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4.jpg" ContentType="image/jpeg"/>
  <Override PartName="/ppt/media/image5.jpg" ContentType="image/jpeg"/>
  <Override PartName="/ppt/media/image6.jpg" ContentType="image/jpeg"/>
  <Override PartName="/ppt/media/image7.jpg" ContentType="image/jpeg"/>
  <Override PartName="/ppt/media/image37.jpg" ContentType="image/jpeg"/>
  <Override PartName="/ppt/media/image38.jpg" ContentType="image/jpeg"/>
  <Override PartName="/ppt/media/image40.jpg" ContentType="image/jpeg"/>
  <Override PartName="/ppt/media/image50.jpg" ContentType="image/jpeg"/>
  <Override PartName="/ppt/media/image57.jpg" ContentType="image/jpeg"/>
  <Override PartName="/ppt/media/image58.jpg" ContentType="image/jpeg"/>
  <Override PartName="/ppt/media/image59.jpg" ContentType="image/jpeg"/>
  <Override PartName="/ppt/media/image60.jpg" ContentType="image/jpeg"/>
  <Override PartName="/ppt/media/image79.jpg" ContentType="image/jpeg"/>
  <Override PartName="/ppt/media/image82.jpg" ContentType="image/jpeg"/>
  <Override PartName="/ppt/media/image8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6"/>
  </p:notesMasterIdLst>
  <p:handoutMasterIdLst>
    <p:handoutMasterId r:id="rId67"/>
  </p:handoutMasterIdLst>
  <p:sldIdLst>
    <p:sldId id="298" r:id="rId5"/>
    <p:sldId id="333" r:id="rId6"/>
    <p:sldId id="328" r:id="rId7"/>
    <p:sldId id="337" r:id="rId8"/>
    <p:sldId id="338" r:id="rId9"/>
    <p:sldId id="1068" r:id="rId10"/>
    <p:sldId id="1121" r:id="rId11"/>
    <p:sldId id="1069" r:id="rId12"/>
    <p:sldId id="1070" r:id="rId13"/>
    <p:sldId id="1071" r:id="rId14"/>
    <p:sldId id="1072" r:id="rId15"/>
    <p:sldId id="1073" r:id="rId16"/>
    <p:sldId id="1074" r:id="rId17"/>
    <p:sldId id="1122" r:id="rId18"/>
    <p:sldId id="1075" r:id="rId19"/>
    <p:sldId id="1076" r:id="rId20"/>
    <p:sldId id="1077" r:id="rId21"/>
    <p:sldId id="1078" r:id="rId22"/>
    <p:sldId id="1079" r:id="rId23"/>
    <p:sldId id="1080" r:id="rId24"/>
    <p:sldId id="1031" r:id="rId25"/>
    <p:sldId id="1081" r:id="rId26"/>
    <p:sldId id="1082" r:id="rId27"/>
    <p:sldId id="1083" r:id="rId28"/>
    <p:sldId id="1084" r:id="rId29"/>
    <p:sldId id="1085" r:id="rId30"/>
    <p:sldId id="1090" r:id="rId31"/>
    <p:sldId id="1091" r:id="rId32"/>
    <p:sldId id="1092" r:id="rId33"/>
    <p:sldId id="1093" r:id="rId34"/>
    <p:sldId id="1094" r:id="rId35"/>
    <p:sldId id="1095" r:id="rId36"/>
    <p:sldId id="1096" r:id="rId37"/>
    <p:sldId id="1097" r:id="rId38"/>
    <p:sldId id="1098" r:id="rId39"/>
    <p:sldId id="1099" r:id="rId40"/>
    <p:sldId id="1100" r:id="rId41"/>
    <p:sldId id="1101" r:id="rId42"/>
    <p:sldId id="1102" r:id="rId43"/>
    <p:sldId id="1103" r:id="rId44"/>
    <p:sldId id="1104" r:id="rId45"/>
    <p:sldId id="1105" r:id="rId46"/>
    <p:sldId id="1106" r:id="rId47"/>
    <p:sldId id="1107" r:id="rId48"/>
    <p:sldId id="1108" r:id="rId49"/>
    <p:sldId id="1109" r:id="rId50"/>
    <p:sldId id="1110" r:id="rId51"/>
    <p:sldId id="1086" r:id="rId52"/>
    <p:sldId id="1087" r:id="rId53"/>
    <p:sldId id="1088" r:id="rId54"/>
    <p:sldId id="1089" r:id="rId55"/>
    <p:sldId id="1111" r:id="rId56"/>
    <p:sldId id="1112" r:id="rId57"/>
    <p:sldId id="1113" r:id="rId58"/>
    <p:sldId id="1114" r:id="rId59"/>
    <p:sldId id="1115" r:id="rId60"/>
    <p:sldId id="1116" r:id="rId61"/>
    <p:sldId id="1117" r:id="rId62"/>
    <p:sldId id="1118" r:id="rId63"/>
    <p:sldId id="1120" r:id="rId64"/>
    <p:sldId id="1119" r:id="rId65"/>
  </p:sldIdLst>
  <p:sldSz cx="12192000" cy="6858000"/>
  <p:notesSz cx="6858000" cy="9144000"/>
  <p:defaultTextStyle>
    <a:defPPr rtl="0">
      <a:defRPr lang="ja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8" autoAdjust="0"/>
    <p:restoredTop sz="96242" autoAdjust="0"/>
  </p:normalViewPr>
  <p:slideViewPr>
    <p:cSldViewPr snapToGrid="0">
      <p:cViewPr varScale="1">
        <p:scale>
          <a:sx n="106" d="100"/>
          <a:sy n="106" d="100"/>
        </p:scale>
        <p:origin x="7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243AE-AB9C-4F99-A927-9F2471FAD649}" type="datetime1">
              <a:rPr kumimoji="1"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2023/2/9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ADE32-FD1A-494E-A873-FBE034D5C1DA}" type="slidenum">
              <a:rPr kumimoji="1"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1820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D5D0D523-8CFC-4A67-BC17-72B1EE12365D}" type="datetime1">
              <a:rPr kumimoji="1" lang="ja-JP" altLang="en-US" smtClean="0"/>
              <a:pPr/>
              <a:t>2023/2/9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noProof="0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noProof="0" dirty="0"/>
              <a:t>マスター テキストの書式設定</a:t>
            </a:r>
          </a:p>
          <a:p>
            <a:pPr lvl="1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2 </a:t>
            </a:r>
            <a:r>
              <a:rPr kumimoji="1" lang="ja-JP" altLang="en-US" noProof="0" dirty="0"/>
              <a:t>レベル</a:t>
            </a:r>
          </a:p>
          <a:p>
            <a:pPr lvl="2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3 </a:t>
            </a:r>
            <a:r>
              <a:rPr kumimoji="1" lang="ja-JP" altLang="en-US" noProof="0" dirty="0"/>
              <a:t>レベル</a:t>
            </a:r>
          </a:p>
          <a:p>
            <a:pPr lvl="3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4 </a:t>
            </a:r>
            <a:r>
              <a:rPr kumimoji="1" lang="ja-JP" altLang="en-US" noProof="0" dirty="0"/>
              <a:t>レベル</a:t>
            </a:r>
          </a:p>
          <a:p>
            <a:pPr lvl="4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5 </a:t>
            </a:r>
            <a:r>
              <a:rPr kumimoji="1" lang="ja-JP" altLang="en-US" noProof="0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5DBB06E8-024C-426A-A87F-EDA2F6EC649B}" type="slidenum">
              <a:rPr kumimoji="1" lang="en-US" altLang="ja-JP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0282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B06E8-024C-426A-A87F-EDA2F6EC649B}" type="slidenum">
              <a:rPr kumimoji="1"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7516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B06E8-024C-426A-A87F-EDA2F6EC649B}" type="slidenum">
              <a:rPr kumimoji="1" lang="en-US" altLang="ja-JP" smtClean="0"/>
              <a:pPr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06044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ja-JP" altLang="en-US" noProof="0"/>
              <a:t>マスター サブタイトルの書式設定</a:t>
            </a:r>
            <a:endParaRPr lang="ja-JP" altLang="en-US" noProof="0" dirty="0"/>
          </a:p>
        </p:txBody>
      </p:sp>
      <p:cxnSp>
        <p:nvCxnSpPr>
          <p:cNvPr id="9" name="直線​​コネクタ(S)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62343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4046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 ヘッダ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cxnSp>
        <p:nvCxnSpPr>
          <p:cNvPr id="9" name="直線​​コネクタ(S)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76278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58835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 rtl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11" name="フッター プレースホルダー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2" name="スライド番号プレースホルダー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96392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6" name="日付プレースホルダー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7" name="フッター プレースホルダー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26854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339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77118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キャプション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図プレースホルダー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ja-JP" altLang="en-US" noProof="0"/>
              <a:t>アイコンをクリックして図を追加</a:t>
            </a:r>
            <a:endParaRPr lang="ja-JP" altLang="en-US" noProof="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2016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長方形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ja-JP" altLang="en-US" noProof="0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ja-JP" altLang="en-US" noProof="0" dirty="0"/>
              <a:t>マスター テキストの書式設定</a:t>
            </a:r>
          </a:p>
          <a:p>
            <a:pPr lvl="1" rtl="0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 rtl="0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 rtl="0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 rtl="0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noProof="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3A98EE3D-8CD1-4C3F-BD1C-C98C9596463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  <p:cxnSp>
        <p:nvCxnSpPr>
          <p:cNvPr id="10" name="直線​​コネクタ(S)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0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700" i="0" kern="1200" spc="-50" baseline="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19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7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40.xml"/><Relationship Id="rId18" Type="http://schemas.openxmlformats.org/officeDocument/2006/relationships/slide" Target="slide48.xml"/><Relationship Id="rId3" Type="http://schemas.openxmlformats.org/officeDocument/2006/relationships/image" Target="../media/image4.jpg"/><Relationship Id="rId21" Type="http://schemas.openxmlformats.org/officeDocument/2006/relationships/slide" Target="slide53.xml"/><Relationship Id="rId7" Type="http://schemas.openxmlformats.org/officeDocument/2006/relationships/slide" Target="slide16.xml"/><Relationship Id="rId12" Type="http://schemas.openxmlformats.org/officeDocument/2006/relationships/slide" Target="slide39.xml"/><Relationship Id="rId17" Type="http://schemas.openxmlformats.org/officeDocument/2006/relationships/slide" Target="slide47.xml"/><Relationship Id="rId2" Type="http://schemas.openxmlformats.org/officeDocument/2006/relationships/notesSlide" Target="../notesSlides/notesSlide2.xml"/><Relationship Id="rId16" Type="http://schemas.openxmlformats.org/officeDocument/2006/relationships/slide" Target="slide46.xml"/><Relationship Id="rId20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27.xml"/><Relationship Id="rId5" Type="http://schemas.openxmlformats.org/officeDocument/2006/relationships/slide" Target="slide3.xml"/><Relationship Id="rId15" Type="http://schemas.openxmlformats.org/officeDocument/2006/relationships/slide" Target="slide45.xml"/><Relationship Id="rId10" Type="http://schemas.openxmlformats.org/officeDocument/2006/relationships/slide" Target="slide26.xml"/><Relationship Id="rId19" Type="http://schemas.openxmlformats.org/officeDocument/2006/relationships/slide" Target="slide51.xml"/><Relationship Id="rId4" Type="http://schemas.openxmlformats.org/officeDocument/2006/relationships/image" Target="../media/image3.png"/><Relationship Id="rId9" Type="http://schemas.openxmlformats.org/officeDocument/2006/relationships/slide" Target="slide19.xml"/><Relationship Id="rId14" Type="http://schemas.openxmlformats.org/officeDocument/2006/relationships/slide" Target="slide44.xml"/><Relationship Id="rId22" Type="http://schemas.openxmlformats.org/officeDocument/2006/relationships/slide" Target="slide5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image" Target="../media/image3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g"/><Relationship Id="rId5" Type="http://schemas.openxmlformats.org/officeDocument/2006/relationships/image" Target="../media/image33.jpg"/><Relationship Id="rId4" Type="http://schemas.openxmlformats.org/officeDocument/2006/relationships/image" Target="../media/image3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0.jp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9.jpg"/><Relationship Id="rId4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image" Target="../media/image6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g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4.svg"/><Relationship Id="rId4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8.svg"/><Relationship Id="rId4" Type="http://schemas.openxmlformats.org/officeDocument/2006/relationships/image" Target="../media/image6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0.svg"/><Relationship Id="rId4" Type="http://schemas.openxmlformats.org/officeDocument/2006/relationships/image" Target="../media/image6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2.svg"/><Relationship Id="rId4" Type="http://schemas.openxmlformats.org/officeDocument/2006/relationships/image" Target="../media/image7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4.svg"/><Relationship Id="rId4" Type="http://schemas.openxmlformats.org/officeDocument/2006/relationships/image" Target="../media/image7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81.svg"/><Relationship Id="rId4" Type="http://schemas.openxmlformats.org/officeDocument/2006/relationships/image" Target="../media/image8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8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86.svg"/><Relationship Id="rId4" Type="http://schemas.openxmlformats.org/officeDocument/2006/relationships/image" Target="../media/image8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88.svg"/><Relationship Id="rId4" Type="http://schemas.openxmlformats.org/officeDocument/2006/relationships/image" Target="../media/image8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92.svg"/><Relationship Id="rId4" Type="http://schemas.openxmlformats.org/officeDocument/2006/relationships/image" Target="../media/image9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94.svg"/><Relationship Id="rId4" Type="http://schemas.openxmlformats.org/officeDocument/2006/relationships/image" Target="../media/image9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長方形 32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A61C2AD-7921-7319-5BE0-EE9927C7C9C3}"/>
              </a:ext>
            </a:extLst>
          </p:cNvPr>
          <p:cNvGrpSpPr/>
          <p:nvPr/>
        </p:nvGrpSpPr>
        <p:grpSpPr>
          <a:xfrm>
            <a:off x="206813" y="324378"/>
            <a:ext cx="8675029" cy="5752044"/>
            <a:chOff x="156151" y="152367"/>
            <a:chExt cx="6847441" cy="4540248"/>
          </a:xfrm>
        </p:grpSpPr>
        <p:pic>
          <p:nvPicPr>
            <p:cNvPr id="4" name="object 8">
              <a:extLst>
                <a:ext uri="{FF2B5EF4-FFF2-40B4-BE49-F238E27FC236}">
                  <a16:creationId xmlns:a16="http://schemas.microsoft.com/office/drawing/2014/main" id="{2DAFE6DF-5F87-F0B2-D1DF-D9E7C277C904}"/>
                </a:ext>
              </a:extLst>
            </p:cNvPr>
            <p:cNvPicPr/>
            <p:nvPr/>
          </p:nvPicPr>
          <p:blipFill>
            <a:blip r:embed="rId4" cstate="print">
              <a:alphaModFix amt="50000"/>
            </a:blip>
            <a:stretch>
              <a:fillRect/>
            </a:stretch>
          </p:blipFill>
          <p:spPr>
            <a:xfrm>
              <a:off x="3599942" y="152367"/>
              <a:ext cx="3403650" cy="4540248"/>
            </a:xfrm>
            <a:prstGeom prst="rect">
              <a:avLst/>
            </a:prstGeom>
          </p:spPr>
        </p:pic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B50DE626-BBF9-6084-C337-F596CD641DFF}"/>
                </a:ext>
              </a:extLst>
            </p:cNvPr>
            <p:cNvPicPr/>
            <p:nvPr/>
          </p:nvPicPr>
          <p:blipFill>
            <a:blip r:embed="rId5" cstate="print">
              <a:alphaModFix amt="70000"/>
            </a:blip>
            <a:stretch>
              <a:fillRect/>
            </a:stretch>
          </p:blipFill>
          <p:spPr>
            <a:xfrm>
              <a:off x="156151" y="152367"/>
              <a:ext cx="3403650" cy="4540248"/>
            </a:xfrm>
            <a:prstGeom prst="rect">
              <a:avLst/>
            </a:prstGeom>
          </p:spPr>
        </p:pic>
      </p:grp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E36AC74-C893-2981-E2B5-FA6DAACE06D2}"/>
              </a:ext>
            </a:extLst>
          </p:cNvPr>
          <p:cNvSpPr>
            <a:spLocks/>
          </p:cNvSpPr>
          <p:nvPr/>
        </p:nvSpPr>
        <p:spPr>
          <a:xfrm>
            <a:off x="8987247" y="12685"/>
            <a:ext cx="105404" cy="63984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長方形 34">
            <a:extLst>
              <a:ext uri="{FF2B5EF4-FFF2-40B4-BE49-F238E27FC236}">
                <a16:creationId xmlns:a16="http://schemas.microsoft.com/office/drawing/2014/main" id="{C5373426-E26E-431D-959C-5DB96C0B6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2607" y="1238442"/>
            <a:ext cx="3635926" cy="435575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3416" y="1475234"/>
            <a:ext cx="4065311" cy="1871973"/>
          </a:xfrm>
        </p:spPr>
        <p:txBody>
          <a:bodyPr rtlCol="0" anchor="t">
            <a:normAutofit fontScale="90000"/>
          </a:bodyPr>
          <a:lstStyle/>
          <a:p>
            <a:r>
              <a:rPr lang="ja-JP" altLang="en-US" sz="4400" b="1" dirty="0"/>
              <a:t>提供可能スタンド・フレームー覧表</a:t>
            </a:r>
            <a:endParaRPr lang="en-US" altLang="ja-JP" sz="4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7" name="直線​​コネクタ(S) 36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76090" y="4508519"/>
            <a:ext cx="31089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長方形 38">
            <a:extLst>
              <a:ext uri="{FF2B5EF4-FFF2-40B4-BE49-F238E27FC236}">
                <a16:creationId xmlns:a16="http://schemas.microsoft.com/office/drawing/2014/main" id="{EDC90921-9082-491B-940E-827D679F3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54DED331-7648-B8C5-3F6B-8038B920D6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6090" y="4692615"/>
            <a:ext cx="1704975" cy="447675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68A3C444-5D18-314F-DD37-3F4419D20194}"/>
              </a:ext>
            </a:extLst>
          </p:cNvPr>
          <p:cNvSpPr txBox="1">
            <a:spLocks/>
          </p:cNvSpPr>
          <p:nvPr/>
        </p:nvSpPr>
        <p:spPr>
          <a:xfrm>
            <a:off x="7682638" y="1250429"/>
            <a:ext cx="1696493" cy="22383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1000" dirty="0">
                <a:solidFill>
                  <a:srgbClr val="FF0000"/>
                </a:solidFill>
              </a:rPr>
              <a:t>2023</a:t>
            </a:r>
            <a:r>
              <a:rPr lang="ja-JP" altLang="en-US" sz="1000" dirty="0">
                <a:solidFill>
                  <a:srgbClr val="FF0000"/>
                </a:solidFill>
              </a:rPr>
              <a:t>年</a:t>
            </a:r>
            <a:r>
              <a:rPr lang="en-US" altLang="ja-JP" sz="1000" dirty="0">
                <a:solidFill>
                  <a:srgbClr val="FF0000"/>
                </a:solidFill>
              </a:rPr>
              <a:t>1</a:t>
            </a:r>
            <a:r>
              <a:rPr lang="ja-JP" altLang="en-US" sz="1000" dirty="0">
                <a:solidFill>
                  <a:srgbClr val="FF0000"/>
                </a:solidFill>
              </a:rPr>
              <a:t>月</a:t>
            </a:r>
            <a:r>
              <a:rPr lang="en-US" altLang="ja-JP" sz="1000" dirty="0">
                <a:solidFill>
                  <a:srgbClr val="FF0000"/>
                </a:solidFill>
              </a:rPr>
              <a:t>18</a:t>
            </a:r>
            <a:r>
              <a:rPr lang="ja-JP" altLang="en-US" sz="1000" dirty="0">
                <a:solidFill>
                  <a:srgbClr val="FF0000"/>
                </a:solidFill>
              </a:rPr>
              <a:t>日更新</a:t>
            </a:r>
            <a:endParaRPr lang="ja" altLang="ja-JP" sz="1000" dirty="0">
              <a:solidFill>
                <a:srgbClr val="FF0000"/>
              </a:solidFill>
            </a:endParaRPr>
          </a:p>
        </p:txBody>
      </p:sp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416EC49A-9F50-4E34-7C65-453334A2AAF2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tx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tx1"/>
                </a:solidFill>
              </a:rPr>
              <a:t>6F          TEL : 03-5734-1453           FAX : 03-5734-1454             E-Mail : info@isung.co.jp</a:t>
            </a:r>
          </a:p>
        </p:txBody>
      </p:sp>
    </p:spTree>
    <p:extLst>
      <p:ext uri="{BB962C8B-B14F-4D97-AF65-F5344CB8AC3E}">
        <p14:creationId xmlns:p14="http://schemas.microsoft.com/office/powerpoint/2010/main" val="193143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0546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片面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)-TA-02SH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AD0ECE05-3C30-649E-653F-EF0564AFA0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24298" y="985302"/>
            <a:ext cx="6858000" cy="5143500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71ADDAFC-24CE-61A5-BB40-EFB42A55AFC2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C33D538A-2FBB-F732-7405-241CF5D75D7D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1736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0546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片面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)-TA-04S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376A961F-29E4-6FEC-41E7-22B9D8A2A5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723323" y="-301150"/>
            <a:ext cx="5057774" cy="8046718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3E232A42-F9F3-A6AC-F605-E5DF5AA50D93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FA4DDF65-C3CC-82A3-86C2-412A0E59C162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7052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0546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片面</a:t>
            </a:r>
            <a:r>
              <a:rPr kumimoji="1" lang="en-US" altLang="ja-JP" sz="2800" b="1" dirty="0"/>
              <a:t>-2000x1000</a:t>
            </a:r>
            <a:r>
              <a:rPr kumimoji="1" lang="ja-JP" altLang="en-US" sz="2800" b="1" dirty="0"/>
              <a:t>自立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480EC51C-AA24-0341-4659-9E81A523C7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438526" y="866239"/>
            <a:ext cx="5029200" cy="5381625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34391801-7695-3998-1848-7572787C40FF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649A15F2-E1AC-B2E6-AE85-CB1F7A20C8FD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0453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464224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両面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)-TA-14W 2000x2600</a:t>
            </a:r>
            <a:r>
              <a:rPr kumimoji="1" lang="ja-JP" altLang="en-US" sz="2800" b="1" dirty="0"/>
              <a:t>縦型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3F1FCBED-2446-71EE-CC46-1BB238D400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408505" y="-468738"/>
            <a:ext cx="5374989" cy="8116019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744E8A0C-883B-6EE2-9A10-B35EA276E5AA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2E7CCB8F-BA27-375E-2C04-4DE1F3BCEEC5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1804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en-US" altLang="ja-JP" sz="2800" b="1" dirty="0"/>
              <a:t>■T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</a:t>
            </a:r>
            <a:r>
              <a:rPr kumimoji="1" lang="ja-JP" altLang="en-US" sz="2800" b="1" dirty="0"/>
              <a:t>　片面 </a:t>
            </a:r>
            <a:r>
              <a:rPr kumimoji="1" lang="en-US" altLang="ja-JP" sz="2800" b="1" dirty="0"/>
              <a:t>TA-004SV -</a:t>
            </a:r>
            <a:r>
              <a:rPr kumimoji="1" lang="ja-JP" altLang="en-US" sz="2800" b="1" dirty="0"/>
              <a:t>（</a:t>
            </a:r>
            <a:r>
              <a:rPr kumimoji="1" lang="en-US" altLang="ja-JP" sz="2800" b="1" dirty="0"/>
              <a:t>H2,600×W1,000mm</a:t>
            </a:r>
            <a:r>
              <a:rPr kumimoji="1" lang="ja-JP" altLang="en-US" sz="2800" b="1" dirty="0"/>
              <a:t>）</a:t>
            </a:r>
            <a:endParaRPr kumimoji="1" lang="en-US" altLang="ja-JP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E3F4BE20-E6CC-AF9D-58C6-99ADC226AAD3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4" action="ppaction://hlinksldjump"/>
            <a:extLst>
              <a:ext uri="{FF2B5EF4-FFF2-40B4-BE49-F238E27FC236}">
                <a16:creationId xmlns:a16="http://schemas.microsoft.com/office/drawing/2014/main" id="{25F07B1F-42E0-1C35-3C6C-27D74159B6D4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B68F1978-74D3-BDDE-A380-C364D7B1E5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3425246" y="-234601"/>
            <a:ext cx="5339126" cy="782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931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63970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サイネージフレームー覧表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F6B3C1C1-1CC9-8A48-C1B8-516038BDB55C}"/>
              </a:ext>
            </a:extLst>
          </p:cNvPr>
          <p:cNvSpPr txBox="1">
            <a:spLocks/>
          </p:cNvSpPr>
          <p:nvPr/>
        </p:nvSpPr>
        <p:spPr>
          <a:xfrm>
            <a:off x="174463" y="836025"/>
            <a:ext cx="6378737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chemeClr val="tx1"/>
                </a:solidFill>
              </a:rPr>
              <a:t>●アルミニウム製</a:t>
            </a: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833B2576-329F-F4EB-E744-7467CF19CEDE}"/>
              </a:ext>
            </a:extLst>
          </p:cNvPr>
          <p:cNvSpPr txBox="1">
            <a:spLocks/>
          </p:cNvSpPr>
          <p:nvPr/>
        </p:nvSpPr>
        <p:spPr>
          <a:xfrm>
            <a:off x="533400" y="1272232"/>
            <a:ext cx="11658600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rgbClr val="FF0000"/>
                </a:solidFill>
              </a:rPr>
              <a:t>鉄と比べ約</a:t>
            </a:r>
            <a:r>
              <a:rPr lang="en-US" altLang="ja-JP" sz="2000" b="1" spc="0" dirty="0">
                <a:solidFill>
                  <a:srgbClr val="FF0000"/>
                </a:solidFill>
              </a:rPr>
              <a:t>1/3</a:t>
            </a:r>
            <a:r>
              <a:rPr lang="ja-JP" altLang="en-US" sz="2000" b="1" spc="0" dirty="0">
                <a:solidFill>
                  <a:srgbClr val="FF0000"/>
                </a:solidFill>
              </a:rPr>
              <a:t>と軽く、耐食・耐候性に優れ磁場に影響されません。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93926AB0-D4F2-4E0B-E90D-AD6DFEF8ED4C}"/>
              </a:ext>
            </a:extLst>
          </p:cNvPr>
          <p:cNvSpPr txBox="1">
            <a:spLocks/>
          </p:cNvSpPr>
          <p:nvPr/>
        </p:nvSpPr>
        <p:spPr>
          <a:xfrm>
            <a:off x="533400" y="1708439"/>
            <a:ext cx="11658600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rgbClr val="0070C0"/>
                </a:solidFill>
              </a:rPr>
              <a:t>色指定は黒・茶・白・無垢の４色となります（スチールキャスター付き）</a:t>
            </a:r>
          </a:p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rgbClr val="0070C0"/>
                </a:solidFill>
              </a:rPr>
              <a:t>片面型は、裏面にアルミ板が付属されます	</a:t>
            </a:r>
          </a:p>
        </p:txBody>
      </p:sp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7F859A5C-B995-C0B6-DBB6-696E665CE6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380221"/>
              </p:ext>
            </p:extLst>
          </p:nvPr>
        </p:nvGraphicFramePr>
        <p:xfrm>
          <a:off x="634031" y="2222504"/>
          <a:ext cx="11292462" cy="24521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3858">
                  <a:extLst>
                    <a:ext uri="{9D8B030D-6E8A-4147-A177-3AD203B41FA5}">
                      <a16:colId xmlns:a16="http://schemas.microsoft.com/office/drawing/2014/main" val="2716059324"/>
                    </a:ext>
                  </a:extLst>
                </a:gridCol>
                <a:gridCol w="1464621">
                  <a:extLst>
                    <a:ext uri="{9D8B030D-6E8A-4147-A177-3AD203B41FA5}">
                      <a16:colId xmlns:a16="http://schemas.microsoft.com/office/drawing/2014/main" val="1554426598"/>
                    </a:ext>
                  </a:extLst>
                </a:gridCol>
                <a:gridCol w="1943095">
                  <a:extLst>
                    <a:ext uri="{9D8B030D-6E8A-4147-A177-3AD203B41FA5}">
                      <a16:colId xmlns:a16="http://schemas.microsoft.com/office/drawing/2014/main" val="1363821673"/>
                    </a:ext>
                  </a:extLst>
                </a:gridCol>
                <a:gridCol w="1978117">
                  <a:extLst>
                    <a:ext uri="{9D8B030D-6E8A-4147-A177-3AD203B41FA5}">
                      <a16:colId xmlns:a16="http://schemas.microsoft.com/office/drawing/2014/main" val="3060347588"/>
                    </a:ext>
                  </a:extLst>
                </a:gridCol>
                <a:gridCol w="1429600">
                  <a:extLst>
                    <a:ext uri="{9D8B030D-6E8A-4147-A177-3AD203B41FA5}">
                      <a16:colId xmlns:a16="http://schemas.microsoft.com/office/drawing/2014/main" val="3913266480"/>
                    </a:ext>
                  </a:extLst>
                </a:gridCol>
                <a:gridCol w="953540">
                  <a:extLst>
                    <a:ext uri="{9D8B030D-6E8A-4147-A177-3AD203B41FA5}">
                      <a16:colId xmlns:a16="http://schemas.microsoft.com/office/drawing/2014/main" val="462979141"/>
                    </a:ext>
                  </a:extLst>
                </a:gridCol>
                <a:gridCol w="866027">
                  <a:extLst>
                    <a:ext uri="{9D8B030D-6E8A-4147-A177-3AD203B41FA5}">
                      <a16:colId xmlns:a16="http://schemas.microsoft.com/office/drawing/2014/main" val="214435539"/>
                    </a:ext>
                  </a:extLst>
                </a:gridCol>
                <a:gridCol w="953604">
                  <a:extLst>
                    <a:ext uri="{9D8B030D-6E8A-4147-A177-3AD203B41FA5}">
                      <a16:colId xmlns:a16="http://schemas.microsoft.com/office/drawing/2014/main" val="2346156300"/>
                    </a:ext>
                  </a:extLst>
                </a:gridCol>
              </a:tblGrid>
              <a:tr h="249454"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型番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方向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寸法（㎜）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サイネージ枚数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重量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卸</a:t>
                      </a:r>
                      <a:r>
                        <a:rPr lang="en-US" altLang="ja-JP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(</a:t>
                      </a:r>
                      <a:r>
                        <a:rPr lang="ja-JP" altLang="en-US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税別</a:t>
                      </a:r>
                      <a:r>
                        <a:rPr lang="en-US" altLang="ja-JP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)</a:t>
                      </a:r>
                      <a:endParaRPr lang="ja-JP" altLang="en-US" sz="12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655386"/>
                  </a:ext>
                </a:extLst>
              </a:tr>
              <a:tr h="2494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TA-01S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1717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  92,200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986555"/>
                  </a:ext>
                </a:extLst>
              </a:tr>
              <a:tr h="2494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TA-01W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1717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19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139,000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b="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両面</a:t>
                      </a:r>
                      <a:endParaRPr lang="ja-JP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4618113"/>
                  </a:ext>
                </a:extLst>
              </a:tr>
              <a:tr h="20409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TA-02SV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2600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116,000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縦長型</a:t>
                      </a:r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3530127"/>
                  </a:ext>
                </a:extLst>
              </a:tr>
              <a:tr h="20409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TA-02WV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2600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27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160,000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b="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両面</a:t>
                      </a:r>
                      <a:endParaRPr lang="ja-JP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〃</a:t>
                      </a:r>
                      <a:endParaRPr lang="en-US" altLang="ja-JP" sz="1300" b="0" i="0" u="none" strike="noStrike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986651"/>
                  </a:ext>
                </a:extLst>
              </a:tr>
              <a:tr h="20409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TA-02SH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1650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19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112,000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横長型</a:t>
                      </a:r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872837"/>
                  </a:ext>
                </a:extLst>
              </a:tr>
              <a:tr h="20409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TA-02WH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1650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27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162,000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b="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両面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横長型</a:t>
                      </a:r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716445"/>
                  </a:ext>
                </a:extLst>
              </a:tr>
              <a:tr h="21921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TA-03S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1580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1650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184,800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7395228"/>
                  </a:ext>
                </a:extLst>
              </a:tr>
              <a:tr h="21921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TA-04S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1900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24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205,000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906141"/>
                  </a:ext>
                </a:extLst>
              </a:tr>
              <a:tr h="21921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TA-11S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1650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116,000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607016"/>
                  </a:ext>
                </a:extLst>
              </a:tr>
              <a:tr h="21921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TA-004SV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 x </a:t>
                      </a:r>
                      <a:r>
                        <a:rPr lang="ja-JP" altLang="en-US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2765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201,600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90968"/>
                  </a:ext>
                </a:extLst>
              </a:tr>
            </a:tbl>
          </a:graphicData>
        </a:graphic>
      </p:graphicFrame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66BFEFE1-3849-2260-EC57-6597AA3B5B58}"/>
              </a:ext>
            </a:extLst>
          </p:cNvPr>
          <p:cNvGrpSpPr/>
          <p:nvPr/>
        </p:nvGrpSpPr>
        <p:grpSpPr>
          <a:xfrm>
            <a:off x="655242" y="4701018"/>
            <a:ext cx="6426200" cy="1577355"/>
            <a:chOff x="822946" y="4962578"/>
            <a:chExt cx="6426200" cy="1577355"/>
          </a:xfrm>
        </p:grpSpPr>
        <p:sp>
          <p:nvSpPr>
            <p:cNvPr id="21" name="object 6">
              <a:extLst>
                <a:ext uri="{FF2B5EF4-FFF2-40B4-BE49-F238E27FC236}">
                  <a16:creationId xmlns:a16="http://schemas.microsoft.com/office/drawing/2014/main" id="{5CF07E79-E39C-3910-3A3D-C6CD82F450FC}"/>
                </a:ext>
              </a:extLst>
            </p:cNvPr>
            <p:cNvSpPr txBox="1"/>
            <p:nvPr/>
          </p:nvSpPr>
          <p:spPr>
            <a:xfrm>
              <a:off x="822946" y="4962578"/>
              <a:ext cx="6426200" cy="1577355"/>
            </a:xfrm>
            <a:prstGeom prst="rect">
              <a:avLst/>
            </a:prstGeom>
          </p:spPr>
          <p:txBody>
            <a:bodyPr vert="horz" wrap="square" lIns="0" tIns="83820" rIns="0" bIns="0" rtlCol="0">
              <a:spAutoFit/>
            </a:bodyPr>
            <a:lstStyle/>
            <a:p>
              <a:pPr marL="317500">
                <a:lnSpc>
                  <a:spcPct val="100000"/>
                </a:lnSpc>
                <a:spcBef>
                  <a:spcPts val="6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注意事項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◆一覧表は、単体の納品価格です複数発注の場合は御連絡ください。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◆鋼材価格は日々変動いたします。状況ではご相談をする場合があることをご了承下さい。</a:t>
              </a:r>
            </a:p>
            <a:p>
              <a:pPr marL="12700"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◆断りなく仕様の変更はございます旨ご了承下さい。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◆色指定がない場合は、無垢材を使用しますので注意して発注ください。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タイプは片面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両面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・縦置き・横置き・サイネージ枚数など多くの規定が発生致します。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</p:txBody>
        </p:sp>
        <p:grpSp>
          <p:nvGrpSpPr>
            <p:cNvPr id="22" name="object 7">
              <a:extLst>
                <a:ext uri="{FF2B5EF4-FFF2-40B4-BE49-F238E27FC236}">
                  <a16:creationId xmlns:a16="http://schemas.microsoft.com/office/drawing/2014/main" id="{4E682343-2C1D-DD15-8B66-2891D86AB385}"/>
                </a:ext>
              </a:extLst>
            </p:cNvPr>
            <p:cNvGrpSpPr/>
            <p:nvPr/>
          </p:nvGrpSpPr>
          <p:grpSpPr>
            <a:xfrm>
              <a:off x="822946" y="4998208"/>
              <a:ext cx="303530" cy="264160"/>
              <a:chOff x="370492" y="5811098"/>
              <a:chExt cx="303530" cy="264160"/>
            </a:xfrm>
          </p:grpSpPr>
          <p:sp>
            <p:nvSpPr>
              <p:cNvPr id="23" name="object 8">
                <a:extLst>
                  <a:ext uri="{FF2B5EF4-FFF2-40B4-BE49-F238E27FC236}">
                    <a16:creationId xmlns:a16="http://schemas.microsoft.com/office/drawing/2014/main" id="{7028581E-CA38-40FF-ED13-2AFBEEF0790E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0"/>
                    </a:moveTo>
                    <a:lnTo>
                      <a:pt x="0" y="251447"/>
                    </a:lnTo>
                    <a:lnTo>
                      <a:pt x="145173" y="251447"/>
                    </a:lnTo>
                    <a:lnTo>
                      <a:pt x="290347" y="251447"/>
                    </a:lnTo>
                    <a:lnTo>
                      <a:pt x="145173" y="0"/>
                    </a:lnTo>
                    <a:close/>
                  </a:path>
                </a:pathLst>
              </a:custGeom>
              <a:solidFill>
                <a:srgbClr val="FFF20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4" name="object 9">
                <a:extLst>
                  <a:ext uri="{FF2B5EF4-FFF2-40B4-BE49-F238E27FC236}">
                    <a16:creationId xmlns:a16="http://schemas.microsoft.com/office/drawing/2014/main" id="{2AA80108-D03C-4565-4B88-F5AE233F86ED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251447"/>
                    </a:moveTo>
                    <a:lnTo>
                      <a:pt x="0" y="251447"/>
                    </a:lnTo>
                    <a:lnTo>
                      <a:pt x="72580" y="125730"/>
                    </a:lnTo>
                    <a:lnTo>
                      <a:pt x="145173" y="0"/>
                    </a:lnTo>
                    <a:lnTo>
                      <a:pt x="217754" y="125730"/>
                    </a:lnTo>
                    <a:lnTo>
                      <a:pt x="290347" y="251447"/>
                    </a:lnTo>
                    <a:lnTo>
                      <a:pt x="145173" y="251447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5" name="object 10">
                <a:extLst>
                  <a:ext uri="{FF2B5EF4-FFF2-40B4-BE49-F238E27FC236}">
                    <a16:creationId xmlns:a16="http://schemas.microsoft.com/office/drawing/2014/main" id="{38BD3641-7C92-0BD7-C5F7-2FC689A55B21}"/>
                  </a:ext>
                </a:extLst>
              </p:cNvPr>
              <p:cNvSpPr/>
              <p:nvPr/>
            </p:nvSpPr>
            <p:spPr>
              <a:xfrm>
                <a:off x="504126" y="5893676"/>
                <a:ext cx="36195" cy="139065"/>
              </a:xfrm>
              <a:custGeom>
                <a:avLst/>
                <a:gdLst/>
                <a:ahLst/>
                <a:cxnLst/>
                <a:rect l="l" t="t" r="r" b="b"/>
                <a:pathLst>
                  <a:path w="36195" h="139064">
                    <a:moveTo>
                      <a:pt x="26149" y="121983"/>
                    </a:moveTo>
                    <a:lnTo>
                      <a:pt x="9639" y="121983"/>
                    </a:lnTo>
                    <a:lnTo>
                      <a:pt x="9639" y="138493"/>
                    </a:lnTo>
                    <a:lnTo>
                      <a:pt x="26149" y="138493"/>
                    </a:lnTo>
                    <a:lnTo>
                      <a:pt x="26149" y="121983"/>
                    </a:lnTo>
                    <a:close/>
                  </a:path>
                  <a:path w="36195" h="139064">
                    <a:moveTo>
                      <a:pt x="35775" y="0"/>
                    </a:moveTo>
                    <a:lnTo>
                      <a:pt x="0" y="0"/>
                    </a:lnTo>
                    <a:lnTo>
                      <a:pt x="9156" y="111188"/>
                    </a:lnTo>
                    <a:lnTo>
                      <a:pt x="26606" y="111188"/>
                    </a:lnTo>
                    <a:lnTo>
                      <a:pt x="35775" y="0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</p:grpSp>
      </p:grpSp>
      <p:pic>
        <p:nvPicPr>
          <p:cNvPr id="26" name="object 93">
            <a:extLst>
              <a:ext uri="{FF2B5EF4-FFF2-40B4-BE49-F238E27FC236}">
                <a16:creationId xmlns:a16="http://schemas.microsoft.com/office/drawing/2014/main" id="{85E291B2-7807-0EE5-AB92-06A2DB822B7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79151" y="5362391"/>
            <a:ext cx="3477699" cy="888912"/>
          </a:xfrm>
          <a:prstGeom prst="rect">
            <a:avLst/>
          </a:prstGeom>
        </p:spPr>
      </p:pic>
      <p:sp>
        <p:nvSpPr>
          <p:cNvPr id="27" name="サブタイトル 2">
            <a:extLst>
              <a:ext uri="{FF2B5EF4-FFF2-40B4-BE49-F238E27FC236}">
                <a16:creationId xmlns:a16="http://schemas.microsoft.com/office/drawing/2014/main" id="{0960D13B-1C81-EA42-3502-A387CBD02073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8" name="正方形/長方形 27">
            <a:hlinkClick r:id="rId5" action="ppaction://hlinksldjump"/>
            <a:extLst>
              <a:ext uri="{FF2B5EF4-FFF2-40B4-BE49-F238E27FC236}">
                <a16:creationId xmlns:a16="http://schemas.microsoft.com/office/drawing/2014/main" id="{D857BE41-2120-B51A-D9A5-F2CF452D79D1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7514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pic>
        <p:nvPicPr>
          <p:cNvPr id="10" name="図 9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B5A123F7-53E3-A04A-A101-5A1F3DBB5A7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81" y="-1"/>
            <a:ext cx="12187238" cy="6412073"/>
          </a:xfrm>
          <a:prstGeom prst="rect">
            <a:avLst/>
          </a:prstGeom>
        </p:spPr>
      </p:pic>
      <p:pic>
        <p:nvPicPr>
          <p:cNvPr id="14" name="図 13" descr="屋内, 小さい, 座る, 窓 が含まれている画像&#10;&#10;自動的に生成された説明">
            <a:extLst>
              <a:ext uri="{FF2B5EF4-FFF2-40B4-BE49-F238E27FC236}">
                <a16:creationId xmlns:a16="http://schemas.microsoft.com/office/drawing/2014/main" id="{265E2F8A-A420-D5A8-BA3F-66598BD282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642" y="321986"/>
            <a:ext cx="4324122" cy="5768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6000" dist="5000" dir="5400000" sy="-100000" algn="bl" rotWithShape="0"/>
          </a:effectLst>
        </p:spPr>
      </p:pic>
      <p:sp>
        <p:nvSpPr>
          <p:cNvPr id="15" name="タイトル 1">
            <a:extLst>
              <a:ext uri="{FF2B5EF4-FFF2-40B4-BE49-F238E27FC236}">
                <a16:creationId xmlns:a16="http://schemas.microsoft.com/office/drawing/2014/main" id="{9617D861-E635-E9EE-0243-871C9B962FBE}"/>
              </a:ext>
            </a:extLst>
          </p:cNvPr>
          <p:cNvSpPr txBox="1">
            <a:spLocks/>
          </p:cNvSpPr>
          <p:nvPr/>
        </p:nvSpPr>
        <p:spPr>
          <a:xfrm>
            <a:off x="5705475" y="2324347"/>
            <a:ext cx="5568055" cy="6613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r"/>
            <a:r>
              <a:rPr lang="en-US" altLang="ja-JP" sz="6000" b="1" spc="300" dirty="0">
                <a:solidFill>
                  <a:schemeClr val="bg1"/>
                </a:solidFill>
              </a:rPr>
              <a:t>T</a:t>
            </a:r>
            <a:r>
              <a:rPr lang="ja-JP" altLang="en-US" sz="6000" b="1" spc="300" dirty="0">
                <a:solidFill>
                  <a:schemeClr val="bg1"/>
                </a:solidFill>
              </a:rPr>
              <a:t>型スタンド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48DB3E4-4A08-1C71-8C95-87E5F64B08FF}"/>
              </a:ext>
            </a:extLst>
          </p:cNvPr>
          <p:cNvSpPr>
            <a:spLocks/>
          </p:cNvSpPr>
          <p:nvPr/>
        </p:nvSpPr>
        <p:spPr>
          <a:xfrm rot="5400000">
            <a:off x="9143250" y="947886"/>
            <a:ext cx="46218" cy="42143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6E89196E-5AE9-7F62-FC3A-25C5CB3B23BC}"/>
              </a:ext>
            </a:extLst>
          </p:cNvPr>
          <p:cNvSpPr txBox="1">
            <a:spLocks/>
          </p:cNvSpPr>
          <p:nvPr/>
        </p:nvSpPr>
        <p:spPr>
          <a:xfrm>
            <a:off x="8489502" y="3169274"/>
            <a:ext cx="2743247" cy="478336"/>
          </a:xfrm>
          <a:prstGeom prst="rect">
            <a:avLst/>
          </a:prstGeom>
        </p:spPr>
        <p:txBody>
          <a:bodyPr vert="horz" wrap="square" lIns="0" tIns="1651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1" sz="2800" b="1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marL="12700" algn="r">
              <a:spcBef>
                <a:spcPts val="130"/>
              </a:spcBef>
            </a:pPr>
            <a:r>
              <a:rPr lang="ja-JP" altLang="en-US" sz="3000" spc="300" dirty="0">
                <a:solidFill>
                  <a:schemeClr val="bg1">
                    <a:lumMod val="85000"/>
                  </a:schemeClr>
                </a:solidFill>
              </a:rPr>
              <a:t>アルミニウム製</a:t>
            </a:r>
            <a:endParaRPr lang="ja-JP" altLang="en-US" sz="3000" spc="300" dirty="0">
              <a:solidFill>
                <a:schemeClr val="bg1">
                  <a:lumMod val="8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A5AED5A9-653F-B794-FB11-03230734FC73}"/>
              </a:ext>
            </a:extLst>
          </p:cNvPr>
          <p:cNvSpPr txBox="1">
            <a:spLocks/>
          </p:cNvSpPr>
          <p:nvPr/>
        </p:nvSpPr>
        <p:spPr>
          <a:xfrm>
            <a:off x="8489501" y="1503379"/>
            <a:ext cx="2743247" cy="478336"/>
          </a:xfrm>
          <a:prstGeom prst="rect">
            <a:avLst/>
          </a:prstGeom>
        </p:spPr>
        <p:txBody>
          <a:bodyPr vert="horz" wrap="square" lIns="0" tIns="1651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1" sz="2800" b="1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marL="12700" algn="r">
              <a:spcBef>
                <a:spcPts val="130"/>
              </a:spcBef>
            </a:pPr>
            <a:r>
              <a:rPr lang="ja-JP" altLang="en-US" sz="3000" spc="300" dirty="0">
                <a:solidFill>
                  <a:srgbClr val="FF0000"/>
                </a:solidFill>
              </a:rPr>
              <a:t>音声対応</a:t>
            </a:r>
            <a:endParaRPr lang="ja-JP" altLang="en-US" sz="3000" spc="300" dirty="0">
              <a:solidFill>
                <a:srgbClr val="FF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4" name="図 3" descr="ipod, 座る, 暗い, 明かり が含まれている画像&#10;&#10;自動的に生成された説明">
            <a:extLst>
              <a:ext uri="{FF2B5EF4-FFF2-40B4-BE49-F238E27FC236}">
                <a16:creationId xmlns:a16="http://schemas.microsoft.com/office/drawing/2014/main" id="{05D609E7-E5E1-A3EA-6646-9E7EF627F0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51" y="382659"/>
            <a:ext cx="5356504" cy="615335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8CAC4A3-8ACE-C95B-252B-578998B162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A65576CB-B1F3-1424-ED6A-D13619E9D218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7" name="正方形/長方形 6">
            <a:hlinkClick r:id="rId6" action="ppaction://hlinksldjump"/>
            <a:extLst>
              <a:ext uri="{FF2B5EF4-FFF2-40B4-BE49-F238E27FC236}">
                <a16:creationId xmlns:a16="http://schemas.microsoft.com/office/drawing/2014/main" id="{CA0EC651-D6D0-563E-8F53-E661A576C203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7255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>
                <a:solidFill>
                  <a:srgbClr val="FF0000"/>
                </a:solidFill>
              </a:rPr>
              <a:t>(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音声対応</a:t>
            </a:r>
            <a:r>
              <a:rPr kumimoji="1" lang="en-US" altLang="ja-JP" sz="2800" b="1" dirty="0">
                <a:solidFill>
                  <a:srgbClr val="FF0000"/>
                </a:solidFill>
              </a:rPr>
              <a:t>)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片面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)-TA-01S/</a:t>
            </a:r>
            <a:r>
              <a:rPr kumimoji="1" lang="ja-JP" altLang="en-US" sz="2800" b="1" dirty="0"/>
              <a:t>音声対応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9F8BA41-4112-9A37-01C6-EAE97E7D10F8}"/>
              </a:ext>
            </a:extLst>
          </p:cNvPr>
          <p:cNvGrpSpPr/>
          <p:nvPr/>
        </p:nvGrpSpPr>
        <p:grpSpPr>
          <a:xfrm>
            <a:off x="-704726" y="1208010"/>
            <a:ext cx="8332013" cy="4920070"/>
            <a:chOff x="-918744" y="1532111"/>
            <a:chExt cx="8332013" cy="4920070"/>
          </a:xfrm>
        </p:grpSpPr>
        <p:pic>
          <p:nvPicPr>
            <p:cNvPr id="5" name="図 4" descr="ipod, 座る, 暗い, 明かり が含まれている画像&#10;&#10;自動的に生成された説明">
              <a:extLst>
                <a:ext uri="{FF2B5EF4-FFF2-40B4-BE49-F238E27FC236}">
                  <a16:creationId xmlns:a16="http://schemas.microsoft.com/office/drawing/2014/main" id="{48A2245E-DA09-3955-5EBA-86901EA05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18744" y="1532111"/>
              <a:ext cx="4282928" cy="4920070"/>
            </a:xfrm>
            <a:prstGeom prst="rect">
              <a:avLst/>
            </a:prstGeom>
          </p:spPr>
        </p:pic>
        <p:pic>
          <p:nvPicPr>
            <p:cNvPr id="7" name="図 6" descr="コンピュータ, 座る, 暗い, 男 が含まれている画像&#10;&#10;自動的に生成された説明">
              <a:extLst>
                <a:ext uri="{FF2B5EF4-FFF2-40B4-BE49-F238E27FC236}">
                  <a16:creationId xmlns:a16="http://schemas.microsoft.com/office/drawing/2014/main" id="{5DF7202A-3116-A4B9-04D6-52CC45452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808" y="1637192"/>
              <a:ext cx="3314513" cy="4419350"/>
            </a:xfrm>
            <a:prstGeom prst="rect">
              <a:avLst/>
            </a:prstGeom>
          </p:spPr>
        </p:pic>
        <p:pic>
          <p:nvPicPr>
            <p:cNvPr id="9" name="図 8" descr="コンピュータ, 暗い, 記号, 停止 が含まれている画像&#10;&#10;自動的に生成された説明">
              <a:extLst>
                <a:ext uri="{FF2B5EF4-FFF2-40B4-BE49-F238E27FC236}">
                  <a16:creationId xmlns:a16="http://schemas.microsoft.com/office/drawing/2014/main" id="{55169427-9D5A-8A59-468E-8BCF3649F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37036">
              <a:off x="4042489" y="1604454"/>
              <a:ext cx="3370780" cy="4494372"/>
            </a:xfrm>
            <a:prstGeom prst="rect">
              <a:avLst/>
            </a:prstGeom>
          </p:spPr>
        </p:pic>
      </p:grp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73F03D2-5AB5-E733-761E-05DF7EFE68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512810"/>
              </p:ext>
            </p:extLst>
          </p:nvPr>
        </p:nvGraphicFramePr>
        <p:xfrm>
          <a:off x="7246939" y="1528449"/>
          <a:ext cx="4150028" cy="42791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3189">
                  <a:extLst>
                    <a:ext uri="{9D8B030D-6E8A-4147-A177-3AD203B41FA5}">
                      <a16:colId xmlns:a16="http://schemas.microsoft.com/office/drawing/2014/main" val="1820387717"/>
                    </a:ext>
                  </a:extLst>
                </a:gridCol>
                <a:gridCol w="2546839">
                  <a:extLst>
                    <a:ext uri="{9D8B030D-6E8A-4147-A177-3AD203B41FA5}">
                      <a16:colId xmlns:a16="http://schemas.microsoft.com/office/drawing/2014/main" val="2135866000"/>
                    </a:ext>
                  </a:extLst>
                </a:gridCol>
              </a:tblGrid>
              <a:tr h="36089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200" b="1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防水モノラルスピーカースペック表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1769207"/>
                  </a:ext>
                </a:extLst>
              </a:tr>
              <a:tr h="356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ブランド</a:t>
                      </a:r>
                      <a:r>
                        <a:rPr lang="en-US" altLang="ja-JP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/</a:t>
                      </a:r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モデル名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SIGNEON Ⅱ</a:t>
                      </a:r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　専用　音響パネル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854800"/>
                  </a:ext>
                </a:extLst>
              </a:tr>
              <a:tr h="356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u="none" strike="noStrike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用途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室内 </a:t>
                      </a:r>
                      <a:r>
                        <a:rPr lang="en-US" altLang="ja-JP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/ </a:t>
                      </a:r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屋外用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41184"/>
                  </a:ext>
                </a:extLst>
              </a:tr>
              <a:tr h="356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スピーカー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4</a:t>
                      </a:r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インチ防水スピーカー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5537016"/>
                  </a:ext>
                </a:extLst>
              </a:tr>
              <a:tr h="356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パワーハンドリング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160</a:t>
                      </a:r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ワット（１ペア）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599201"/>
                  </a:ext>
                </a:extLst>
              </a:tr>
              <a:tr h="356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u="none" strike="noStrike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周波数応答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100Hz～18KHz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121812"/>
                  </a:ext>
                </a:extLst>
              </a:tr>
              <a:tr h="356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SPL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89dB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09648"/>
                  </a:ext>
                </a:extLst>
              </a:tr>
              <a:tr h="356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u="none" strike="noStrike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インピーダンス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4Ω</a:t>
                      </a:r>
                      <a:endParaRPr lang="el-GR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305870"/>
                  </a:ext>
                </a:extLst>
              </a:tr>
              <a:tr h="356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2</a:t>
                      </a:r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チャンネルアンプ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HI-FI</a:t>
                      </a:r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クラス</a:t>
                      </a:r>
                      <a:r>
                        <a:rPr lang="en-US" altLang="ja-JP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D</a:t>
                      </a:r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デジタルアンプ（</a:t>
                      </a:r>
                      <a:r>
                        <a:rPr lang="en-US" altLang="ja-JP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50W×2</a:t>
                      </a:r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）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7941274"/>
                  </a:ext>
                </a:extLst>
              </a:tr>
              <a:tr h="356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THD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≤ </a:t>
                      </a:r>
                      <a:r>
                        <a:rPr lang="en-US" altLang="ja-JP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0.04% 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060083"/>
                  </a:ext>
                </a:extLst>
              </a:tr>
              <a:tr h="356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SNR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≥ 98dB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759783"/>
                  </a:ext>
                </a:extLst>
              </a:tr>
              <a:tr h="356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終端インピーダンス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</a:rPr>
                        <a:t>2-8Ohm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</a:endParaRPr>
                    </a:p>
                  </a:txBody>
                  <a:tcPr marL="7610" marR="7610" marT="76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457713"/>
                  </a:ext>
                </a:extLst>
              </a:tr>
            </a:tbl>
          </a:graphicData>
        </a:graphic>
      </p:graphicFrame>
      <p:sp>
        <p:nvSpPr>
          <p:cNvPr id="11" name="サブタイトル 2">
            <a:extLst>
              <a:ext uri="{FF2B5EF4-FFF2-40B4-BE49-F238E27FC236}">
                <a16:creationId xmlns:a16="http://schemas.microsoft.com/office/drawing/2014/main" id="{86D84261-1A93-FE10-0A1C-6B5991010355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4" name="正方形/長方形 13">
            <a:hlinkClick r:id="rId7" action="ppaction://hlinksldjump"/>
            <a:extLst>
              <a:ext uri="{FF2B5EF4-FFF2-40B4-BE49-F238E27FC236}">
                <a16:creationId xmlns:a16="http://schemas.microsoft.com/office/drawing/2014/main" id="{FD8789AB-05E0-216F-EEB6-253F2C440382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0565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45469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>
                <a:solidFill>
                  <a:srgbClr val="FF0000"/>
                </a:solidFill>
              </a:rPr>
              <a:t>(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音声対応</a:t>
            </a:r>
            <a:r>
              <a:rPr kumimoji="1" lang="en-US" altLang="ja-JP" sz="2800" b="1" dirty="0">
                <a:solidFill>
                  <a:srgbClr val="FF0000"/>
                </a:solidFill>
              </a:rPr>
              <a:t>)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サイネージフレームー覧表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F6B3C1C1-1CC9-8A48-C1B8-516038BDB55C}"/>
              </a:ext>
            </a:extLst>
          </p:cNvPr>
          <p:cNvSpPr txBox="1">
            <a:spLocks/>
          </p:cNvSpPr>
          <p:nvPr/>
        </p:nvSpPr>
        <p:spPr>
          <a:xfrm>
            <a:off x="174463" y="836025"/>
            <a:ext cx="6378737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chemeClr val="tx1"/>
                </a:solidFill>
              </a:rPr>
              <a:t>●アルミニウム製</a:t>
            </a: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833B2576-329F-F4EB-E744-7467CF19CEDE}"/>
              </a:ext>
            </a:extLst>
          </p:cNvPr>
          <p:cNvSpPr txBox="1">
            <a:spLocks/>
          </p:cNvSpPr>
          <p:nvPr/>
        </p:nvSpPr>
        <p:spPr>
          <a:xfrm>
            <a:off x="533400" y="1272232"/>
            <a:ext cx="11658600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rgbClr val="FF0000"/>
                </a:solidFill>
              </a:rPr>
              <a:t>鉄と比べ約</a:t>
            </a:r>
            <a:r>
              <a:rPr lang="en-US" altLang="ja-JP" sz="2000" b="1" spc="0" dirty="0">
                <a:solidFill>
                  <a:srgbClr val="FF0000"/>
                </a:solidFill>
              </a:rPr>
              <a:t>1/3</a:t>
            </a:r>
            <a:r>
              <a:rPr lang="ja-JP" altLang="en-US" sz="2000" b="1" spc="0" dirty="0">
                <a:solidFill>
                  <a:srgbClr val="FF0000"/>
                </a:solidFill>
              </a:rPr>
              <a:t>と軽く、耐食・耐候性に優れ磁場に影響されません。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93926AB0-D4F2-4E0B-E90D-AD6DFEF8ED4C}"/>
              </a:ext>
            </a:extLst>
          </p:cNvPr>
          <p:cNvSpPr txBox="1">
            <a:spLocks/>
          </p:cNvSpPr>
          <p:nvPr/>
        </p:nvSpPr>
        <p:spPr>
          <a:xfrm>
            <a:off x="533400" y="1708439"/>
            <a:ext cx="11658600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rgbClr val="0070C0"/>
                </a:solidFill>
              </a:rPr>
              <a:t>色指定は黒・茶・白・無垢の４色となります（スチールキャスター付き）</a:t>
            </a:r>
          </a:p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rgbClr val="0070C0"/>
                </a:solidFill>
              </a:rPr>
              <a:t>片面型は、裏面にアルミ板が付属されます	</a:t>
            </a: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66BFEFE1-3849-2260-EC57-6597AA3B5B58}"/>
              </a:ext>
            </a:extLst>
          </p:cNvPr>
          <p:cNvGrpSpPr/>
          <p:nvPr/>
        </p:nvGrpSpPr>
        <p:grpSpPr>
          <a:xfrm>
            <a:off x="673348" y="4592471"/>
            <a:ext cx="6426200" cy="1577355"/>
            <a:chOff x="822946" y="4962578"/>
            <a:chExt cx="6426200" cy="1577355"/>
          </a:xfrm>
        </p:grpSpPr>
        <p:sp>
          <p:nvSpPr>
            <p:cNvPr id="21" name="object 6">
              <a:extLst>
                <a:ext uri="{FF2B5EF4-FFF2-40B4-BE49-F238E27FC236}">
                  <a16:creationId xmlns:a16="http://schemas.microsoft.com/office/drawing/2014/main" id="{5CF07E79-E39C-3910-3A3D-C6CD82F450FC}"/>
                </a:ext>
              </a:extLst>
            </p:cNvPr>
            <p:cNvSpPr txBox="1"/>
            <p:nvPr/>
          </p:nvSpPr>
          <p:spPr>
            <a:xfrm>
              <a:off x="822946" y="4962578"/>
              <a:ext cx="6426200" cy="1577355"/>
            </a:xfrm>
            <a:prstGeom prst="rect">
              <a:avLst/>
            </a:prstGeom>
          </p:spPr>
          <p:txBody>
            <a:bodyPr vert="horz" wrap="square" lIns="0" tIns="83820" rIns="0" bIns="0" rtlCol="0">
              <a:spAutoFit/>
            </a:bodyPr>
            <a:lstStyle/>
            <a:p>
              <a:pPr marL="317500">
                <a:lnSpc>
                  <a:spcPct val="100000"/>
                </a:lnSpc>
                <a:spcBef>
                  <a:spcPts val="6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注意事項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◆一覧表は、単体の納品価格です複数発注の場合は御連絡ください。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◆鋼材価格は日々変動いたします。状況ではご相談をする場合があることをご了承下さい。</a:t>
              </a:r>
            </a:p>
            <a:p>
              <a:pPr marL="12700"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◆断りなく仕様の変更はございます旨ご了承下さい。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◆色指定がない場合は、無垢材を使用しますので注意して発注ください。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タイプは片面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両面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・縦置き・横置き・サイネージ枚数など多くの規定が発生致します。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</p:txBody>
        </p:sp>
        <p:grpSp>
          <p:nvGrpSpPr>
            <p:cNvPr id="22" name="object 7">
              <a:extLst>
                <a:ext uri="{FF2B5EF4-FFF2-40B4-BE49-F238E27FC236}">
                  <a16:creationId xmlns:a16="http://schemas.microsoft.com/office/drawing/2014/main" id="{4E682343-2C1D-DD15-8B66-2891D86AB385}"/>
                </a:ext>
              </a:extLst>
            </p:cNvPr>
            <p:cNvGrpSpPr/>
            <p:nvPr/>
          </p:nvGrpSpPr>
          <p:grpSpPr>
            <a:xfrm>
              <a:off x="822946" y="4998208"/>
              <a:ext cx="303530" cy="264160"/>
              <a:chOff x="370492" y="5811098"/>
              <a:chExt cx="303530" cy="264160"/>
            </a:xfrm>
          </p:grpSpPr>
          <p:sp>
            <p:nvSpPr>
              <p:cNvPr id="23" name="object 8">
                <a:extLst>
                  <a:ext uri="{FF2B5EF4-FFF2-40B4-BE49-F238E27FC236}">
                    <a16:creationId xmlns:a16="http://schemas.microsoft.com/office/drawing/2014/main" id="{7028581E-CA38-40FF-ED13-2AFBEEF0790E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0"/>
                    </a:moveTo>
                    <a:lnTo>
                      <a:pt x="0" y="251447"/>
                    </a:lnTo>
                    <a:lnTo>
                      <a:pt x="145173" y="251447"/>
                    </a:lnTo>
                    <a:lnTo>
                      <a:pt x="290347" y="251447"/>
                    </a:lnTo>
                    <a:lnTo>
                      <a:pt x="145173" y="0"/>
                    </a:lnTo>
                    <a:close/>
                  </a:path>
                </a:pathLst>
              </a:custGeom>
              <a:solidFill>
                <a:srgbClr val="FFF20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4" name="object 9">
                <a:extLst>
                  <a:ext uri="{FF2B5EF4-FFF2-40B4-BE49-F238E27FC236}">
                    <a16:creationId xmlns:a16="http://schemas.microsoft.com/office/drawing/2014/main" id="{2AA80108-D03C-4565-4B88-F5AE233F86ED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251447"/>
                    </a:moveTo>
                    <a:lnTo>
                      <a:pt x="0" y="251447"/>
                    </a:lnTo>
                    <a:lnTo>
                      <a:pt x="72580" y="125730"/>
                    </a:lnTo>
                    <a:lnTo>
                      <a:pt x="145173" y="0"/>
                    </a:lnTo>
                    <a:lnTo>
                      <a:pt x="217754" y="125730"/>
                    </a:lnTo>
                    <a:lnTo>
                      <a:pt x="290347" y="251447"/>
                    </a:lnTo>
                    <a:lnTo>
                      <a:pt x="145173" y="251447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5" name="object 10">
                <a:extLst>
                  <a:ext uri="{FF2B5EF4-FFF2-40B4-BE49-F238E27FC236}">
                    <a16:creationId xmlns:a16="http://schemas.microsoft.com/office/drawing/2014/main" id="{38BD3641-7C92-0BD7-C5F7-2FC689A55B21}"/>
                  </a:ext>
                </a:extLst>
              </p:cNvPr>
              <p:cNvSpPr/>
              <p:nvPr/>
            </p:nvSpPr>
            <p:spPr>
              <a:xfrm>
                <a:off x="504126" y="5893676"/>
                <a:ext cx="36195" cy="139065"/>
              </a:xfrm>
              <a:custGeom>
                <a:avLst/>
                <a:gdLst/>
                <a:ahLst/>
                <a:cxnLst/>
                <a:rect l="l" t="t" r="r" b="b"/>
                <a:pathLst>
                  <a:path w="36195" h="139064">
                    <a:moveTo>
                      <a:pt x="26149" y="121983"/>
                    </a:moveTo>
                    <a:lnTo>
                      <a:pt x="9639" y="121983"/>
                    </a:lnTo>
                    <a:lnTo>
                      <a:pt x="9639" y="138493"/>
                    </a:lnTo>
                    <a:lnTo>
                      <a:pt x="26149" y="138493"/>
                    </a:lnTo>
                    <a:lnTo>
                      <a:pt x="26149" y="121983"/>
                    </a:lnTo>
                    <a:close/>
                  </a:path>
                  <a:path w="36195" h="139064">
                    <a:moveTo>
                      <a:pt x="35775" y="0"/>
                    </a:moveTo>
                    <a:lnTo>
                      <a:pt x="0" y="0"/>
                    </a:lnTo>
                    <a:lnTo>
                      <a:pt x="9156" y="111188"/>
                    </a:lnTo>
                    <a:lnTo>
                      <a:pt x="26606" y="111188"/>
                    </a:lnTo>
                    <a:lnTo>
                      <a:pt x="35775" y="0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</p:grpSp>
      </p:grpSp>
      <p:pic>
        <p:nvPicPr>
          <p:cNvPr id="26" name="object 93">
            <a:extLst>
              <a:ext uri="{FF2B5EF4-FFF2-40B4-BE49-F238E27FC236}">
                <a16:creationId xmlns:a16="http://schemas.microsoft.com/office/drawing/2014/main" id="{85E291B2-7807-0EE5-AB92-06A2DB822B7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79151" y="5280914"/>
            <a:ext cx="3477699" cy="888912"/>
          </a:xfrm>
          <a:prstGeom prst="rect">
            <a:avLst/>
          </a:prstGeom>
        </p:spPr>
      </p:pic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D833A623-A35B-E551-A4FD-1DAB5CD51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777047"/>
              </p:ext>
            </p:extLst>
          </p:nvPr>
        </p:nvGraphicFramePr>
        <p:xfrm>
          <a:off x="631648" y="2232820"/>
          <a:ext cx="11292462" cy="18194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3858">
                  <a:extLst>
                    <a:ext uri="{9D8B030D-6E8A-4147-A177-3AD203B41FA5}">
                      <a16:colId xmlns:a16="http://schemas.microsoft.com/office/drawing/2014/main" val="2716059324"/>
                    </a:ext>
                  </a:extLst>
                </a:gridCol>
                <a:gridCol w="1464621">
                  <a:extLst>
                    <a:ext uri="{9D8B030D-6E8A-4147-A177-3AD203B41FA5}">
                      <a16:colId xmlns:a16="http://schemas.microsoft.com/office/drawing/2014/main" val="1554426598"/>
                    </a:ext>
                  </a:extLst>
                </a:gridCol>
                <a:gridCol w="1943095">
                  <a:extLst>
                    <a:ext uri="{9D8B030D-6E8A-4147-A177-3AD203B41FA5}">
                      <a16:colId xmlns:a16="http://schemas.microsoft.com/office/drawing/2014/main" val="1363821673"/>
                    </a:ext>
                  </a:extLst>
                </a:gridCol>
                <a:gridCol w="1978117">
                  <a:extLst>
                    <a:ext uri="{9D8B030D-6E8A-4147-A177-3AD203B41FA5}">
                      <a16:colId xmlns:a16="http://schemas.microsoft.com/office/drawing/2014/main" val="3060347588"/>
                    </a:ext>
                  </a:extLst>
                </a:gridCol>
                <a:gridCol w="1429600">
                  <a:extLst>
                    <a:ext uri="{9D8B030D-6E8A-4147-A177-3AD203B41FA5}">
                      <a16:colId xmlns:a16="http://schemas.microsoft.com/office/drawing/2014/main" val="3913266480"/>
                    </a:ext>
                  </a:extLst>
                </a:gridCol>
                <a:gridCol w="953540">
                  <a:extLst>
                    <a:ext uri="{9D8B030D-6E8A-4147-A177-3AD203B41FA5}">
                      <a16:colId xmlns:a16="http://schemas.microsoft.com/office/drawing/2014/main" val="462979141"/>
                    </a:ext>
                  </a:extLst>
                </a:gridCol>
                <a:gridCol w="866027">
                  <a:extLst>
                    <a:ext uri="{9D8B030D-6E8A-4147-A177-3AD203B41FA5}">
                      <a16:colId xmlns:a16="http://schemas.microsoft.com/office/drawing/2014/main" val="214435539"/>
                    </a:ext>
                  </a:extLst>
                </a:gridCol>
                <a:gridCol w="953604">
                  <a:extLst>
                    <a:ext uri="{9D8B030D-6E8A-4147-A177-3AD203B41FA5}">
                      <a16:colId xmlns:a16="http://schemas.microsoft.com/office/drawing/2014/main" val="2346156300"/>
                    </a:ext>
                  </a:extLst>
                </a:gridCol>
              </a:tblGrid>
              <a:tr h="249454"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型番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方向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寸法（㎜）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サイネージ枚数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重量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卸</a:t>
                      </a:r>
                      <a:r>
                        <a:rPr lang="en-US" altLang="ja-JP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(</a:t>
                      </a:r>
                      <a:r>
                        <a:rPr lang="ja-JP" altLang="en-US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税別</a:t>
                      </a:r>
                      <a:r>
                        <a:rPr lang="en-US" altLang="ja-JP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)</a:t>
                      </a:r>
                      <a:endParaRPr lang="ja-JP" altLang="en-US" sz="12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655386"/>
                  </a:ext>
                </a:extLst>
              </a:tr>
              <a:tr h="2494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TA-01S  / </a:t>
                      </a:r>
                      <a:r>
                        <a:rPr lang="ja-JP" alt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音声対応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1600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128,200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986555"/>
                  </a:ext>
                </a:extLst>
              </a:tr>
              <a:tr h="2494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TA-01W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/ </a:t>
                      </a:r>
                      <a:r>
                        <a:rPr lang="ja-JP" alt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音声対応</a:t>
                      </a:r>
                      <a:endParaRPr lang="en-US" altLang="ja-JP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1600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19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175,000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4618113"/>
                  </a:ext>
                </a:extLst>
              </a:tr>
              <a:tr h="204098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TA-02SV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/ </a:t>
                      </a:r>
                      <a:r>
                        <a:rPr lang="ja-JP" alt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音声対応</a:t>
                      </a:r>
                      <a:endParaRPr lang="en-US" altLang="ja-JP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2600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152,000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縦長型</a:t>
                      </a:r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3530127"/>
                  </a:ext>
                </a:extLst>
              </a:tr>
              <a:tr h="204098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TA-02SH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/ </a:t>
                      </a:r>
                      <a:r>
                        <a:rPr lang="ja-JP" alt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音声対応</a:t>
                      </a:r>
                      <a:endParaRPr lang="en-US" altLang="ja-JP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1600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19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148,000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横長型</a:t>
                      </a:r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872837"/>
                  </a:ext>
                </a:extLst>
              </a:tr>
              <a:tr h="219217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TA-03S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/ </a:t>
                      </a:r>
                      <a:r>
                        <a:rPr lang="ja-JP" alt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音声対応</a:t>
                      </a:r>
                      <a:endParaRPr lang="en-US" altLang="ja-JP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1600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22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220,800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7395228"/>
                  </a:ext>
                </a:extLst>
              </a:tr>
              <a:tr h="219217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TA-04S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/ </a:t>
                      </a:r>
                      <a:r>
                        <a:rPr lang="ja-JP" alt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音声対応</a:t>
                      </a:r>
                      <a:endParaRPr lang="en-US" altLang="ja-JP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1600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24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241,000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906141"/>
                  </a:ext>
                </a:extLst>
              </a:tr>
              <a:tr h="219217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TA-11S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/ </a:t>
                      </a:r>
                      <a:r>
                        <a:rPr lang="ja-JP" alt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音声対応</a:t>
                      </a:r>
                      <a:endParaRPr lang="en-US" altLang="ja-JP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 x 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1600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</a:t>
                      </a:r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152,000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ja-JP" altLang="en-US" sz="1300" b="0" i="0" u="none" strike="noStrike" dirty="0">
                        <a:solidFill>
                          <a:srgbClr val="EE2D29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607016"/>
                  </a:ext>
                </a:extLst>
              </a:tr>
            </a:tbl>
          </a:graphicData>
        </a:graphic>
      </p:graphicFrame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E5471BE9-A1FE-23DF-E2B9-1340E02A0B21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7" name="正方形/長方形 6">
            <a:hlinkClick r:id="rId5" action="ppaction://hlinksldjump"/>
            <a:extLst>
              <a:ext uri="{FF2B5EF4-FFF2-40B4-BE49-F238E27FC236}">
                <a16:creationId xmlns:a16="http://schemas.microsoft.com/office/drawing/2014/main" id="{D6A512F9-F7E9-38BE-893F-F89623A877CF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46267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pic>
        <p:nvPicPr>
          <p:cNvPr id="10" name="図 9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B5A123F7-53E3-A04A-A101-5A1F3DBB5A7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81" y="-1"/>
            <a:ext cx="12187238" cy="6412073"/>
          </a:xfrm>
          <a:prstGeom prst="rect">
            <a:avLst/>
          </a:prstGeom>
        </p:spPr>
      </p:pic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01E4AFE-86E5-5A0D-1EDF-73E59190DD5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5" name="タイトル 1">
            <a:extLst>
              <a:ext uri="{FF2B5EF4-FFF2-40B4-BE49-F238E27FC236}">
                <a16:creationId xmlns:a16="http://schemas.microsoft.com/office/drawing/2014/main" id="{9617D861-E635-E9EE-0243-871C9B962FBE}"/>
              </a:ext>
            </a:extLst>
          </p:cNvPr>
          <p:cNvSpPr txBox="1">
            <a:spLocks/>
          </p:cNvSpPr>
          <p:nvPr/>
        </p:nvSpPr>
        <p:spPr>
          <a:xfrm>
            <a:off x="5705475" y="2324347"/>
            <a:ext cx="5568055" cy="6613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r"/>
            <a:r>
              <a:rPr lang="en-US" altLang="ja-JP" sz="6000" b="1" spc="300" dirty="0">
                <a:solidFill>
                  <a:schemeClr val="bg1"/>
                </a:solidFill>
              </a:rPr>
              <a:t>T</a:t>
            </a:r>
            <a:r>
              <a:rPr lang="ja-JP" altLang="en-US" sz="6000" b="1" spc="300" dirty="0">
                <a:solidFill>
                  <a:schemeClr val="bg1"/>
                </a:solidFill>
              </a:rPr>
              <a:t>型スタンド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48DB3E4-4A08-1C71-8C95-87E5F64B08FF}"/>
              </a:ext>
            </a:extLst>
          </p:cNvPr>
          <p:cNvSpPr>
            <a:spLocks/>
          </p:cNvSpPr>
          <p:nvPr/>
        </p:nvSpPr>
        <p:spPr>
          <a:xfrm rot="5400000">
            <a:off x="9143250" y="947886"/>
            <a:ext cx="46218" cy="42143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6E89196E-5AE9-7F62-FC3A-25C5CB3B23BC}"/>
              </a:ext>
            </a:extLst>
          </p:cNvPr>
          <p:cNvSpPr txBox="1">
            <a:spLocks/>
          </p:cNvSpPr>
          <p:nvPr/>
        </p:nvSpPr>
        <p:spPr>
          <a:xfrm>
            <a:off x="8489502" y="3169274"/>
            <a:ext cx="2743247" cy="478336"/>
          </a:xfrm>
          <a:prstGeom prst="rect">
            <a:avLst/>
          </a:prstGeom>
        </p:spPr>
        <p:txBody>
          <a:bodyPr vert="horz" wrap="square" lIns="0" tIns="1651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1" sz="2800" b="1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marL="12700" algn="r">
              <a:spcBef>
                <a:spcPts val="130"/>
              </a:spcBef>
            </a:pPr>
            <a:r>
              <a:rPr lang="ja-JP" altLang="en-US" sz="3000" spc="300" dirty="0">
                <a:solidFill>
                  <a:schemeClr val="bg1">
                    <a:lumMod val="85000"/>
                  </a:schemeClr>
                </a:solidFill>
              </a:rPr>
              <a:t>ステンレス製</a:t>
            </a:r>
            <a:endParaRPr lang="ja-JP" altLang="en-US" sz="3000" spc="300" dirty="0">
              <a:solidFill>
                <a:schemeClr val="bg1">
                  <a:lumMod val="8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6" name="object 10">
            <a:extLst>
              <a:ext uri="{FF2B5EF4-FFF2-40B4-BE49-F238E27FC236}">
                <a16:creationId xmlns:a16="http://schemas.microsoft.com/office/drawing/2014/main" id="{7CD7F519-DEDD-F567-9FA3-5E845212055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75258" y="321986"/>
            <a:ext cx="4245745" cy="5768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6000" dist="5000" dir="5400000" sy="-100000" algn="bl" rotWithShape="0"/>
          </a:effec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98048F73-A557-F133-579D-45D08764DA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8" name="正方形/長方形 7">
            <a:hlinkClick r:id="rId5" action="ppaction://hlinksldjump"/>
            <a:extLst>
              <a:ext uri="{FF2B5EF4-FFF2-40B4-BE49-F238E27FC236}">
                <a16:creationId xmlns:a16="http://schemas.microsoft.com/office/drawing/2014/main" id="{EDE62395-B0B6-5DAB-A1FF-B359C1EA51DE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7081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63970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目　次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72" name="サブタイトル 2">
            <a:extLst>
              <a:ext uri="{FF2B5EF4-FFF2-40B4-BE49-F238E27FC236}">
                <a16:creationId xmlns:a16="http://schemas.microsoft.com/office/drawing/2014/main" id="{AFA60E4B-2EA4-59AD-3D14-8C6930FA4666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7" name="正方形/長方形 86">
            <a:hlinkClick r:id="rId5" action="ppaction://hlinksldjump"/>
            <a:extLst>
              <a:ext uri="{FF2B5EF4-FFF2-40B4-BE49-F238E27FC236}">
                <a16:creationId xmlns:a16="http://schemas.microsoft.com/office/drawing/2014/main" id="{748A3E1E-C9E4-858F-F0A8-ECE31E538E09}"/>
              </a:ext>
            </a:extLst>
          </p:cNvPr>
          <p:cNvSpPr/>
          <p:nvPr/>
        </p:nvSpPr>
        <p:spPr>
          <a:xfrm>
            <a:off x="0" y="860229"/>
            <a:ext cx="2546008" cy="178730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T</a:t>
            </a:r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型スタンド</a:t>
            </a:r>
            <a:br>
              <a:rPr lang="en-US" altLang="ja-JP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B9323B70-6785-2561-2CD9-E85C2B0FD484}"/>
              </a:ext>
            </a:extLst>
          </p:cNvPr>
          <p:cNvSpPr/>
          <p:nvPr/>
        </p:nvSpPr>
        <p:spPr>
          <a:xfrm>
            <a:off x="2573227" y="855067"/>
            <a:ext cx="707242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●アルミニウム製</a:t>
            </a:r>
            <a:endParaRPr lang="en-US" altLang="ja-JP" sz="16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43233262-7CA5-9FB4-06B9-02F96492130C}"/>
              </a:ext>
            </a:extLst>
          </p:cNvPr>
          <p:cNvSpPr/>
          <p:nvPr/>
        </p:nvSpPr>
        <p:spPr>
          <a:xfrm>
            <a:off x="2573227" y="1162023"/>
            <a:ext cx="707242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</a:t>
            </a:r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T</a:t>
            </a:r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型スタンド </a:t>
            </a:r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 </a:t>
            </a:r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サイネージフレームー覧表</a:t>
            </a:r>
            <a:endParaRPr lang="en-US" altLang="ja-JP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14B0E5F1-1EE7-913E-C83B-2489281B31E6}"/>
              </a:ext>
            </a:extLst>
          </p:cNvPr>
          <p:cNvSpPr/>
          <p:nvPr/>
        </p:nvSpPr>
        <p:spPr>
          <a:xfrm>
            <a:off x="2573227" y="1468979"/>
            <a:ext cx="707242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●音声対応</a:t>
            </a:r>
            <a:endParaRPr lang="en-US" altLang="ja-JP" sz="16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9ECCD10A-9048-D880-C4CC-DC913FFD8D96}"/>
              </a:ext>
            </a:extLst>
          </p:cNvPr>
          <p:cNvSpPr/>
          <p:nvPr/>
        </p:nvSpPr>
        <p:spPr>
          <a:xfrm>
            <a:off x="2573227" y="1775935"/>
            <a:ext cx="707242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</a:t>
            </a:r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音声対応</a:t>
            </a:r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)T</a:t>
            </a:r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型スタンド </a:t>
            </a:r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 </a:t>
            </a:r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サイネージフレームー覧表</a:t>
            </a:r>
            <a:endParaRPr lang="en-US" altLang="ja-JP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50769C82-15C3-1F68-BCC8-BC87C80B9E8C}"/>
              </a:ext>
            </a:extLst>
          </p:cNvPr>
          <p:cNvSpPr/>
          <p:nvPr/>
        </p:nvSpPr>
        <p:spPr>
          <a:xfrm>
            <a:off x="2573227" y="2082891"/>
            <a:ext cx="707242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●ステンレス製</a:t>
            </a:r>
            <a:endParaRPr lang="en-US" altLang="ja-JP" sz="16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5535DEE0-C312-6963-8931-AA4E32B696B7}"/>
              </a:ext>
            </a:extLst>
          </p:cNvPr>
          <p:cNvSpPr/>
          <p:nvPr/>
        </p:nvSpPr>
        <p:spPr>
          <a:xfrm>
            <a:off x="2573227" y="2389847"/>
            <a:ext cx="707242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</a:t>
            </a:r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T</a:t>
            </a:r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型スタンド </a:t>
            </a:r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 </a:t>
            </a:r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サイネージフレームー覧表</a:t>
            </a:r>
            <a:endParaRPr lang="en-US" altLang="ja-JP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>
            <a:hlinkClick r:id="rId5" action="ppaction://hlinksldjump"/>
            <a:extLst>
              <a:ext uri="{FF2B5EF4-FFF2-40B4-BE49-F238E27FC236}">
                <a16:creationId xmlns:a16="http://schemas.microsoft.com/office/drawing/2014/main" id="{F002CA63-2EF5-189A-A4EB-FDE9EDC86BDC}"/>
              </a:ext>
            </a:extLst>
          </p:cNvPr>
          <p:cNvSpPr/>
          <p:nvPr/>
        </p:nvSpPr>
        <p:spPr>
          <a:xfrm>
            <a:off x="9672869" y="855067"/>
            <a:ext cx="252023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01" name="正方形/長方形 100">
            <a:hlinkClick r:id="rId6" action="ppaction://hlinksldjump"/>
            <a:extLst>
              <a:ext uri="{FF2B5EF4-FFF2-40B4-BE49-F238E27FC236}">
                <a16:creationId xmlns:a16="http://schemas.microsoft.com/office/drawing/2014/main" id="{64CC98E9-A15B-6329-F713-3F9E8DA07998}"/>
              </a:ext>
            </a:extLst>
          </p:cNvPr>
          <p:cNvSpPr/>
          <p:nvPr/>
        </p:nvSpPr>
        <p:spPr>
          <a:xfrm>
            <a:off x="9672869" y="1161765"/>
            <a:ext cx="252023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02" name="正方形/長方形 101">
            <a:hlinkClick r:id="rId7" action="ppaction://hlinksldjump"/>
            <a:extLst>
              <a:ext uri="{FF2B5EF4-FFF2-40B4-BE49-F238E27FC236}">
                <a16:creationId xmlns:a16="http://schemas.microsoft.com/office/drawing/2014/main" id="{96097E4E-A069-B3FC-0C03-830605EF0663}"/>
              </a:ext>
            </a:extLst>
          </p:cNvPr>
          <p:cNvSpPr/>
          <p:nvPr/>
        </p:nvSpPr>
        <p:spPr>
          <a:xfrm>
            <a:off x="9672869" y="1468463"/>
            <a:ext cx="252023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03" name="正方形/長方形 102">
            <a:hlinkClick r:id="rId8" action="ppaction://hlinksldjump"/>
            <a:extLst>
              <a:ext uri="{FF2B5EF4-FFF2-40B4-BE49-F238E27FC236}">
                <a16:creationId xmlns:a16="http://schemas.microsoft.com/office/drawing/2014/main" id="{1B262C86-438B-2555-4FD6-527BA456644A}"/>
              </a:ext>
            </a:extLst>
          </p:cNvPr>
          <p:cNvSpPr/>
          <p:nvPr/>
        </p:nvSpPr>
        <p:spPr>
          <a:xfrm>
            <a:off x="9672869" y="1775161"/>
            <a:ext cx="252023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04" name="正方形/長方形 103">
            <a:hlinkClick r:id="rId9" action="ppaction://hlinksldjump"/>
            <a:extLst>
              <a:ext uri="{FF2B5EF4-FFF2-40B4-BE49-F238E27FC236}">
                <a16:creationId xmlns:a16="http://schemas.microsoft.com/office/drawing/2014/main" id="{CE2ADA89-C404-1788-DC1A-6F80C22F3AD1}"/>
              </a:ext>
            </a:extLst>
          </p:cNvPr>
          <p:cNvSpPr/>
          <p:nvPr/>
        </p:nvSpPr>
        <p:spPr>
          <a:xfrm>
            <a:off x="9672869" y="2081859"/>
            <a:ext cx="252023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05" name="正方形/長方形 104">
            <a:hlinkClick r:id="rId10" action="ppaction://hlinksldjump"/>
            <a:extLst>
              <a:ext uri="{FF2B5EF4-FFF2-40B4-BE49-F238E27FC236}">
                <a16:creationId xmlns:a16="http://schemas.microsoft.com/office/drawing/2014/main" id="{47F499A5-5330-7E40-400F-9A17D115FAE0}"/>
              </a:ext>
            </a:extLst>
          </p:cNvPr>
          <p:cNvSpPr/>
          <p:nvPr/>
        </p:nvSpPr>
        <p:spPr>
          <a:xfrm>
            <a:off x="9672869" y="2388557"/>
            <a:ext cx="252023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06" name="正方形/長方形 105">
            <a:hlinkClick r:id="rId11" action="ppaction://hlinksldjump"/>
            <a:extLst>
              <a:ext uri="{FF2B5EF4-FFF2-40B4-BE49-F238E27FC236}">
                <a16:creationId xmlns:a16="http://schemas.microsoft.com/office/drawing/2014/main" id="{DB39027E-4E93-131C-BC79-2D0F22260EA3}"/>
              </a:ext>
            </a:extLst>
          </p:cNvPr>
          <p:cNvSpPr/>
          <p:nvPr/>
        </p:nvSpPr>
        <p:spPr>
          <a:xfrm>
            <a:off x="0" y="2695255"/>
            <a:ext cx="2546008" cy="210394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壁面取付フレーム</a:t>
            </a:r>
            <a:br>
              <a:rPr lang="en-US" altLang="ja-JP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07" name="正方形/長方形 106">
            <a:extLst>
              <a:ext uri="{FF2B5EF4-FFF2-40B4-BE49-F238E27FC236}">
                <a16:creationId xmlns:a16="http://schemas.microsoft.com/office/drawing/2014/main" id="{C4D19E43-9587-E801-6995-1F284919AAE2}"/>
              </a:ext>
            </a:extLst>
          </p:cNvPr>
          <p:cNvSpPr/>
          <p:nvPr/>
        </p:nvSpPr>
        <p:spPr>
          <a:xfrm>
            <a:off x="2573227" y="2696803"/>
            <a:ext cx="707242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●アルミニウム製</a:t>
            </a:r>
            <a:endParaRPr lang="en-US" altLang="ja-JP" sz="16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6C545830-59EA-E322-F1CB-769064169EAA}"/>
              </a:ext>
            </a:extLst>
          </p:cNvPr>
          <p:cNvSpPr/>
          <p:nvPr/>
        </p:nvSpPr>
        <p:spPr>
          <a:xfrm>
            <a:off x="2573227" y="3003759"/>
            <a:ext cx="707242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壁面取付フレーム </a:t>
            </a:r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/ 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サイネージフレームー覧表</a:t>
            </a:r>
          </a:p>
        </p:txBody>
      </p:sp>
      <p:sp>
        <p:nvSpPr>
          <p:cNvPr id="109" name="正方形/長方形 108">
            <a:extLst>
              <a:ext uri="{FF2B5EF4-FFF2-40B4-BE49-F238E27FC236}">
                <a16:creationId xmlns:a16="http://schemas.microsoft.com/office/drawing/2014/main" id="{A7658281-E3DE-4445-39F7-D6CF2C793BD8}"/>
              </a:ext>
            </a:extLst>
          </p:cNvPr>
          <p:cNvSpPr/>
          <p:nvPr/>
        </p:nvSpPr>
        <p:spPr>
          <a:xfrm>
            <a:off x="2573227" y="3310715"/>
            <a:ext cx="707242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●ステンレス製</a:t>
            </a:r>
            <a:endParaRPr lang="en-US" altLang="ja-JP" sz="16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0" name="正方形/長方形 109">
            <a:extLst>
              <a:ext uri="{FF2B5EF4-FFF2-40B4-BE49-F238E27FC236}">
                <a16:creationId xmlns:a16="http://schemas.microsoft.com/office/drawing/2014/main" id="{A3886FC2-8BCC-BD84-360E-8CD7D79FD97B}"/>
              </a:ext>
            </a:extLst>
          </p:cNvPr>
          <p:cNvSpPr/>
          <p:nvPr/>
        </p:nvSpPr>
        <p:spPr>
          <a:xfrm>
            <a:off x="2573227" y="3617671"/>
            <a:ext cx="707242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壁面取付フレーム </a:t>
            </a:r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/ 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サイネージフレームー覧表</a:t>
            </a:r>
          </a:p>
        </p:txBody>
      </p:sp>
      <p:sp>
        <p:nvSpPr>
          <p:cNvPr id="111" name="正方形/長方形 110">
            <a:extLst>
              <a:ext uri="{FF2B5EF4-FFF2-40B4-BE49-F238E27FC236}">
                <a16:creationId xmlns:a16="http://schemas.microsoft.com/office/drawing/2014/main" id="{70327994-05D3-9275-D0CA-EDE82CE3E3B1}"/>
              </a:ext>
            </a:extLst>
          </p:cNvPr>
          <p:cNvSpPr/>
          <p:nvPr/>
        </p:nvSpPr>
        <p:spPr>
          <a:xfrm>
            <a:off x="2573227" y="3924627"/>
            <a:ext cx="707242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●鉄製</a:t>
            </a:r>
            <a:endParaRPr lang="en-US" altLang="ja-JP" sz="16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2798BABB-0C46-8493-F0AB-A4D895039BD5}"/>
              </a:ext>
            </a:extLst>
          </p:cNvPr>
          <p:cNvSpPr/>
          <p:nvPr/>
        </p:nvSpPr>
        <p:spPr>
          <a:xfrm>
            <a:off x="2573227" y="4231583"/>
            <a:ext cx="707242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壁面取付フレーム </a:t>
            </a:r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/ 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サイネージフレームー覧表</a:t>
            </a:r>
          </a:p>
        </p:txBody>
      </p:sp>
      <p:sp>
        <p:nvSpPr>
          <p:cNvPr id="113" name="正方形/長方形 112">
            <a:hlinkClick r:id="rId11" action="ppaction://hlinksldjump"/>
            <a:extLst>
              <a:ext uri="{FF2B5EF4-FFF2-40B4-BE49-F238E27FC236}">
                <a16:creationId xmlns:a16="http://schemas.microsoft.com/office/drawing/2014/main" id="{41B502F2-E898-0320-E083-AD3E86FD8BBF}"/>
              </a:ext>
            </a:extLst>
          </p:cNvPr>
          <p:cNvSpPr/>
          <p:nvPr/>
        </p:nvSpPr>
        <p:spPr>
          <a:xfrm>
            <a:off x="9672869" y="2695255"/>
            <a:ext cx="252023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14" name="正方形/長方形 113">
            <a:hlinkClick r:id="rId12" action="ppaction://hlinksldjump"/>
            <a:extLst>
              <a:ext uri="{FF2B5EF4-FFF2-40B4-BE49-F238E27FC236}">
                <a16:creationId xmlns:a16="http://schemas.microsoft.com/office/drawing/2014/main" id="{96110873-A97E-8631-B88E-53C4077238C2}"/>
              </a:ext>
            </a:extLst>
          </p:cNvPr>
          <p:cNvSpPr/>
          <p:nvPr/>
        </p:nvSpPr>
        <p:spPr>
          <a:xfrm>
            <a:off x="9672869" y="3001953"/>
            <a:ext cx="252023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15" name="正方形/長方形 114">
            <a:hlinkClick r:id="rId13" action="ppaction://hlinksldjump"/>
            <a:extLst>
              <a:ext uri="{FF2B5EF4-FFF2-40B4-BE49-F238E27FC236}">
                <a16:creationId xmlns:a16="http://schemas.microsoft.com/office/drawing/2014/main" id="{5121429B-4BF8-9E1D-D2E2-722CBA6560C9}"/>
              </a:ext>
            </a:extLst>
          </p:cNvPr>
          <p:cNvSpPr/>
          <p:nvPr/>
        </p:nvSpPr>
        <p:spPr>
          <a:xfrm>
            <a:off x="9672869" y="3308651"/>
            <a:ext cx="252023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16" name="正方形/長方形 115">
            <a:hlinkClick r:id="rId14" action="ppaction://hlinksldjump"/>
            <a:extLst>
              <a:ext uri="{FF2B5EF4-FFF2-40B4-BE49-F238E27FC236}">
                <a16:creationId xmlns:a16="http://schemas.microsoft.com/office/drawing/2014/main" id="{36DE2B5B-D5D8-B6DD-DB5B-CF95BA6BAA4A}"/>
              </a:ext>
            </a:extLst>
          </p:cNvPr>
          <p:cNvSpPr/>
          <p:nvPr/>
        </p:nvSpPr>
        <p:spPr>
          <a:xfrm>
            <a:off x="9672869" y="3615349"/>
            <a:ext cx="252023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17" name="正方形/長方形 116">
            <a:hlinkClick r:id="rId15" action="ppaction://hlinksldjump"/>
            <a:extLst>
              <a:ext uri="{FF2B5EF4-FFF2-40B4-BE49-F238E27FC236}">
                <a16:creationId xmlns:a16="http://schemas.microsoft.com/office/drawing/2014/main" id="{8E4B4DF5-7A3E-CD6C-C32D-B3883C0CB461}"/>
              </a:ext>
            </a:extLst>
          </p:cNvPr>
          <p:cNvSpPr/>
          <p:nvPr/>
        </p:nvSpPr>
        <p:spPr>
          <a:xfrm>
            <a:off x="9672869" y="3922047"/>
            <a:ext cx="252023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18" name="正方形/長方形 117">
            <a:hlinkClick r:id="rId16" action="ppaction://hlinksldjump"/>
            <a:extLst>
              <a:ext uri="{FF2B5EF4-FFF2-40B4-BE49-F238E27FC236}">
                <a16:creationId xmlns:a16="http://schemas.microsoft.com/office/drawing/2014/main" id="{914A28EC-8B64-FEA1-3B71-FAC0AFA519F4}"/>
              </a:ext>
            </a:extLst>
          </p:cNvPr>
          <p:cNvSpPr/>
          <p:nvPr/>
        </p:nvSpPr>
        <p:spPr>
          <a:xfrm>
            <a:off x="9672869" y="4228745"/>
            <a:ext cx="252023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19" name="正方形/長方形 118">
            <a:extLst>
              <a:ext uri="{FF2B5EF4-FFF2-40B4-BE49-F238E27FC236}">
                <a16:creationId xmlns:a16="http://schemas.microsoft.com/office/drawing/2014/main" id="{A3DB4E5B-C206-7F12-3ECD-78CE15B1CA1D}"/>
              </a:ext>
            </a:extLst>
          </p:cNvPr>
          <p:cNvSpPr/>
          <p:nvPr/>
        </p:nvSpPr>
        <p:spPr>
          <a:xfrm>
            <a:off x="2573227" y="4538539"/>
            <a:ext cx="707242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</a:t>
            </a:r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T</a:t>
            </a:r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型スタンド </a:t>
            </a:r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 </a:t>
            </a:r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サイネージフレームー覧表</a:t>
            </a:r>
            <a:endParaRPr lang="en-US" altLang="ja-JP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0" name="正方形/長方形 119">
            <a:hlinkClick r:id="rId17" action="ppaction://hlinksldjump"/>
            <a:extLst>
              <a:ext uri="{FF2B5EF4-FFF2-40B4-BE49-F238E27FC236}">
                <a16:creationId xmlns:a16="http://schemas.microsoft.com/office/drawing/2014/main" id="{C63315B4-C4B1-213A-FC0E-370476EFB576}"/>
              </a:ext>
            </a:extLst>
          </p:cNvPr>
          <p:cNvSpPr/>
          <p:nvPr/>
        </p:nvSpPr>
        <p:spPr>
          <a:xfrm>
            <a:off x="9672869" y="4535443"/>
            <a:ext cx="252023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21" name="正方形/長方形 120">
            <a:hlinkClick r:id="rId18" action="ppaction://hlinksldjump"/>
            <a:extLst>
              <a:ext uri="{FF2B5EF4-FFF2-40B4-BE49-F238E27FC236}">
                <a16:creationId xmlns:a16="http://schemas.microsoft.com/office/drawing/2014/main" id="{7D0C78DF-591B-EB36-BE8D-D02B9C38A878}"/>
              </a:ext>
            </a:extLst>
          </p:cNvPr>
          <p:cNvSpPr/>
          <p:nvPr/>
        </p:nvSpPr>
        <p:spPr>
          <a:xfrm>
            <a:off x="0" y="4844844"/>
            <a:ext cx="2546008" cy="56866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角柱スタンド</a:t>
            </a:r>
            <a:br>
              <a:rPr lang="en-US" altLang="ja-JP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22" name="正方形/長方形 121">
            <a:extLst>
              <a:ext uri="{FF2B5EF4-FFF2-40B4-BE49-F238E27FC236}">
                <a16:creationId xmlns:a16="http://schemas.microsoft.com/office/drawing/2014/main" id="{AE424057-7149-47A6-2034-EB3393D3C6C3}"/>
              </a:ext>
            </a:extLst>
          </p:cNvPr>
          <p:cNvSpPr/>
          <p:nvPr/>
        </p:nvSpPr>
        <p:spPr>
          <a:xfrm>
            <a:off x="2573227" y="4845495"/>
            <a:ext cx="707242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●アルミニウム製</a:t>
            </a:r>
            <a:endParaRPr lang="en-US" altLang="ja-JP" sz="16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3" name="正方形/長方形 122">
            <a:hlinkClick r:id="rId18" action="ppaction://hlinksldjump"/>
            <a:extLst>
              <a:ext uri="{FF2B5EF4-FFF2-40B4-BE49-F238E27FC236}">
                <a16:creationId xmlns:a16="http://schemas.microsoft.com/office/drawing/2014/main" id="{89DB466C-3A96-01F3-2D35-DFC0000FC6B1}"/>
              </a:ext>
            </a:extLst>
          </p:cNvPr>
          <p:cNvSpPr/>
          <p:nvPr/>
        </p:nvSpPr>
        <p:spPr>
          <a:xfrm>
            <a:off x="9672869" y="4842141"/>
            <a:ext cx="252023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24" name="正方形/長方形 123">
            <a:extLst>
              <a:ext uri="{FF2B5EF4-FFF2-40B4-BE49-F238E27FC236}">
                <a16:creationId xmlns:a16="http://schemas.microsoft.com/office/drawing/2014/main" id="{78D5F4EC-990D-1B96-9876-2956E056125A}"/>
              </a:ext>
            </a:extLst>
          </p:cNvPr>
          <p:cNvSpPr/>
          <p:nvPr/>
        </p:nvSpPr>
        <p:spPr>
          <a:xfrm>
            <a:off x="2573227" y="5152451"/>
            <a:ext cx="707242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■角柱スタンド </a:t>
            </a:r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 </a:t>
            </a:r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サイネージフレームー覧表</a:t>
            </a:r>
            <a:endParaRPr lang="en-US" altLang="ja-JP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5" name="正方形/長方形 124">
            <a:hlinkClick r:id="rId19" action="ppaction://hlinksldjump"/>
            <a:extLst>
              <a:ext uri="{FF2B5EF4-FFF2-40B4-BE49-F238E27FC236}">
                <a16:creationId xmlns:a16="http://schemas.microsoft.com/office/drawing/2014/main" id="{E432D082-37A3-2212-85D0-17D457A8F879}"/>
              </a:ext>
            </a:extLst>
          </p:cNvPr>
          <p:cNvSpPr/>
          <p:nvPr/>
        </p:nvSpPr>
        <p:spPr>
          <a:xfrm>
            <a:off x="9672869" y="5148839"/>
            <a:ext cx="252023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26" name="正方形/長方形 125">
            <a:hlinkClick r:id="rId20" action="ppaction://hlinksldjump"/>
            <a:extLst>
              <a:ext uri="{FF2B5EF4-FFF2-40B4-BE49-F238E27FC236}">
                <a16:creationId xmlns:a16="http://schemas.microsoft.com/office/drawing/2014/main" id="{1C6C6D08-633F-5ABE-A9A5-6D8D5DBECF2F}"/>
              </a:ext>
            </a:extLst>
          </p:cNvPr>
          <p:cNvSpPr/>
          <p:nvPr/>
        </p:nvSpPr>
        <p:spPr>
          <a:xfrm>
            <a:off x="0" y="5461232"/>
            <a:ext cx="2546008" cy="56206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VESA</a:t>
            </a:r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用フレーム</a:t>
            </a:r>
            <a:endParaRPr lang="en-US" altLang="ja-JP" sz="16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829FE4E8-7667-67BE-FDB2-84CD662E0D81}"/>
              </a:ext>
            </a:extLst>
          </p:cNvPr>
          <p:cNvSpPr/>
          <p:nvPr/>
        </p:nvSpPr>
        <p:spPr>
          <a:xfrm>
            <a:off x="2573227" y="5459407"/>
            <a:ext cx="707242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●鉄製</a:t>
            </a:r>
            <a:endParaRPr lang="en-US" altLang="ja-JP" sz="16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8" name="正方形/長方形 127">
            <a:hlinkClick r:id="rId20" action="ppaction://hlinksldjump"/>
            <a:extLst>
              <a:ext uri="{FF2B5EF4-FFF2-40B4-BE49-F238E27FC236}">
                <a16:creationId xmlns:a16="http://schemas.microsoft.com/office/drawing/2014/main" id="{2509089E-2726-B0BA-18A5-D6ECC78D2F65}"/>
              </a:ext>
            </a:extLst>
          </p:cNvPr>
          <p:cNvSpPr/>
          <p:nvPr/>
        </p:nvSpPr>
        <p:spPr>
          <a:xfrm>
            <a:off x="9672869" y="5455537"/>
            <a:ext cx="2520233" cy="26106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AE575B4D-D3B8-F300-DFEA-690B46C9F9F7}"/>
              </a:ext>
            </a:extLst>
          </p:cNvPr>
          <p:cNvSpPr/>
          <p:nvPr/>
        </p:nvSpPr>
        <p:spPr>
          <a:xfrm>
            <a:off x="2573227" y="5766363"/>
            <a:ext cx="707242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</a:t>
            </a:r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VESA</a:t>
            </a:r>
            <a:r>
              <a:rPr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用フレームサイネージフレームー覧表</a:t>
            </a:r>
            <a:endParaRPr lang="en-US" altLang="ja-JP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0" name="正方形/長方形 129">
            <a:hlinkClick r:id="rId21" action="ppaction://hlinksldjump"/>
            <a:extLst>
              <a:ext uri="{FF2B5EF4-FFF2-40B4-BE49-F238E27FC236}">
                <a16:creationId xmlns:a16="http://schemas.microsoft.com/office/drawing/2014/main" id="{22F32B01-4B75-07A2-64A3-A003819D76A5}"/>
              </a:ext>
            </a:extLst>
          </p:cNvPr>
          <p:cNvSpPr/>
          <p:nvPr/>
        </p:nvSpPr>
        <p:spPr>
          <a:xfrm>
            <a:off x="9672869" y="5762235"/>
            <a:ext cx="2520233" cy="26106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31" name="正方形/長方形 130">
            <a:hlinkClick r:id="rId22" action="ppaction://hlinksldjump"/>
            <a:extLst>
              <a:ext uri="{FF2B5EF4-FFF2-40B4-BE49-F238E27FC236}">
                <a16:creationId xmlns:a16="http://schemas.microsoft.com/office/drawing/2014/main" id="{CAA519AD-C00C-AEE7-2F79-10F34A9FA3D3}"/>
              </a:ext>
            </a:extLst>
          </p:cNvPr>
          <p:cNvSpPr/>
          <p:nvPr/>
        </p:nvSpPr>
        <p:spPr>
          <a:xfrm>
            <a:off x="0" y="6068940"/>
            <a:ext cx="2546008" cy="30254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その他フレーム　</a:t>
            </a:r>
            <a:r>
              <a:rPr lang="en-US" altLang="ja-JP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9AE482EF-64C6-078E-BD4D-B8D58BCD8361}"/>
              </a:ext>
            </a:extLst>
          </p:cNvPr>
          <p:cNvSpPr/>
          <p:nvPr/>
        </p:nvSpPr>
        <p:spPr>
          <a:xfrm>
            <a:off x="2573227" y="6073316"/>
            <a:ext cx="7072423" cy="30254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●鉄製</a:t>
            </a:r>
            <a:endParaRPr lang="en-US" altLang="ja-JP" sz="16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3" name="正方形/長方形 132">
            <a:hlinkClick r:id="rId22" action="ppaction://hlinksldjump"/>
            <a:extLst>
              <a:ext uri="{FF2B5EF4-FFF2-40B4-BE49-F238E27FC236}">
                <a16:creationId xmlns:a16="http://schemas.microsoft.com/office/drawing/2014/main" id="{7FF32F1A-2D84-B5E2-2303-BD48E2A5A211}"/>
              </a:ext>
            </a:extLst>
          </p:cNvPr>
          <p:cNvSpPr/>
          <p:nvPr/>
        </p:nvSpPr>
        <p:spPr>
          <a:xfrm>
            <a:off x="9672869" y="6068941"/>
            <a:ext cx="2520233" cy="30254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LINK</a:t>
            </a:r>
          </a:p>
        </p:txBody>
      </p:sp>
    </p:spTree>
    <p:extLst>
      <p:ext uri="{BB962C8B-B14F-4D97-AF65-F5344CB8AC3E}">
        <p14:creationId xmlns:p14="http://schemas.microsoft.com/office/powerpoint/2010/main" val="16170318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画像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ステンレス製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8060248F-1C4A-034C-9507-E31A8EEBDBAF}"/>
              </a:ext>
            </a:extLst>
          </p:cNvPr>
          <p:cNvSpPr txBox="1">
            <a:spLocks/>
          </p:cNvSpPr>
          <p:nvPr/>
        </p:nvSpPr>
        <p:spPr>
          <a:xfrm>
            <a:off x="174463" y="836025"/>
            <a:ext cx="5921537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chemeClr val="tx1"/>
                </a:solidFill>
              </a:rPr>
              <a:t>●両面タイプ</a:t>
            </a:r>
            <a:r>
              <a:rPr lang="en-US" altLang="ja-JP" sz="2000" b="1" spc="0" dirty="0">
                <a:solidFill>
                  <a:schemeClr val="tx1"/>
                </a:solidFill>
              </a:rPr>
              <a:t>-TS-01S</a:t>
            </a:r>
            <a:endParaRPr lang="ja-JP" altLang="en-US" sz="2000" b="1" spc="0" dirty="0">
              <a:solidFill>
                <a:schemeClr val="tx1"/>
              </a:solidFill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B652C7FD-BFFE-A8E0-32FD-7B5A5A87102B}"/>
              </a:ext>
            </a:extLst>
          </p:cNvPr>
          <p:cNvGrpSpPr/>
          <p:nvPr/>
        </p:nvGrpSpPr>
        <p:grpSpPr>
          <a:xfrm>
            <a:off x="434233" y="1379868"/>
            <a:ext cx="5639115" cy="4090470"/>
            <a:chOff x="938509" y="2156819"/>
            <a:chExt cx="4623617" cy="3353854"/>
          </a:xfrm>
        </p:grpSpPr>
        <p:pic>
          <p:nvPicPr>
            <p:cNvPr id="11" name="object 9">
              <a:extLst>
                <a:ext uri="{FF2B5EF4-FFF2-40B4-BE49-F238E27FC236}">
                  <a16:creationId xmlns:a16="http://schemas.microsoft.com/office/drawing/2014/main" id="{42278DBD-BFF1-FA0C-EA92-A3CB1A839C0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35842" y="2169647"/>
              <a:ext cx="2226284" cy="3328199"/>
            </a:xfrm>
            <a:prstGeom prst="rect">
              <a:avLst/>
            </a:prstGeom>
          </p:spPr>
        </p:pic>
        <p:pic>
          <p:nvPicPr>
            <p:cNvPr id="14" name="object 10">
              <a:extLst>
                <a:ext uri="{FF2B5EF4-FFF2-40B4-BE49-F238E27FC236}">
                  <a16:creationId xmlns:a16="http://schemas.microsoft.com/office/drawing/2014/main" id="{6D6553EA-DEDE-F5F9-9A7A-EEAFD382D9E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8509" y="2156819"/>
              <a:ext cx="2243461" cy="3353854"/>
            </a:xfrm>
            <a:prstGeom prst="rect">
              <a:avLst/>
            </a:prstGeom>
          </p:spPr>
        </p:pic>
      </p:grpSp>
      <p:sp>
        <p:nvSpPr>
          <p:cNvPr id="16" name="タイトル 1">
            <a:extLst>
              <a:ext uri="{FF2B5EF4-FFF2-40B4-BE49-F238E27FC236}">
                <a16:creationId xmlns:a16="http://schemas.microsoft.com/office/drawing/2014/main" id="{7AB76ECB-F05E-B2C3-5226-F65515F14272}"/>
              </a:ext>
            </a:extLst>
          </p:cNvPr>
          <p:cNvSpPr txBox="1">
            <a:spLocks/>
          </p:cNvSpPr>
          <p:nvPr/>
        </p:nvSpPr>
        <p:spPr>
          <a:xfrm>
            <a:off x="6096000" y="836025"/>
            <a:ext cx="5921537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chemeClr val="tx1"/>
                </a:solidFill>
              </a:rPr>
              <a:t>●片面タイプ</a:t>
            </a:r>
            <a:r>
              <a:rPr lang="en-US" altLang="ja-JP" sz="2000" b="1" spc="0" dirty="0">
                <a:solidFill>
                  <a:schemeClr val="tx1"/>
                </a:solidFill>
              </a:rPr>
              <a:t>-TS-01W</a:t>
            </a:r>
            <a:endParaRPr lang="ja-JP" altLang="en-US" sz="2000" b="1" spc="0" dirty="0">
              <a:solidFill>
                <a:schemeClr val="tx1"/>
              </a:solidFill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0609A6FD-077D-A7A1-EAB4-90289BFE9447}"/>
              </a:ext>
            </a:extLst>
          </p:cNvPr>
          <p:cNvGrpSpPr/>
          <p:nvPr/>
        </p:nvGrpSpPr>
        <p:grpSpPr>
          <a:xfrm>
            <a:off x="6411814" y="1380052"/>
            <a:ext cx="5514679" cy="4090470"/>
            <a:chOff x="6632821" y="2170269"/>
            <a:chExt cx="4485805" cy="3327311"/>
          </a:xfrm>
        </p:grpSpPr>
        <p:pic>
          <p:nvPicPr>
            <p:cNvPr id="17" name="object 6">
              <a:extLst>
                <a:ext uri="{FF2B5EF4-FFF2-40B4-BE49-F238E27FC236}">
                  <a16:creationId xmlns:a16="http://schemas.microsoft.com/office/drawing/2014/main" id="{8B4179A5-1639-40AA-BC05-4B9D25C724F9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32821" y="2170269"/>
              <a:ext cx="2175014" cy="3327311"/>
            </a:xfrm>
            <a:prstGeom prst="rect">
              <a:avLst/>
            </a:prstGeom>
          </p:spPr>
        </p:pic>
        <p:pic>
          <p:nvPicPr>
            <p:cNvPr id="18" name="object 7">
              <a:extLst>
                <a:ext uri="{FF2B5EF4-FFF2-40B4-BE49-F238E27FC236}">
                  <a16:creationId xmlns:a16="http://schemas.microsoft.com/office/drawing/2014/main" id="{9F6E76BC-41E9-66FA-C28B-9B196A06712B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43612" y="2170269"/>
              <a:ext cx="2175014" cy="3327311"/>
            </a:xfrm>
            <a:prstGeom prst="rect">
              <a:avLst/>
            </a:prstGeom>
          </p:spPr>
        </p:pic>
      </p:grpSp>
      <p:sp>
        <p:nvSpPr>
          <p:cNvPr id="20" name="サブタイトル 2">
            <a:extLst>
              <a:ext uri="{FF2B5EF4-FFF2-40B4-BE49-F238E27FC236}">
                <a16:creationId xmlns:a16="http://schemas.microsoft.com/office/drawing/2014/main" id="{F57FC715-9B12-8DED-C0EE-715CBB51DAB0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1" name="正方形/長方形 20">
            <a:hlinkClick r:id="rId8" action="ppaction://hlinksldjump"/>
            <a:extLst>
              <a:ext uri="{FF2B5EF4-FFF2-40B4-BE49-F238E27FC236}">
                <a16:creationId xmlns:a16="http://schemas.microsoft.com/office/drawing/2014/main" id="{2987D828-3B41-21DE-7A61-0FF2F87FB1A8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52106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F6CA6A4-F005-4A0A-9B11-B65DEF65C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1180" cy="685800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4BD14D4-0F26-4CA3-ADC3-79444BB821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392" y="4018581"/>
            <a:ext cx="2049127" cy="273340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015F030-D512-4BCE-9C6F-879B33B28FD0}"/>
              </a:ext>
            </a:extLst>
          </p:cNvPr>
          <p:cNvSpPr txBox="1"/>
          <p:nvPr/>
        </p:nvSpPr>
        <p:spPr>
          <a:xfrm>
            <a:off x="5140087" y="4738951"/>
            <a:ext cx="24622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b="1" dirty="0">
                <a:solidFill>
                  <a:srgbClr val="FF0000"/>
                </a:solidFill>
              </a:rPr>
              <a:t>第</a:t>
            </a:r>
            <a:r>
              <a:rPr lang="en-US" altLang="ja-JP" b="1" dirty="0">
                <a:solidFill>
                  <a:srgbClr val="FF0000"/>
                </a:solidFill>
              </a:rPr>
              <a:t>12</a:t>
            </a:r>
            <a:r>
              <a:rPr lang="ja-JP" altLang="en-US" b="1" dirty="0">
                <a:solidFill>
                  <a:srgbClr val="FF0000"/>
                </a:solidFill>
              </a:rPr>
              <a:t>回 渋谷・表参道 </a:t>
            </a:r>
            <a:endParaRPr lang="en-US" altLang="ja-JP" b="1" dirty="0">
              <a:solidFill>
                <a:srgbClr val="FF0000"/>
              </a:solidFill>
            </a:endParaRPr>
          </a:p>
          <a:p>
            <a:pPr algn="ctr"/>
            <a:r>
              <a:rPr lang="en-US" altLang="ja-JP" b="1" dirty="0">
                <a:solidFill>
                  <a:srgbClr val="FF0000"/>
                </a:solidFill>
              </a:rPr>
              <a:t>Women's Run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343430A-4385-4F16-A307-84D5CFC67A13}"/>
              </a:ext>
            </a:extLst>
          </p:cNvPr>
          <p:cNvSpPr txBox="1"/>
          <p:nvPr/>
        </p:nvSpPr>
        <p:spPr>
          <a:xfrm>
            <a:off x="5986309" y="5482512"/>
            <a:ext cx="16370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/>
              <a:t>ゲート　</a:t>
            </a:r>
            <a:r>
              <a:rPr lang="en-US" altLang="ja-JP" sz="1200" dirty="0"/>
              <a:t>4</a:t>
            </a:r>
            <a:endParaRPr lang="ja-JP" altLang="en-US" sz="1200" dirty="0"/>
          </a:p>
          <a:p>
            <a:r>
              <a:rPr lang="ja-JP" altLang="en-US" sz="1200" dirty="0"/>
              <a:t>検温場　</a:t>
            </a:r>
            <a:r>
              <a:rPr lang="en-US" altLang="ja-JP" sz="1200" dirty="0"/>
              <a:t>3</a:t>
            </a:r>
          </a:p>
          <a:p>
            <a:r>
              <a:rPr lang="ja-JP" altLang="en-US" sz="1200" dirty="0"/>
              <a:t>総合案内</a:t>
            </a:r>
            <a:r>
              <a:rPr lang="en-US" altLang="ja-JP" sz="1200" dirty="0"/>
              <a:t>1</a:t>
            </a:r>
          </a:p>
          <a:p>
            <a:r>
              <a:rPr lang="ja-JP" altLang="en-US" sz="1200" dirty="0"/>
              <a:t>関門</a:t>
            </a:r>
            <a:r>
              <a:rPr lang="en-US" altLang="ja-JP" sz="1200" dirty="0"/>
              <a:t>1</a:t>
            </a:r>
            <a:r>
              <a:rPr lang="ja-JP" altLang="en-US" sz="1200" dirty="0"/>
              <a:t>、</a:t>
            </a:r>
            <a:r>
              <a:rPr lang="en-US" altLang="ja-JP" sz="1200" dirty="0"/>
              <a:t>2</a:t>
            </a:r>
          </a:p>
          <a:p>
            <a:r>
              <a:rPr lang="ja-JP" altLang="en-US" sz="1200" dirty="0"/>
              <a:t>計</a:t>
            </a:r>
            <a:r>
              <a:rPr lang="en-US" altLang="ja-JP" sz="1200" dirty="0"/>
              <a:t>10</a:t>
            </a:r>
            <a:r>
              <a:rPr lang="ja-JP" altLang="en-US" sz="1200" dirty="0"/>
              <a:t>台稼働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32730EA-E559-4945-B4A5-9A44CDDEAA2C}"/>
              </a:ext>
            </a:extLst>
          </p:cNvPr>
          <p:cNvSpPr txBox="1"/>
          <p:nvPr/>
        </p:nvSpPr>
        <p:spPr>
          <a:xfrm>
            <a:off x="5898361" y="4520502"/>
            <a:ext cx="163703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/>
              <a:t>2022</a:t>
            </a:r>
            <a:r>
              <a:rPr lang="ja-JP" altLang="en-US" sz="1200" dirty="0"/>
              <a:t>年</a:t>
            </a:r>
            <a:r>
              <a:rPr lang="en-US" altLang="ja-JP" sz="1200" dirty="0"/>
              <a:t>3</a:t>
            </a:r>
            <a:r>
              <a:rPr lang="ja-JP" altLang="en-US" sz="1200" dirty="0"/>
              <a:t>月</a:t>
            </a:r>
            <a:r>
              <a:rPr lang="en-US" altLang="ja-JP" sz="1200" dirty="0"/>
              <a:t>20</a:t>
            </a:r>
            <a:r>
              <a:rPr lang="ja-JP" altLang="en-US" sz="1200" dirty="0"/>
              <a:t>日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119F26B-2DB2-4E51-B481-3D38ABF80EB7}"/>
              </a:ext>
            </a:extLst>
          </p:cNvPr>
          <p:cNvSpPr txBox="1"/>
          <p:nvPr/>
        </p:nvSpPr>
        <p:spPr>
          <a:xfrm>
            <a:off x="5140473" y="6595405"/>
            <a:ext cx="27889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100" b="1" dirty="0">
                <a:solidFill>
                  <a:srgbClr val="00B0F0"/>
                </a:solidFill>
              </a:rPr>
              <a:t>今後、マラソン大会で大活躍予定です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8B694D6-8B18-185C-BE4D-072436088C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016" y="-8291"/>
            <a:ext cx="6968984" cy="3917647"/>
          </a:xfrm>
          <a:prstGeom prst="rect">
            <a:avLst/>
          </a:prstGeom>
        </p:spPr>
      </p:pic>
      <p:pic>
        <p:nvPicPr>
          <p:cNvPr id="5" name="図 4" descr="テントの下にいる人たち&#10;&#10;自動的に生成された説明">
            <a:extLst>
              <a:ext uri="{FF2B5EF4-FFF2-40B4-BE49-F238E27FC236}">
                <a16:creationId xmlns:a16="http://schemas.microsoft.com/office/drawing/2014/main" id="{3A84796B-EFB5-8EFC-C7BF-48061568E5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014" y="4018581"/>
            <a:ext cx="2049128" cy="2733403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FD28C55-9A9D-8A18-F156-B8DD750E0298}"/>
              </a:ext>
            </a:extLst>
          </p:cNvPr>
          <p:cNvSpPr/>
          <p:nvPr/>
        </p:nvSpPr>
        <p:spPr>
          <a:xfrm>
            <a:off x="7469109" y="4092166"/>
            <a:ext cx="2263366" cy="42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カスタム </a:t>
            </a:r>
            <a:r>
              <a:rPr lang="en-US" altLang="ja-JP" dirty="0">
                <a:solidFill>
                  <a:schemeClr val="bg1"/>
                </a:solidFill>
              </a:rPr>
              <a:t>1800mm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7" name="コネクタ: カギ線 6">
            <a:extLst>
              <a:ext uri="{FF2B5EF4-FFF2-40B4-BE49-F238E27FC236}">
                <a16:creationId xmlns:a16="http://schemas.microsoft.com/office/drawing/2014/main" id="{ECEA1CFF-39FA-F2B1-302F-B9F502D570FB}"/>
              </a:ext>
            </a:extLst>
          </p:cNvPr>
          <p:cNvCxnSpPr>
            <a:cxnSpLocks/>
          </p:cNvCxnSpPr>
          <p:nvPr/>
        </p:nvCxnSpPr>
        <p:spPr>
          <a:xfrm rot="16200000" flipH="1">
            <a:off x="8921022" y="4743484"/>
            <a:ext cx="962007" cy="516045"/>
          </a:xfrm>
          <a:prstGeom prst="bentConnector3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正方形/長方形 5">
            <a:hlinkClick r:id="rId6" action="ppaction://hlinksldjump"/>
            <a:extLst>
              <a:ext uri="{FF2B5EF4-FFF2-40B4-BE49-F238E27FC236}">
                <a16:creationId xmlns:a16="http://schemas.microsoft.com/office/drawing/2014/main" id="{D461D963-5549-E009-2E42-789A479DF85F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37402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片面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ステンレス製</a:t>
            </a:r>
            <a:r>
              <a:rPr kumimoji="1" lang="en-US" altLang="ja-JP" sz="2800" b="1" dirty="0"/>
              <a:t>)-TS-01S-R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19661F05-144F-A931-A381-00EEFC3509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509962" y="303178"/>
            <a:ext cx="5172075" cy="6734175"/>
          </a:xfrm>
          <a:prstGeom prst="rect">
            <a:avLst/>
          </a:prstGeom>
        </p:spPr>
      </p:pic>
      <p:sp>
        <p:nvSpPr>
          <p:cNvPr id="11" name="サブタイトル 2">
            <a:extLst>
              <a:ext uri="{FF2B5EF4-FFF2-40B4-BE49-F238E27FC236}">
                <a16:creationId xmlns:a16="http://schemas.microsoft.com/office/drawing/2014/main" id="{EFA855B0-8A8A-63D3-210A-B3789855AEAF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4" name="正方形/長方形 13">
            <a:hlinkClick r:id="rId6" action="ppaction://hlinksldjump"/>
            <a:extLst>
              <a:ext uri="{FF2B5EF4-FFF2-40B4-BE49-F238E27FC236}">
                <a16:creationId xmlns:a16="http://schemas.microsoft.com/office/drawing/2014/main" id="{BDA2AFD5-E551-F3C3-7A54-D9FD08B1D475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21577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片面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ステンレス製</a:t>
            </a:r>
            <a:r>
              <a:rPr kumimoji="1" lang="en-US" altLang="ja-JP" sz="2800" b="1" dirty="0"/>
              <a:t>)-TS-01S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73A91147-C412-D28A-21CB-87B8B27DCC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68212" y="985924"/>
            <a:ext cx="8417576" cy="5142255"/>
          </a:xfrm>
          <a:prstGeom prst="rect">
            <a:avLst/>
          </a:prstGeom>
        </p:spPr>
      </p:pic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A01E9F72-A571-6A42-F15C-DB9BF1BAD5E0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7" name="正方形/長方形 6">
            <a:hlinkClick r:id="rId6" action="ppaction://hlinksldjump"/>
            <a:extLst>
              <a:ext uri="{FF2B5EF4-FFF2-40B4-BE49-F238E27FC236}">
                <a16:creationId xmlns:a16="http://schemas.microsoft.com/office/drawing/2014/main" id="{566DBFE8-90F2-6D0E-A1B2-09939C68237D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6510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両面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ステンレス製</a:t>
            </a:r>
            <a:r>
              <a:rPr kumimoji="1" lang="en-US" altLang="ja-JP" sz="2800" b="1" dirty="0"/>
              <a:t>)-TS-01W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FDAB3BF0-2C76-E00F-D595-B661E14094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98934" y="1072756"/>
            <a:ext cx="8357916" cy="5060161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86C4E2D7-CF37-2CE9-DC7F-3E86A183D42E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2A5E0AE2-4642-8E08-6183-4EC16A7F89DB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79463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en-US" altLang="ja-JP" sz="2800" b="1" dirty="0"/>
              <a:t>■T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両面（</a:t>
            </a:r>
            <a:r>
              <a:rPr kumimoji="1" lang="en-US" altLang="ja-JP" sz="2800" b="1" dirty="0"/>
              <a:t>H2,000×W1,000mm</a:t>
            </a:r>
            <a:r>
              <a:rPr kumimoji="1" lang="ja-JP" altLang="en-US" sz="2800" b="1" dirty="0"/>
              <a:t>）</a:t>
            </a:r>
            <a:endParaRPr kumimoji="1" lang="en-US" altLang="ja-JP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93A1FF97-5042-2C48-E7B4-0100B6EDB5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455534" y="41231"/>
            <a:ext cx="5048250" cy="7139668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E3F4BE20-E6CC-AF9D-58C6-99ADC226AAD3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25F07B1F-42E0-1C35-3C6C-27D74159B6D4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38402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45469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サイネージフレームー覧表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F6B3C1C1-1CC9-8A48-C1B8-516038BDB55C}"/>
              </a:ext>
            </a:extLst>
          </p:cNvPr>
          <p:cNvSpPr txBox="1">
            <a:spLocks/>
          </p:cNvSpPr>
          <p:nvPr/>
        </p:nvSpPr>
        <p:spPr>
          <a:xfrm>
            <a:off x="174463" y="836025"/>
            <a:ext cx="6378737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chemeClr val="tx1"/>
                </a:solidFill>
              </a:rPr>
              <a:t>●ステンレス製　</a:t>
            </a:r>
            <a:r>
              <a:rPr lang="en-US" altLang="ja-JP" sz="2000" b="1" spc="0" dirty="0">
                <a:solidFill>
                  <a:schemeClr val="tx1"/>
                </a:solidFill>
              </a:rPr>
              <a:t>SUS304</a:t>
            </a:r>
            <a:endParaRPr lang="ja-JP" altLang="en-US" sz="2000" b="1" spc="0" dirty="0">
              <a:solidFill>
                <a:schemeClr val="tx1"/>
              </a:solidFill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833B2576-329F-F4EB-E744-7467CF19CEDE}"/>
              </a:ext>
            </a:extLst>
          </p:cNvPr>
          <p:cNvSpPr txBox="1">
            <a:spLocks/>
          </p:cNvSpPr>
          <p:nvPr/>
        </p:nvSpPr>
        <p:spPr>
          <a:xfrm>
            <a:off x="533400" y="1272232"/>
            <a:ext cx="11658600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rgbClr val="FF0000"/>
                </a:solidFill>
              </a:rPr>
              <a:t>耐食性・耐熱性・加工性・強度など優れた特性を備えています。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93926AB0-D4F2-4E0B-E90D-AD6DFEF8ED4C}"/>
              </a:ext>
            </a:extLst>
          </p:cNvPr>
          <p:cNvSpPr txBox="1">
            <a:spLocks/>
          </p:cNvSpPr>
          <p:nvPr/>
        </p:nvSpPr>
        <p:spPr>
          <a:xfrm>
            <a:off x="533400" y="1708439"/>
            <a:ext cx="11658600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rgbClr val="0070C0"/>
                </a:solidFill>
              </a:rPr>
              <a:t>色指定は無垢のみ対応となります（スチールキャスター付き）</a:t>
            </a: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66BFEFE1-3849-2260-EC57-6597AA3B5B58}"/>
              </a:ext>
            </a:extLst>
          </p:cNvPr>
          <p:cNvGrpSpPr/>
          <p:nvPr/>
        </p:nvGrpSpPr>
        <p:grpSpPr>
          <a:xfrm>
            <a:off x="673348" y="4592471"/>
            <a:ext cx="6426200" cy="1577355"/>
            <a:chOff x="822946" y="4962578"/>
            <a:chExt cx="6426200" cy="1577355"/>
          </a:xfrm>
        </p:grpSpPr>
        <p:sp>
          <p:nvSpPr>
            <p:cNvPr id="21" name="object 6">
              <a:extLst>
                <a:ext uri="{FF2B5EF4-FFF2-40B4-BE49-F238E27FC236}">
                  <a16:creationId xmlns:a16="http://schemas.microsoft.com/office/drawing/2014/main" id="{5CF07E79-E39C-3910-3A3D-C6CD82F450FC}"/>
                </a:ext>
              </a:extLst>
            </p:cNvPr>
            <p:cNvSpPr txBox="1"/>
            <p:nvPr/>
          </p:nvSpPr>
          <p:spPr>
            <a:xfrm>
              <a:off x="822946" y="4962578"/>
              <a:ext cx="6426200" cy="1577355"/>
            </a:xfrm>
            <a:prstGeom prst="rect">
              <a:avLst/>
            </a:prstGeom>
          </p:spPr>
          <p:txBody>
            <a:bodyPr vert="horz" wrap="square" lIns="0" tIns="83820" rIns="0" bIns="0" rtlCol="0">
              <a:spAutoFit/>
            </a:bodyPr>
            <a:lstStyle/>
            <a:p>
              <a:pPr marL="317500">
                <a:lnSpc>
                  <a:spcPct val="100000"/>
                </a:lnSpc>
                <a:spcBef>
                  <a:spcPts val="6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注意事項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◆一覧表は、単体の納品価格です複数発注の場合は御連絡ください。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◆鋼材価格は日々変動いたします。状況ではご相談をする場合があることをご了承下さい。</a:t>
              </a:r>
            </a:p>
            <a:p>
              <a:pPr marL="12700"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◆断りなく仕様の変更はございます旨ご了承下さい。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◆色指定がない場合は、無垢材を使用しますので注意して発注ください。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タイプは片面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両面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・縦置き・横置き・サイネージ枚数など多くの規定が発生致します。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</p:txBody>
        </p:sp>
        <p:grpSp>
          <p:nvGrpSpPr>
            <p:cNvPr id="22" name="object 7">
              <a:extLst>
                <a:ext uri="{FF2B5EF4-FFF2-40B4-BE49-F238E27FC236}">
                  <a16:creationId xmlns:a16="http://schemas.microsoft.com/office/drawing/2014/main" id="{4E682343-2C1D-DD15-8B66-2891D86AB385}"/>
                </a:ext>
              </a:extLst>
            </p:cNvPr>
            <p:cNvGrpSpPr/>
            <p:nvPr/>
          </p:nvGrpSpPr>
          <p:grpSpPr>
            <a:xfrm>
              <a:off x="822946" y="4998208"/>
              <a:ext cx="303530" cy="264160"/>
              <a:chOff x="370492" y="5811098"/>
              <a:chExt cx="303530" cy="264160"/>
            </a:xfrm>
          </p:grpSpPr>
          <p:sp>
            <p:nvSpPr>
              <p:cNvPr id="23" name="object 8">
                <a:extLst>
                  <a:ext uri="{FF2B5EF4-FFF2-40B4-BE49-F238E27FC236}">
                    <a16:creationId xmlns:a16="http://schemas.microsoft.com/office/drawing/2014/main" id="{7028581E-CA38-40FF-ED13-2AFBEEF0790E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0"/>
                    </a:moveTo>
                    <a:lnTo>
                      <a:pt x="0" y="251447"/>
                    </a:lnTo>
                    <a:lnTo>
                      <a:pt x="145173" y="251447"/>
                    </a:lnTo>
                    <a:lnTo>
                      <a:pt x="290347" y="251447"/>
                    </a:lnTo>
                    <a:lnTo>
                      <a:pt x="145173" y="0"/>
                    </a:lnTo>
                    <a:close/>
                  </a:path>
                </a:pathLst>
              </a:custGeom>
              <a:solidFill>
                <a:srgbClr val="FFF20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4" name="object 9">
                <a:extLst>
                  <a:ext uri="{FF2B5EF4-FFF2-40B4-BE49-F238E27FC236}">
                    <a16:creationId xmlns:a16="http://schemas.microsoft.com/office/drawing/2014/main" id="{2AA80108-D03C-4565-4B88-F5AE233F86ED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251447"/>
                    </a:moveTo>
                    <a:lnTo>
                      <a:pt x="0" y="251447"/>
                    </a:lnTo>
                    <a:lnTo>
                      <a:pt x="72580" y="125730"/>
                    </a:lnTo>
                    <a:lnTo>
                      <a:pt x="145173" y="0"/>
                    </a:lnTo>
                    <a:lnTo>
                      <a:pt x="217754" y="125730"/>
                    </a:lnTo>
                    <a:lnTo>
                      <a:pt x="290347" y="251447"/>
                    </a:lnTo>
                    <a:lnTo>
                      <a:pt x="145173" y="251447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5" name="object 10">
                <a:extLst>
                  <a:ext uri="{FF2B5EF4-FFF2-40B4-BE49-F238E27FC236}">
                    <a16:creationId xmlns:a16="http://schemas.microsoft.com/office/drawing/2014/main" id="{38BD3641-7C92-0BD7-C5F7-2FC689A55B21}"/>
                  </a:ext>
                </a:extLst>
              </p:cNvPr>
              <p:cNvSpPr/>
              <p:nvPr/>
            </p:nvSpPr>
            <p:spPr>
              <a:xfrm>
                <a:off x="504126" y="5893676"/>
                <a:ext cx="36195" cy="139065"/>
              </a:xfrm>
              <a:custGeom>
                <a:avLst/>
                <a:gdLst/>
                <a:ahLst/>
                <a:cxnLst/>
                <a:rect l="l" t="t" r="r" b="b"/>
                <a:pathLst>
                  <a:path w="36195" h="139064">
                    <a:moveTo>
                      <a:pt x="26149" y="121983"/>
                    </a:moveTo>
                    <a:lnTo>
                      <a:pt x="9639" y="121983"/>
                    </a:lnTo>
                    <a:lnTo>
                      <a:pt x="9639" y="138493"/>
                    </a:lnTo>
                    <a:lnTo>
                      <a:pt x="26149" y="138493"/>
                    </a:lnTo>
                    <a:lnTo>
                      <a:pt x="26149" y="121983"/>
                    </a:lnTo>
                    <a:close/>
                  </a:path>
                  <a:path w="36195" h="139064">
                    <a:moveTo>
                      <a:pt x="35775" y="0"/>
                    </a:moveTo>
                    <a:lnTo>
                      <a:pt x="0" y="0"/>
                    </a:lnTo>
                    <a:lnTo>
                      <a:pt x="9156" y="111188"/>
                    </a:lnTo>
                    <a:lnTo>
                      <a:pt x="26606" y="111188"/>
                    </a:lnTo>
                    <a:lnTo>
                      <a:pt x="35775" y="0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</p:grpSp>
      </p:grpSp>
      <p:pic>
        <p:nvPicPr>
          <p:cNvPr id="26" name="object 93">
            <a:extLst>
              <a:ext uri="{FF2B5EF4-FFF2-40B4-BE49-F238E27FC236}">
                <a16:creationId xmlns:a16="http://schemas.microsoft.com/office/drawing/2014/main" id="{85E291B2-7807-0EE5-AB92-06A2DB822B7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79151" y="5280914"/>
            <a:ext cx="3477699" cy="888912"/>
          </a:xfrm>
          <a:prstGeom prst="rect">
            <a:avLst/>
          </a:prstGeom>
        </p:spPr>
      </p:pic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74AD79B-4AD6-B2E4-110F-A209EB5B70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020251"/>
              </p:ext>
            </p:extLst>
          </p:nvPr>
        </p:nvGraphicFramePr>
        <p:xfrm>
          <a:off x="673348" y="2248712"/>
          <a:ext cx="11292464" cy="13672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8310">
                  <a:extLst>
                    <a:ext uri="{9D8B030D-6E8A-4147-A177-3AD203B41FA5}">
                      <a16:colId xmlns:a16="http://schemas.microsoft.com/office/drawing/2014/main" val="2891253308"/>
                    </a:ext>
                  </a:extLst>
                </a:gridCol>
                <a:gridCol w="1738310">
                  <a:extLst>
                    <a:ext uri="{9D8B030D-6E8A-4147-A177-3AD203B41FA5}">
                      <a16:colId xmlns:a16="http://schemas.microsoft.com/office/drawing/2014/main" val="3464749478"/>
                    </a:ext>
                  </a:extLst>
                </a:gridCol>
                <a:gridCol w="1738310">
                  <a:extLst>
                    <a:ext uri="{9D8B030D-6E8A-4147-A177-3AD203B41FA5}">
                      <a16:colId xmlns:a16="http://schemas.microsoft.com/office/drawing/2014/main" val="1934128416"/>
                    </a:ext>
                  </a:extLst>
                </a:gridCol>
                <a:gridCol w="1738310">
                  <a:extLst>
                    <a:ext uri="{9D8B030D-6E8A-4147-A177-3AD203B41FA5}">
                      <a16:colId xmlns:a16="http://schemas.microsoft.com/office/drawing/2014/main" val="1671470530"/>
                    </a:ext>
                  </a:extLst>
                </a:gridCol>
                <a:gridCol w="1231948">
                  <a:extLst>
                    <a:ext uri="{9D8B030D-6E8A-4147-A177-3AD203B41FA5}">
                      <a16:colId xmlns:a16="http://schemas.microsoft.com/office/drawing/2014/main" val="3659600376"/>
                    </a:ext>
                  </a:extLst>
                </a:gridCol>
                <a:gridCol w="1260780">
                  <a:extLst>
                    <a:ext uri="{9D8B030D-6E8A-4147-A177-3AD203B41FA5}">
                      <a16:colId xmlns:a16="http://schemas.microsoft.com/office/drawing/2014/main" val="1143350884"/>
                    </a:ext>
                  </a:extLst>
                </a:gridCol>
                <a:gridCol w="883538">
                  <a:extLst>
                    <a:ext uri="{9D8B030D-6E8A-4147-A177-3AD203B41FA5}">
                      <a16:colId xmlns:a16="http://schemas.microsoft.com/office/drawing/2014/main" val="3182664312"/>
                    </a:ext>
                  </a:extLst>
                </a:gridCol>
                <a:gridCol w="962958">
                  <a:extLst>
                    <a:ext uri="{9D8B030D-6E8A-4147-A177-3AD203B41FA5}">
                      <a16:colId xmlns:a16="http://schemas.microsoft.com/office/drawing/2014/main" val="28293767"/>
                    </a:ext>
                  </a:extLst>
                </a:gridCol>
              </a:tblGrid>
              <a:tr h="232179"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型番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方向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寸法（㎜）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サイネージ枚数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重量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卸</a:t>
                      </a:r>
                      <a:r>
                        <a:rPr lang="en-US" altLang="ja-JP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(</a:t>
                      </a:r>
                      <a:r>
                        <a:rPr lang="ja-JP" altLang="en-US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税別</a:t>
                      </a:r>
                      <a:r>
                        <a:rPr lang="en-US" altLang="ja-JP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)</a:t>
                      </a:r>
                      <a:endParaRPr lang="ja-JP" altLang="en-US" sz="12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762206"/>
                  </a:ext>
                </a:extLst>
              </a:tr>
              <a:tr h="2837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TS-0</a:t>
                      </a:r>
                      <a:r>
                        <a:rPr 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1S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590 x 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1570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15.2㎏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ja-JP" sz="1300" u="none" strike="noStrike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110,400</a:t>
                      </a:r>
                      <a:endParaRPr lang="en-US" altLang="ja-JP" sz="1300" b="0" i="0" u="none" strike="noStrike" dirty="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3144880"/>
                  </a:ext>
                </a:extLst>
              </a:tr>
              <a:tr h="2837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TS-0</a:t>
                      </a:r>
                      <a:r>
                        <a:rPr 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1W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590 x 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1570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22.4㎏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ja-JP" sz="1300" u="none" strike="noStrike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120,400</a:t>
                      </a:r>
                      <a:endParaRPr lang="en-US" altLang="ja-JP" sz="1300" b="0" i="0" u="none" strike="noStrike" dirty="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両面</a:t>
                      </a:r>
                      <a:endParaRPr lang="ja-JP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ja-JP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374163"/>
                  </a:ext>
                </a:extLst>
              </a:tr>
              <a:tr h="2837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TS-02S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1090 x 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1570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24.0㎏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249,200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153739"/>
                  </a:ext>
                </a:extLst>
              </a:tr>
              <a:tr h="2837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TS-02W</a:t>
                      </a:r>
                      <a:endParaRPr lang="en-US" sz="1300" b="0" i="0" u="none" strike="noStrike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1090 x 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1570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33.0㎏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259,200</a:t>
                      </a: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両面</a:t>
                      </a:r>
                      <a:endParaRPr lang="ja-JP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ja-JP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873654"/>
                  </a:ext>
                </a:extLst>
              </a:tr>
            </a:tbl>
          </a:graphicData>
        </a:graphic>
      </p:graphicFrame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88D78197-A321-D6A9-8B3F-926D47F5164E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9" name="正方形/長方形 8">
            <a:hlinkClick r:id="rId5" action="ppaction://hlinksldjump"/>
            <a:extLst>
              <a:ext uri="{FF2B5EF4-FFF2-40B4-BE49-F238E27FC236}">
                <a16:creationId xmlns:a16="http://schemas.microsoft.com/office/drawing/2014/main" id="{516909A0-A786-4409-2DEB-59916CA39B31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17603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pic>
        <p:nvPicPr>
          <p:cNvPr id="10" name="図 9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B5A123F7-53E3-A04A-A101-5A1F3DBB5A7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81" y="-1"/>
            <a:ext cx="12187238" cy="6412073"/>
          </a:xfrm>
          <a:prstGeom prst="rect">
            <a:avLst/>
          </a:prstGeom>
        </p:spPr>
      </p:pic>
      <p:sp>
        <p:nvSpPr>
          <p:cNvPr id="15" name="タイトル 1">
            <a:extLst>
              <a:ext uri="{FF2B5EF4-FFF2-40B4-BE49-F238E27FC236}">
                <a16:creationId xmlns:a16="http://schemas.microsoft.com/office/drawing/2014/main" id="{9617D861-E635-E9EE-0243-871C9B962FBE}"/>
              </a:ext>
            </a:extLst>
          </p:cNvPr>
          <p:cNvSpPr txBox="1">
            <a:spLocks/>
          </p:cNvSpPr>
          <p:nvPr/>
        </p:nvSpPr>
        <p:spPr>
          <a:xfrm>
            <a:off x="5286376" y="2324347"/>
            <a:ext cx="6149080" cy="6613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r"/>
            <a:r>
              <a:rPr lang="ja-JP" altLang="en-US" sz="6000" b="1" spc="300" dirty="0">
                <a:solidFill>
                  <a:schemeClr val="bg1"/>
                </a:solidFill>
              </a:rPr>
              <a:t>壁面取付フレーム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48DB3E4-4A08-1C71-8C95-87E5F64B08FF}"/>
              </a:ext>
            </a:extLst>
          </p:cNvPr>
          <p:cNvSpPr>
            <a:spLocks/>
          </p:cNvSpPr>
          <p:nvPr/>
        </p:nvSpPr>
        <p:spPr>
          <a:xfrm rot="5400000">
            <a:off x="9143250" y="947886"/>
            <a:ext cx="46218" cy="42143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6E89196E-5AE9-7F62-FC3A-25C5CB3B23BC}"/>
              </a:ext>
            </a:extLst>
          </p:cNvPr>
          <p:cNvSpPr txBox="1">
            <a:spLocks/>
          </p:cNvSpPr>
          <p:nvPr/>
        </p:nvSpPr>
        <p:spPr>
          <a:xfrm>
            <a:off x="8489502" y="3169274"/>
            <a:ext cx="2743247" cy="478336"/>
          </a:xfrm>
          <a:prstGeom prst="rect">
            <a:avLst/>
          </a:prstGeom>
        </p:spPr>
        <p:txBody>
          <a:bodyPr vert="horz" wrap="square" lIns="0" tIns="1651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1" sz="2800" b="1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marL="12700" algn="r">
              <a:spcBef>
                <a:spcPts val="130"/>
              </a:spcBef>
            </a:pPr>
            <a:r>
              <a:rPr lang="ja-JP" altLang="en-US" sz="3000" spc="300" dirty="0">
                <a:solidFill>
                  <a:schemeClr val="bg1">
                    <a:lumMod val="85000"/>
                  </a:schemeClr>
                </a:solidFill>
              </a:rPr>
              <a:t>アルミニウム製</a:t>
            </a:r>
            <a:endParaRPr lang="ja-JP" altLang="en-US" sz="3000" spc="300" dirty="0">
              <a:solidFill>
                <a:schemeClr val="bg1">
                  <a:lumMod val="8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4" name="object 6">
            <a:extLst>
              <a:ext uri="{FF2B5EF4-FFF2-40B4-BE49-F238E27FC236}">
                <a16:creationId xmlns:a16="http://schemas.microsoft.com/office/drawing/2014/main" id="{A3021667-90F7-7A2A-2EE6-544CFE9F217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9251" y="332154"/>
            <a:ext cx="4352133" cy="5805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6000" dist="5000" dir="5400000" sy="-100000" algn="bl" rotWithShape="0"/>
          </a:effec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CC74E2A-0F20-8671-CE5D-02653E83D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E125FD31-9409-70DC-63DB-51AA2D454DA5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7" name="正方形/長方形 6">
            <a:hlinkClick r:id="rId5" action="ppaction://hlinksldjump"/>
            <a:extLst>
              <a:ext uri="{FF2B5EF4-FFF2-40B4-BE49-F238E27FC236}">
                <a16:creationId xmlns:a16="http://schemas.microsoft.com/office/drawing/2014/main" id="{4CEDD90B-BFCA-AB50-783F-0A5AD7BF8204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66598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■壁面取付フレーム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画像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</a:t>
            </a:r>
            <a:r>
              <a:rPr kumimoji="1" lang="en-US" altLang="ja-JP" sz="2800" b="1" dirty="0"/>
              <a:t>)-WA-04SH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8" name="object 7">
            <a:extLst>
              <a:ext uri="{FF2B5EF4-FFF2-40B4-BE49-F238E27FC236}">
                <a16:creationId xmlns:a16="http://schemas.microsoft.com/office/drawing/2014/main" id="{6B237BD4-728B-A28E-D456-8E59BB3A9F2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79478" y="845550"/>
            <a:ext cx="4164572" cy="5555268"/>
          </a:xfrm>
          <a:prstGeom prst="rect">
            <a:avLst/>
          </a:prstGeom>
        </p:spPr>
      </p:pic>
      <p:pic>
        <p:nvPicPr>
          <p:cNvPr id="9" name="object 8">
            <a:extLst>
              <a:ext uri="{FF2B5EF4-FFF2-40B4-BE49-F238E27FC236}">
                <a16:creationId xmlns:a16="http://schemas.microsoft.com/office/drawing/2014/main" id="{375073CA-BFB8-A012-879A-F57DF71B575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27428" y="845550"/>
            <a:ext cx="4164572" cy="5555268"/>
          </a:xfrm>
          <a:prstGeom prst="rect">
            <a:avLst/>
          </a:prstGeom>
        </p:spPr>
      </p:pic>
      <p:pic>
        <p:nvPicPr>
          <p:cNvPr id="7" name="object 6">
            <a:extLst>
              <a:ext uri="{FF2B5EF4-FFF2-40B4-BE49-F238E27FC236}">
                <a16:creationId xmlns:a16="http://schemas.microsoft.com/office/drawing/2014/main" id="{76EAA8B4-8DB1-574C-2E5C-D0CC586BA4ED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-1" y="836025"/>
            <a:ext cx="4181475" cy="5577816"/>
          </a:xfrm>
          <a:prstGeom prst="rect">
            <a:avLst/>
          </a:prstGeom>
        </p:spPr>
      </p:pic>
      <p:sp>
        <p:nvSpPr>
          <p:cNvPr id="10" name="サブタイトル 2">
            <a:extLst>
              <a:ext uri="{FF2B5EF4-FFF2-40B4-BE49-F238E27FC236}">
                <a16:creationId xmlns:a16="http://schemas.microsoft.com/office/drawing/2014/main" id="{12AC84CB-D509-19A6-AEB2-AB02A1FE0407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1" name="正方形/長方形 10">
            <a:hlinkClick r:id="rId6" action="ppaction://hlinksldjump"/>
            <a:extLst>
              <a:ext uri="{FF2B5EF4-FFF2-40B4-BE49-F238E27FC236}">
                <a16:creationId xmlns:a16="http://schemas.microsoft.com/office/drawing/2014/main" id="{FDC5CA72-2C8C-1EB0-40A9-AF327F548C49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71390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■壁面取付フレーム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画像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</a:t>
            </a:r>
            <a:r>
              <a:rPr kumimoji="1" lang="en-US" altLang="ja-JP" sz="2800" b="1" dirty="0"/>
              <a:t>)-WA-04SH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E56AE037-6B34-F629-C731-AD204B4A8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950" y="971014"/>
            <a:ext cx="6896100" cy="5172075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4465BFA4-BAF7-736A-005B-ADF255ABA69A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5" action="ppaction://hlinksldjump"/>
            <a:extLst>
              <a:ext uri="{FF2B5EF4-FFF2-40B4-BE49-F238E27FC236}">
                <a16:creationId xmlns:a16="http://schemas.microsoft.com/office/drawing/2014/main" id="{29A69184-7926-7664-13C4-57203FD0867F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6406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pic>
        <p:nvPicPr>
          <p:cNvPr id="10" name="図 9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B5A123F7-53E3-A04A-A101-5A1F3DBB5A7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81" y="-1"/>
            <a:ext cx="12187238" cy="6412073"/>
          </a:xfrm>
          <a:prstGeom prst="rect">
            <a:avLst/>
          </a:prstGeom>
        </p:spPr>
      </p:pic>
      <p:pic>
        <p:nvPicPr>
          <p:cNvPr id="14" name="図 13" descr="屋内, 小さい, 座る, 窓 が含まれている画像&#10;&#10;自動的に生成された説明">
            <a:extLst>
              <a:ext uri="{FF2B5EF4-FFF2-40B4-BE49-F238E27FC236}">
                <a16:creationId xmlns:a16="http://schemas.microsoft.com/office/drawing/2014/main" id="{265E2F8A-A420-D5A8-BA3F-66598BD282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642" y="321986"/>
            <a:ext cx="4324122" cy="5768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6000" dist="5000" dir="5400000" sy="-100000" algn="bl" rotWithShape="0"/>
          </a:effectLst>
        </p:spPr>
      </p:pic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B0DA2B5-CD91-A3E4-6824-3DDCA0874582}"/>
              </a:ext>
            </a:extLst>
          </p:cNvPr>
          <p:cNvGrpSpPr/>
          <p:nvPr/>
        </p:nvGrpSpPr>
        <p:grpSpPr>
          <a:xfrm>
            <a:off x="5705475" y="2324347"/>
            <a:ext cx="5568055" cy="1323263"/>
            <a:chOff x="5121195" y="1952872"/>
            <a:chExt cx="6399389" cy="1323263"/>
          </a:xfrm>
        </p:grpSpPr>
        <p:sp>
          <p:nvSpPr>
            <p:cNvPr id="15" name="タイトル 1">
              <a:extLst>
                <a:ext uri="{FF2B5EF4-FFF2-40B4-BE49-F238E27FC236}">
                  <a16:creationId xmlns:a16="http://schemas.microsoft.com/office/drawing/2014/main" id="{9617D861-E635-E9EE-0243-871C9B962FBE}"/>
                </a:ext>
              </a:extLst>
            </p:cNvPr>
            <p:cNvSpPr txBox="1">
              <a:spLocks/>
            </p:cNvSpPr>
            <p:nvPr/>
          </p:nvSpPr>
          <p:spPr>
            <a:xfrm>
              <a:off x="5121195" y="1952872"/>
              <a:ext cx="6399389" cy="661383"/>
            </a:xfrm>
            <a:prstGeom prst="rect">
              <a:avLst/>
            </a:prstGeom>
          </p:spPr>
          <p:txBody>
            <a:bodyPr rtlCol="0" anchor="b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700" i="0" kern="1200" spc="-5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</a:lstStyle>
            <a:p>
              <a:pPr algn="r"/>
              <a:r>
                <a:rPr lang="en-US" altLang="ja-JP" sz="6000" b="1" spc="300" dirty="0">
                  <a:solidFill>
                    <a:schemeClr val="bg1"/>
                  </a:solidFill>
                </a:rPr>
                <a:t>T</a:t>
              </a:r>
              <a:r>
                <a:rPr lang="ja-JP" altLang="en-US" sz="6000" b="1" spc="300" dirty="0">
                  <a:solidFill>
                    <a:schemeClr val="bg1"/>
                  </a:solidFill>
                </a:rPr>
                <a:t>型スタンド</a:t>
              </a: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448DB3E4-4A08-1C71-8C95-87E5F64B08FF}"/>
                </a:ext>
              </a:extLst>
            </p:cNvPr>
            <p:cNvSpPr>
              <a:spLocks/>
            </p:cNvSpPr>
            <p:nvPr/>
          </p:nvSpPr>
          <p:spPr>
            <a:xfrm rot="5400000">
              <a:off x="9075695" y="261802"/>
              <a:ext cx="46218" cy="48435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1" name="object 2">
              <a:extLst>
                <a:ext uri="{FF2B5EF4-FFF2-40B4-BE49-F238E27FC236}">
                  <a16:creationId xmlns:a16="http://schemas.microsoft.com/office/drawing/2014/main" id="{6E89196E-5AE9-7F62-FC3A-25C5CB3B23BC}"/>
                </a:ext>
              </a:extLst>
            </p:cNvPr>
            <p:cNvSpPr txBox="1">
              <a:spLocks/>
            </p:cNvSpPr>
            <p:nvPr/>
          </p:nvSpPr>
          <p:spPr>
            <a:xfrm>
              <a:off x="8320889" y="2797799"/>
              <a:ext cx="3152825" cy="478336"/>
            </a:xfrm>
            <a:prstGeom prst="rect">
              <a:avLst/>
            </a:prstGeom>
          </p:spPr>
          <p:txBody>
            <a:bodyPr vert="horz" wrap="square" lIns="0" tIns="16510" rIns="0" bIns="0" rtlCol="0" anchor="b">
              <a:spAutoFit/>
            </a:bodyPr>
            <a:lstStyle>
              <a:lvl1pPr algn="l" defTabSz="4572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kumimoji="1" sz="2800" b="1" kern="1200" cap="all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  <a:lvl2pPr eaLnBrk="1" hangingPunct="1">
                <a:defRPr kumimoji="1">
                  <a:solidFill>
                    <a:schemeClr val="tx2"/>
                  </a:solidFill>
                </a:defRPr>
              </a:lvl2pPr>
              <a:lvl3pPr eaLnBrk="1" hangingPunct="1">
                <a:defRPr kumimoji="1">
                  <a:solidFill>
                    <a:schemeClr val="tx2"/>
                  </a:solidFill>
                </a:defRPr>
              </a:lvl3pPr>
              <a:lvl4pPr eaLnBrk="1" hangingPunct="1">
                <a:defRPr kumimoji="1">
                  <a:solidFill>
                    <a:schemeClr val="tx2"/>
                  </a:solidFill>
                </a:defRPr>
              </a:lvl4pPr>
              <a:lvl5pPr eaLnBrk="1" hangingPunct="1">
                <a:defRPr kumimoji="1">
                  <a:solidFill>
                    <a:schemeClr val="tx2"/>
                  </a:solidFill>
                </a:defRPr>
              </a:lvl5pPr>
              <a:lvl6pPr eaLnBrk="1" hangingPunct="1">
                <a:defRPr kumimoji="1">
                  <a:solidFill>
                    <a:schemeClr val="tx2"/>
                  </a:solidFill>
                </a:defRPr>
              </a:lvl6pPr>
              <a:lvl7pPr eaLnBrk="1" hangingPunct="1">
                <a:defRPr kumimoji="1">
                  <a:solidFill>
                    <a:schemeClr val="tx2"/>
                  </a:solidFill>
                </a:defRPr>
              </a:lvl7pPr>
              <a:lvl8pPr eaLnBrk="1" hangingPunct="1">
                <a:defRPr kumimoji="1">
                  <a:solidFill>
                    <a:schemeClr val="tx2"/>
                  </a:solidFill>
                </a:defRPr>
              </a:lvl8pPr>
              <a:lvl9pPr eaLnBrk="1" hangingPunct="1">
                <a:defRPr kumimoji="1">
                  <a:solidFill>
                    <a:schemeClr val="tx2"/>
                  </a:solidFill>
                </a:defRPr>
              </a:lvl9pPr>
            </a:lstStyle>
            <a:p>
              <a:pPr marL="12700" algn="r">
                <a:spcBef>
                  <a:spcPts val="130"/>
                </a:spcBef>
              </a:pPr>
              <a:r>
                <a:rPr lang="ja-JP" altLang="en-US" sz="3000" spc="300" dirty="0">
                  <a:solidFill>
                    <a:schemeClr val="bg1">
                      <a:lumMod val="85000"/>
                    </a:schemeClr>
                  </a:solidFill>
                </a:rPr>
                <a:t>アルミニウム製</a:t>
              </a:r>
              <a:endParaRPr lang="ja-JP" altLang="en-US" sz="3000" spc="300" dirty="0">
                <a:solidFill>
                  <a:schemeClr val="bg1">
                    <a:lumMod val="8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23" name="図 22">
            <a:extLst>
              <a:ext uri="{FF2B5EF4-FFF2-40B4-BE49-F238E27FC236}">
                <a16:creationId xmlns:a16="http://schemas.microsoft.com/office/drawing/2014/main" id="{D5BE32AB-1C9E-6A18-F878-071533993D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4" name="サブタイトル 2">
            <a:extLst>
              <a:ext uri="{FF2B5EF4-FFF2-40B4-BE49-F238E27FC236}">
                <a16:creationId xmlns:a16="http://schemas.microsoft.com/office/drawing/2014/main" id="{40E86AB6-3CAB-A9FC-9E08-0B92B8B523F4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hlinkClick r:id="rId5" action="ppaction://hlinksldjump"/>
            <a:extLst>
              <a:ext uri="{FF2B5EF4-FFF2-40B4-BE49-F238E27FC236}">
                <a16:creationId xmlns:a16="http://schemas.microsoft.com/office/drawing/2014/main" id="{8EE588B7-EB3A-AC25-3CA8-1BCEDFC6F2DB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02052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■壁面取付フレーム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)-WA-04S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2E90CCC-C6CE-A74D-392F-67B11754DC9D}"/>
              </a:ext>
            </a:extLst>
          </p:cNvPr>
          <p:cNvGrpSpPr/>
          <p:nvPr/>
        </p:nvGrpSpPr>
        <p:grpSpPr>
          <a:xfrm>
            <a:off x="2399608" y="890983"/>
            <a:ext cx="8052364" cy="5332137"/>
            <a:chOff x="2094808" y="947098"/>
            <a:chExt cx="8146472" cy="5394454"/>
          </a:xfrm>
        </p:grpSpPr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8F98B929-1A0B-B6B3-8F2A-18B55A7AA68F}"/>
                </a:ext>
              </a:extLst>
            </p:cNvPr>
            <p:cNvGrpSpPr/>
            <p:nvPr/>
          </p:nvGrpSpPr>
          <p:grpSpPr>
            <a:xfrm>
              <a:off x="2094808" y="947098"/>
              <a:ext cx="8146472" cy="5394454"/>
              <a:chOff x="2094808" y="947098"/>
              <a:chExt cx="8146472" cy="5394454"/>
            </a:xfrm>
          </p:grpSpPr>
          <p:pic>
            <p:nvPicPr>
              <p:cNvPr id="9" name="グラフィックス 8">
                <a:extLst>
                  <a:ext uri="{FF2B5EF4-FFF2-40B4-BE49-F238E27FC236}">
                    <a16:creationId xmlns:a16="http://schemas.microsoft.com/office/drawing/2014/main" id="{8CFF7364-77D6-52F7-5171-05663F846A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094808" y="947098"/>
                <a:ext cx="8146472" cy="5394454"/>
              </a:xfrm>
              <a:prstGeom prst="rect">
                <a:avLst/>
              </a:prstGeom>
            </p:spPr>
          </p:pic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1FA35FD6-1419-1BD4-B846-5E2213A107F0}"/>
                  </a:ext>
                </a:extLst>
              </p:cNvPr>
              <p:cNvSpPr/>
              <p:nvPr/>
            </p:nvSpPr>
            <p:spPr>
              <a:xfrm>
                <a:off x="5111749" y="1929822"/>
                <a:ext cx="388504" cy="1053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600" dirty="0">
                    <a:solidFill>
                      <a:schemeClr val="tx1"/>
                    </a:solidFill>
                  </a:rPr>
                  <a:t>1,010</a:t>
                </a:r>
                <a:endParaRPr kumimoji="1" lang="ja-JP" altLang="en-US" sz="6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A1E5F2FB-7955-CC15-D570-5A175BBBB125}"/>
                </a:ext>
              </a:extLst>
            </p:cNvPr>
            <p:cNvSpPr/>
            <p:nvPr/>
          </p:nvSpPr>
          <p:spPr>
            <a:xfrm>
              <a:off x="5329671" y="2063976"/>
              <a:ext cx="388504" cy="10535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600" dirty="0">
                  <a:solidFill>
                    <a:schemeClr val="tx1"/>
                  </a:solidFill>
                </a:rPr>
                <a:t>1,070</a:t>
              </a:r>
              <a:endParaRPr kumimoji="1" lang="ja-JP" altLang="en-US" sz="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サブタイトル 2">
            <a:extLst>
              <a:ext uri="{FF2B5EF4-FFF2-40B4-BE49-F238E27FC236}">
                <a16:creationId xmlns:a16="http://schemas.microsoft.com/office/drawing/2014/main" id="{27BD15EC-F334-4903-7E4E-154CBFD9C580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4" name="正方形/長方形 13">
            <a:hlinkClick r:id="rId6" action="ppaction://hlinksldjump"/>
            <a:extLst>
              <a:ext uri="{FF2B5EF4-FFF2-40B4-BE49-F238E27FC236}">
                <a16:creationId xmlns:a16="http://schemas.microsoft.com/office/drawing/2014/main" id="{F2378899-5E54-6318-D06D-A7C09CBAB02E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81351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■壁面取付フレーム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)-WA-19SH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3629E058-D6D1-B50A-27CF-80B33A2F9681}"/>
              </a:ext>
            </a:extLst>
          </p:cNvPr>
          <p:cNvGrpSpPr/>
          <p:nvPr/>
        </p:nvGrpSpPr>
        <p:grpSpPr>
          <a:xfrm>
            <a:off x="1999210" y="947098"/>
            <a:ext cx="8411997" cy="5359037"/>
            <a:chOff x="1999210" y="947098"/>
            <a:chExt cx="8411997" cy="5359037"/>
          </a:xfrm>
        </p:grpSpPr>
        <p:pic>
          <p:nvPicPr>
            <p:cNvPr id="11" name="グラフィックス 10">
              <a:extLst>
                <a:ext uri="{FF2B5EF4-FFF2-40B4-BE49-F238E27FC236}">
                  <a16:creationId xmlns:a16="http://schemas.microsoft.com/office/drawing/2014/main" id="{72553458-8913-A6AC-ED78-96E36D4566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999210" y="947098"/>
              <a:ext cx="8411997" cy="5359037"/>
            </a:xfrm>
            <a:prstGeom prst="rect">
              <a:avLst/>
            </a:prstGeom>
          </p:spPr>
        </p:pic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442A73CD-D6BE-3904-477D-55FEA6605A91}"/>
                </a:ext>
              </a:extLst>
            </p:cNvPr>
            <p:cNvSpPr/>
            <p:nvPr/>
          </p:nvSpPr>
          <p:spPr>
            <a:xfrm>
              <a:off x="5166050" y="1865604"/>
              <a:ext cx="388504" cy="10535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600" dirty="0">
                  <a:solidFill>
                    <a:schemeClr val="tx1"/>
                  </a:solidFill>
                </a:rPr>
                <a:t>1,510</a:t>
              </a:r>
              <a:endParaRPr kumimoji="1" lang="ja-JP" altLang="en-US" sz="600" dirty="0">
                <a:solidFill>
                  <a:schemeClr val="tx1"/>
                </a:solidFill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6E7121C1-CF91-4FB1-90D3-79A0095FB7DE}"/>
                </a:ext>
              </a:extLst>
            </p:cNvPr>
            <p:cNvSpPr/>
            <p:nvPr/>
          </p:nvSpPr>
          <p:spPr>
            <a:xfrm>
              <a:off x="5329671" y="2063976"/>
              <a:ext cx="388504" cy="10535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600" dirty="0">
                  <a:solidFill>
                    <a:schemeClr val="tx1"/>
                  </a:solidFill>
                </a:rPr>
                <a:t>1,570</a:t>
              </a:r>
              <a:endParaRPr kumimoji="1" lang="ja-JP" altLang="en-US" sz="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サブタイトル 2">
            <a:extLst>
              <a:ext uri="{FF2B5EF4-FFF2-40B4-BE49-F238E27FC236}">
                <a16:creationId xmlns:a16="http://schemas.microsoft.com/office/drawing/2014/main" id="{FBAABFE9-9DE2-A121-F548-29928AB5D9C8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8" name="正方形/長方形 17">
            <a:hlinkClick r:id="rId6" action="ppaction://hlinksldjump"/>
            <a:extLst>
              <a:ext uri="{FF2B5EF4-FFF2-40B4-BE49-F238E27FC236}">
                <a16:creationId xmlns:a16="http://schemas.microsoft.com/office/drawing/2014/main" id="{6F43CBBA-F048-A700-F1EF-FFB53BAD327B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84259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■壁面取付フレーム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)-WA-12SH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C88C8E9E-7F5E-CB0F-6E20-51899C8DC7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299479" y="770470"/>
            <a:ext cx="4858578" cy="5573164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CD5D4515-83CC-8DFD-DE2F-0407CE9BF9A8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B9CC0CFB-8CC2-5170-BBAA-6D5E6B24F4A3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38480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■壁面取付フレーム</a:t>
            </a:r>
            <a:r>
              <a:rPr kumimoji="1" lang="en-US" altLang="ja-JP" sz="2800" b="1" spc="-150" dirty="0"/>
              <a:t>(</a:t>
            </a:r>
            <a:r>
              <a:rPr kumimoji="1" lang="ja-JP" altLang="en-US" sz="2800" b="1" spc="-150" dirty="0"/>
              <a:t>アルミニウム製</a:t>
            </a:r>
            <a:r>
              <a:rPr kumimoji="1" lang="en-US" altLang="ja-JP" sz="2800" b="1" spc="-150" dirty="0"/>
              <a:t>)-WA-01</a:t>
            </a:r>
            <a:r>
              <a:rPr lang="en-US" altLang="ja-JP" sz="2800" b="1" spc="-150" dirty="0"/>
              <a:t>-</a:t>
            </a:r>
            <a:r>
              <a:rPr kumimoji="1" lang="en-US" altLang="ja-JP" sz="2800" b="1" spc="-150" dirty="0"/>
              <a:t>1</a:t>
            </a:r>
            <a:r>
              <a:rPr kumimoji="1" lang="ja-JP" altLang="en-US" sz="2800" b="1" spc="-150" dirty="0"/>
              <a:t>枚縦型壁付</a:t>
            </a:r>
            <a:r>
              <a:rPr kumimoji="1" lang="en-US" altLang="ja-JP" sz="2800" b="1" spc="-150" dirty="0"/>
              <a:t>500x1,000</a:t>
            </a:r>
            <a:r>
              <a:rPr kumimoji="1" lang="ja-JP" altLang="en-US" sz="2800" b="1" spc="-150" dirty="0"/>
              <a:t>　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7" name="図 6" descr="店のガラス窓に貼られたポスター&#10;&#10;中程度の精度で自動的に生成された説明">
            <a:extLst>
              <a:ext uri="{FF2B5EF4-FFF2-40B4-BE49-F238E27FC236}">
                <a16:creationId xmlns:a16="http://schemas.microsoft.com/office/drawing/2014/main" id="{A0EE6D8E-4FF2-687D-15F4-9317FE181B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36024"/>
            <a:ext cx="7705725" cy="5560801"/>
          </a:xfrm>
          <a:prstGeom prst="rect">
            <a:avLst/>
          </a:prstGeom>
        </p:spPr>
      </p:pic>
      <p:pic>
        <p:nvPicPr>
          <p:cNvPr id="8" name="図 7" descr="店の窓ガラスに貼られたポスター&#10;&#10;自動的に生成された説明">
            <a:extLst>
              <a:ext uri="{FF2B5EF4-FFF2-40B4-BE49-F238E27FC236}">
                <a16:creationId xmlns:a16="http://schemas.microsoft.com/office/drawing/2014/main" id="{9C7BB852-7F5E-4C08-EB71-CBC6FB0D26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341" y="4203697"/>
            <a:ext cx="3164684" cy="2193127"/>
          </a:xfrm>
          <a:prstGeom prst="rect">
            <a:avLst/>
          </a:prstGeom>
        </p:spPr>
      </p:pic>
      <p:pic>
        <p:nvPicPr>
          <p:cNvPr id="9" name="図 8" descr="店のドアに貼られたポスター&#10;&#10;自動的に生成された説明">
            <a:extLst>
              <a:ext uri="{FF2B5EF4-FFF2-40B4-BE49-F238E27FC236}">
                <a16:creationId xmlns:a16="http://schemas.microsoft.com/office/drawing/2014/main" id="{96583E1A-FE44-C7A4-4550-AEE09072A3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4" y="839143"/>
            <a:ext cx="4483895" cy="3364555"/>
          </a:xfrm>
          <a:prstGeom prst="rect">
            <a:avLst/>
          </a:prstGeom>
        </p:spPr>
      </p:pic>
      <p:pic>
        <p:nvPicPr>
          <p:cNvPr id="3" name="図 2" descr="建物, 座る, ベンチ, 地域 が含まれている画像&#10;&#10;自動的に生成された説明">
            <a:extLst>
              <a:ext uri="{FF2B5EF4-FFF2-40B4-BE49-F238E27FC236}">
                <a16:creationId xmlns:a16="http://schemas.microsoft.com/office/drawing/2014/main" id="{2D91D5AB-2ED6-5206-2EE4-E5F00273CA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126" y="4203697"/>
            <a:ext cx="1664494" cy="2218824"/>
          </a:xfrm>
          <a:prstGeom prst="rect">
            <a:avLst/>
          </a:prstGeom>
        </p:spPr>
      </p:pic>
      <p:sp>
        <p:nvSpPr>
          <p:cNvPr id="10" name="サブタイトル 2">
            <a:extLst>
              <a:ext uri="{FF2B5EF4-FFF2-40B4-BE49-F238E27FC236}">
                <a16:creationId xmlns:a16="http://schemas.microsoft.com/office/drawing/2014/main" id="{5B3D3857-8A7D-67DE-9927-877CC2047C21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1" name="正方形/長方形 10">
            <a:hlinkClick r:id="rId8" action="ppaction://hlinksldjump"/>
            <a:extLst>
              <a:ext uri="{FF2B5EF4-FFF2-40B4-BE49-F238E27FC236}">
                <a16:creationId xmlns:a16="http://schemas.microsoft.com/office/drawing/2014/main" id="{C7751072-A39C-28A6-694E-73FADB522670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83727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■壁面取付フレーム</a:t>
            </a:r>
            <a:r>
              <a:rPr kumimoji="1" lang="en-US" altLang="ja-JP" sz="2800" b="1" spc="-150" dirty="0"/>
              <a:t>(</a:t>
            </a:r>
            <a:r>
              <a:rPr kumimoji="1" lang="ja-JP" altLang="en-US" sz="2800" b="1" spc="-150" dirty="0"/>
              <a:t>アルミニウム製</a:t>
            </a:r>
            <a:r>
              <a:rPr kumimoji="1" lang="en-US" altLang="ja-JP" sz="2800" b="1" spc="-150" dirty="0"/>
              <a:t>)-WA-01</a:t>
            </a:r>
            <a:r>
              <a:rPr kumimoji="1" lang="ja-JP" altLang="en-US" sz="2800" b="1" spc="-150" dirty="0"/>
              <a:t>　</a:t>
            </a:r>
            <a:r>
              <a:rPr kumimoji="1" lang="en-US" altLang="ja-JP" sz="2800" b="1" spc="-150" dirty="0"/>
              <a:t>1</a:t>
            </a:r>
            <a:r>
              <a:rPr kumimoji="1" lang="ja-JP" altLang="en-US" sz="2800" b="1" spc="-150" dirty="0"/>
              <a:t>枚縦型壁付</a:t>
            </a:r>
            <a:r>
              <a:rPr kumimoji="1" lang="en-US" altLang="ja-JP" sz="2800" b="1" spc="-150" dirty="0"/>
              <a:t>500x1,000</a:t>
            </a:r>
            <a:r>
              <a:rPr kumimoji="1" lang="ja-JP" altLang="en-US" sz="2800" b="1" spc="-150" dirty="0"/>
              <a:t>　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2208BCBA-E655-792D-255A-8AFEFF7FA4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832542" y="1494889"/>
            <a:ext cx="4810125" cy="4124325"/>
          </a:xfrm>
          <a:prstGeom prst="rect">
            <a:avLst/>
          </a:prstGeom>
        </p:spPr>
      </p:pic>
      <p:sp>
        <p:nvSpPr>
          <p:cNvPr id="10" name="サブタイトル 2">
            <a:extLst>
              <a:ext uri="{FF2B5EF4-FFF2-40B4-BE49-F238E27FC236}">
                <a16:creationId xmlns:a16="http://schemas.microsoft.com/office/drawing/2014/main" id="{6E8E75D2-71BB-4ED4-5B91-B76DC2736ADA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1" name="正方形/長方形 10">
            <a:hlinkClick r:id="rId6" action="ppaction://hlinksldjump"/>
            <a:extLst>
              <a:ext uri="{FF2B5EF4-FFF2-40B4-BE49-F238E27FC236}">
                <a16:creationId xmlns:a16="http://schemas.microsoft.com/office/drawing/2014/main" id="{745CFE85-942B-BDAC-1EA4-8CA8726B3390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22138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302933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300" dirty="0"/>
              <a:t>■壁面取付フレーム</a:t>
            </a:r>
            <a:r>
              <a:rPr kumimoji="1" lang="en-US" altLang="ja-JP" sz="2800" b="1" spc="-300" dirty="0"/>
              <a:t>(</a:t>
            </a:r>
            <a:r>
              <a:rPr kumimoji="1" lang="ja-JP" altLang="en-US" sz="2800" b="1" spc="-300" dirty="0"/>
              <a:t>アルミニウム製</a:t>
            </a:r>
            <a:r>
              <a:rPr kumimoji="1" lang="en-US" altLang="ja-JP" sz="2800" b="1" spc="-300" dirty="0"/>
              <a:t>)-WA-01(</a:t>
            </a:r>
            <a:r>
              <a:rPr kumimoji="1" lang="ja-JP" altLang="en-US" sz="2800" b="1" spc="-300" dirty="0"/>
              <a:t>詳細</a:t>
            </a:r>
            <a:r>
              <a:rPr kumimoji="1" lang="en-US" altLang="ja-JP" sz="2800" b="1" spc="-300" dirty="0"/>
              <a:t>)</a:t>
            </a:r>
            <a:r>
              <a:rPr lang="ja-JP" altLang="en-US" sz="2800" b="1" spc="-300" dirty="0"/>
              <a:t> </a:t>
            </a:r>
            <a:r>
              <a:rPr kumimoji="1" lang="en-US" altLang="ja-JP" sz="2800" b="1" spc="-300" dirty="0"/>
              <a:t>1</a:t>
            </a:r>
            <a:r>
              <a:rPr kumimoji="1" lang="ja-JP" altLang="en-US" sz="2800" b="1" spc="-300" dirty="0"/>
              <a:t>枚縦型壁付</a:t>
            </a:r>
            <a:r>
              <a:rPr kumimoji="1" lang="en-US" altLang="ja-JP" sz="2800" b="1" spc="-300" dirty="0"/>
              <a:t>500x1,000</a:t>
            </a:r>
            <a:r>
              <a:rPr kumimoji="1" lang="ja-JP" altLang="en-US" sz="2800" b="1" spc="-300" dirty="0"/>
              <a:t>　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DE63D1EF-E03B-2729-A92D-D4C626C561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856492" y="-129308"/>
            <a:ext cx="5253858" cy="7599148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3BC4CC46-4821-5608-9C9F-51AFCF15184F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34415FAD-1F15-E26D-97C7-BB1847DABF5D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18485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■壁面取付フレーム 壁付持出丁番型</a:t>
            </a:r>
            <a:r>
              <a:rPr kumimoji="1" lang="en-US" altLang="ja-JP" sz="2800" b="1" spc="-150" dirty="0"/>
              <a:t>(</a:t>
            </a:r>
            <a:r>
              <a:rPr kumimoji="1" lang="ja-JP" altLang="en-US" sz="2800" b="1" spc="-150" dirty="0"/>
              <a:t>アルミニウム製</a:t>
            </a:r>
            <a:r>
              <a:rPr kumimoji="1" lang="en-US" altLang="ja-JP" sz="2800" b="1" spc="-150" dirty="0"/>
              <a:t>)(500x3,000)</a:t>
            </a:r>
            <a:r>
              <a:rPr kumimoji="1" lang="ja-JP" altLang="en-US" sz="2800" b="1" spc="-150" dirty="0"/>
              <a:t>　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D7DEA1F5-2B50-E0B9-C4BB-2EEAC9EF4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567112" y="398428"/>
            <a:ext cx="5057775" cy="6543675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D432E933-B49E-E05D-E822-7A10A608F0F5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185A919F-1B15-6D8B-D7DF-8B0CEF97A8B2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62803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■壁面取付フレーム</a:t>
            </a:r>
            <a:r>
              <a:rPr kumimoji="1" lang="en-US" altLang="ja-JP" sz="2800" b="1" spc="-150" dirty="0"/>
              <a:t>(</a:t>
            </a:r>
            <a:r>
              <a:rPr kumimoji="1" lang="ja-JP" altLang="en-US" sz="2800" b="1" spc="-150" dirty="0"/>
              <a:t>アルミニウム製</a:t>
            </a:r>
            <a:r>
              <a:rPr kumimoji="1" lang="en-US" altLang="ja-JP" sz="2800" b="1" spc="-150" dirty="0"/>
              <a:t>)-WA-06S</a:t>
            </a:r>
            <a:endParaRPr kumimoji="1" lang="ja-JP" altLang="en-US" sz="2800" b="1" spc="-15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CA73D67D-D4D9-435F-B47C-3FE633135D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67000" y="1009415"/>
            <a:ext cx="6858000" cy="5143500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E147996B-F738-C500-C5DD-559CD3057117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303D9BF5-BC83-0882-FD68-8F709CB43541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29488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■壁面取付フレーム</a:t>
            </a:r>
            <a:r>
              <a:rPr kumimoji="1" lang="en-US" altLang="ja-JP" sz="2800" b="1" spc="-150" dirty="0"/>
              <a:t>(</a:t>
            </a:r>
            <a:r>
              <a:rPr kumimoji="1" lang="ja-JP" altLang="en-US" sz="2800" b="1" spc="-150" dirty="0"/>
              <a:t>アルミニウム製</a:t>
            </a:r>
            <a:r>
              <a:rPr kumimoji="1" lang="en-US" altLang="ja-JP" sz="2800" b="1" spc="-150" dirty="0"/>
              <a:t>)-WA-109S</a:t>
            </a:r>
            <a:endParaRPr kumimoji="1" lang="ja-JP" altLang="en-US" sz="2800" b="1" spc="-15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C7FAB985-2D91-7A32-0B23-2B45AFED6E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726660" y="-627359"/>
            <a:ext cx="4936847" cy="8368821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738E2EA4-D71C-CD2F-3F4C-9037303F1385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5DD7985A-36C1-289B-D83C-1BD2CA849F2C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45543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45469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■壁面取付フレーム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サイネージフレームー覧表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F6B3C1C1-1CC9-8A48-C1B8-516038BDB55C}"/>
              </a:ext>
            </a:extLst>
          </p:cNvPr>
          <p:cNvSpPr txBox="1">
            <a:spLocks/>
          </p:cNvSpPr>
          <p:nvPr/>
        </p:nvSpPr>
        <p:spPr>
          <a:xfrm>
            <a:off x="174463" y="836025"/>
            <a:ext cx="6378737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chemeClr val="tx1"/>
                </a:solidFill>
              </a:rPr>
              <a:t>●アルミニウム製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93926AB0-D4F2-4E0B-E90D-AD6DFEF8ED4C}"/>
              </a:ext>
            </a:extLst>
          </p:cNvPr>
          <p:cNvSpPr txBox="1">
            <a:spLocks/>
          </p:cNvSpPr>
          <p:nvPr/>
        </p:nvSpPr>
        <p:spPr>
          <a:xfrm>
            <a:off x="533400" y="1221469"/>
            <a:ext cx="11658600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rgbClr val="0070C0"/>
                </a:solidFill>
              </a:rPr>
              <a:t>色指定は黒・茶・白・無垢の４色となります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E547C4F8-FFED-D129-53D1-25481CB310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931321"/>
              </p:ext>
            </p:extLst>
          </p:nvPr>
        </p:nvGraphicFramePr>
        <p:xfrm>
          <a:off x="679750" y="1600275"/>
          <a:ext cx="11246743" cy="37208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61477">
                  <a:extLst>
                    <a:ext uri="{9D8B030D-6E8A-4147-A177-3AD203B41FA5}">
                      <a16:colId xmlns:a16="http://schemas.microsoft.com/office/drawing/2014/main" val="2547739688"/>
                    </a:ext>
                  </a:extLst>
                </a:gridCol>
                <a:gridCol w="584816">
                  <a:extLst>
                    <a:ext uri="{9D8B030D-6E8A-4147-A177-3AD203B41FA5}">
                      <a16:colId xmlns:a16="http://schemas.microsoft.com/office/drawing/2014/main" val="118164114"/>
                    </a:ext>
                  </a:extLst>
                </a:gridCol>
                <a:gridCol w="1900651">
                  <a:extLst>
                    <a:ext uri="{9D8B030D-6E8A-4147-A177-3AD203B41FA5}">
                      <a16:colId xmlns:a16="http://schemas.microsoft.com/office/drawing/2014/main" val="2556922062"/>
                    </a:ext>
                  </a:extLst>
                </a:gridCol>
                <a:gridCol w="1754448">
                  <a:extLst>
                    <a:ext uri="{9D8B030D-6E8A-4147-A177-3AD203B41FA5}">
                      <a16:colId xmlns:a16="http://schemas.microsoft.com/office/drawing/2014/main" val="2659770017"/>
                    </a:ext>
                  </a:extLst>
                </a:gridCol>
                <a:gridCol w="994187">
                  <a:extLst>
                    <a:ext uri="{9D8B030D-6E8A-4147-A177-3AD203B41FA5}">
                      <a16:colId xmlns:a16="http://schemas.microsoft.com/office/drawing/2014/main" val="1374168205"/>
                    </a:ext>
                  </a:extLst>
                </a:gridCol>
                <a:gridCol w="906465">
                  <a:extLst>
                    <a:ext uri="{9D8B030D-6E8A-4147-A177-3AD203B41FA5}">
                      <a16:colId xmlns:a16="http://schemas.microsoft.com/office/drawing/2014/main" val="3448574600"/>
                    </a:ext>
                  </a:extLst>
                </a:gridCol>
                <a:gridCol w="2138234">
                  <a:extLst>
                    <a:ext uri="{9D8B030D-6E8A-4147-A177-3AD203B41FA5}">
                      <a16:colId xmlns:a16="http://schemas.microsoft.com/office/drawing/2014/main" val="4103727846"/>
                    </a:ext>
                  </a:extLst>
                </a:gridCol>
                <a:gridCol w="906465">
                  <a:extLst>
                    <a:ext uri="{9D8B030D-6E8A-4147-A177-3AD203B41FA5}">
                      <a16:colId xmlns:a16="http://schemas.microsoft.com/office/drawing/2014/main" val="3571465185"/>
                    </a:ext>
                  </a:extLst>
                </a:gridCol>
              </a:tblGrid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型番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方向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寸法（㎜）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サイネージ枚数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重量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卸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(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税別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)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3315237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WA-01S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 </a:t>
                      </a:r>
                      <a:r>
                        <a:rPr lang="en-US" altLang="zh-CN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 x </a:t>
                      </a:r>
                      <a:r>
                        <a:rPr lang="zh-CN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15.5㎏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106,900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GS：1</a:t>
                      </a:r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9090338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WA-02SV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20.5㎏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157,200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縦長 </a:t>
                      </a:r>
                      <a:r>
                        <a:rPr lang="en-US" altLang="zh-TW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/ </a:t>
                      </a:r>
                      <a:r>
                        <a:rPr lang="zh-TW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補強材（</a:t>
                      </a:r>
                      <a:r>
                        <a:rPr lang="en-US" altLang="zh-TW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SUS304</a:t>
                      </a:r>
                      <a:r>
                        <a:rPr lang="zh-TW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）</a:t>
                      </a:r>
                      <a:endParaRPr lang="zh-TW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GS：1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1545804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WA-02S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 x </a:t>
                      </a:r>
                      <a:r>
                        <a:rPr lang="zh-CN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20.5㎏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140,400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88934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WA-03S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1570 x </a:t>
                      </a:r>
                      <a:r>
                        <a:rPr lang="zh-CN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25.5㎏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173,700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364013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WA-04S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 x </a:t>
                      </a:r>
                      <a:r>
                        <a:rPr lang="zh-CN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30.0㎏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186,900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385380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WA-04SV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30.0㎏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186,900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865645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WA-04SV(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フレームのみ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)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30.0㎏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104,000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945940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WA-05S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2570 x </a:t>
                      </a:r>
                      <a:r>
                        <a:rPr lang="zh-CN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30.5㎏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247,300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033663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WA-06S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6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6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40.5㎏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273,300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8995205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WA-08S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8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8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50.0㎏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246,300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5116243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WA-13SH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endParaRPr lang="ja-JP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25.0㎏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182,600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158324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WA-16SH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endParaRPr lang="ja-JP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6</a:t>
                      </a:r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6</a:t>
                      </a:r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40.5㎏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236,400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1630824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WA-12SH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endParaRPr lang="ja-JP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20.5㎏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155,600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GS：1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330471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WA-19SH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endParaRPr lang="ja-JP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9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9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55.0㎏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258,200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GS：3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本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640517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WA-012S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12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0㎏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378,000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</a:t>
                      </a:r>
                      <a:r>
                        <a:rPr lang="ja-JP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付 </a:t>
                      </a:r>
                      <a:endParaRPr lang="ja-JP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1925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WA-13SH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25.0㎏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194,900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</a:t>
                      </a:r>
                      <a:r>
                        <a:rPr lang="ja-JP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付 </a:t>
                      </a:r>
                      <a:endParaRPr lang="ja-JP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491809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WA-14SH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4070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30.0㎏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237,300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</a:t>
                      </a:r>
                      <a:r>
                        <a:rPr lang="ja-JP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付 </a:t>
                      </a:r>
                      <a:endParaRPr lang="ja-JP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972752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WA-014S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3570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14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14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36.0㎏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410,400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</a:t>
                      </a:r>
                      <a:r>
                        <a:rPr lang="ja-JP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付 </a:t>
                      </a:r>
                      <a:endParaRPr lang="ja-JP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109297"/>
                  </a:ext>
                </a:extLst>
              </a:tr>
              <a:tr h="1860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WA-014S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3570 x </a:t>
                      </a:r>
                      <a:r>
                        <a:rPr lang="zh-CN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 </a:t>
                      </a:r>
                      <a:r>
                        <a:rPr lang="en-US" altLang="zh-CN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14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14</a:t>
                      </a:r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0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25.0㎏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210,000</a:t>
                      </a: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GS</a:t>
                      </a:r>
                      <a:r>
                        <a:rPr lang="ja-JP" altLang="en-US" sz="10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無し</a:t>
                      </a:r>
                      <a:endParaRPr lang="ja-JP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0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815" marR="6815" marT="68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145755"/>
                  </a:ext>
                </a:extLst>
              </a:tr>
            </a:tbl>
          </a:graphicData>
        </a:graphic>
      </p:graphicFrame>
      <p:sp>
        <p:nvSpPr>
          <p:cNvPr id="7" name="object 72">
            <a:extLst>
              <a:ext uri="{FF2B5EF4-FFF2-40B4-BE49-F238E27FC236}">
                <a16:creationId xmlns:a16="http://schemas.microsoft.com/office/drawing/2014/main" id="{77F8AF0B-800B-DB3C-CF28-4CF67567CF6C}"/>
              </a:ext>
            </a:extLst>
          </p:cNvPr>
          <p:cNvSpPr txBox="1"/>
          <p:nvPr/>
        </p:nvSpPr>
        <p:spPr>
          <a:xfrm>
            <a:off x="569398" y="5385612"/>
            <a:ext cx="11467446" cy="1090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2920" marR="5080" indent="-441959">
              <a:lnSpc>
                <a:spcPct val="100800"/>
              </a:lnSpc>
              <a:spcBef>
                <a:spcPts val="95"/>
              </a:spcBef>
            </a:pPr>
            <a:r>
              <a:rPr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※1.施工時、建築構造物でアンカー選択</a:t>
            </a:r>
            <a:r>
              <a:rPr lang="en-US"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(</a:t>
            </a:r>
            <a:r>
              <a:rPr sz="1000" b="1" dirty="0" err="1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木造：ボルトスクリュ</a:t>
            </a:r>
            <a:r>
              <a:rPr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ー 鉄骨：ITハンガー </a:t>
            </a:r>
            <a:r>
              <a:rPr sz="1000" b="1" dirty="0" err="1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RC：ケミカルアンカ</a:t>
            </a:r>
            <a:r>
              <a:rPr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ー</a:t>
            </a:r>
            <a:r>
              <a:rPr lang="en-US"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)</a:t>
            </a:r>
            <a:r>
              <a:rPr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を6枚以上の枚数の場合、M16</a:t>
            </a:r>
            <a:r>
              <a:rPr lang="ja-JP" altLang="en-US"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に</a:t>
            </a:r>
            <a:r>
              <a:rPr sz="1000" b="1" dirty="0" err="1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て施工をお願いします</a:t>
            </a:r>
            <a:r>
              <a:rPr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。</a:t>
            </a:r>
            <a:endParaRPr sz="1000" b="1" dirty="0">
              <a:latin typeface="游ゴシック" panose="020B0400000000000000" pitchFamily="50" charset="-128"/>
              <a:ea typeface="游ゴシック" panose="020B0400000000000000" pitchFamily="50" charset="-128"/>
              <a:cs typeface="ＭＳ Ｐゴシック"/>
            </a:endParaRPr>
          </a:p>
          <a:p>
            <a:pPr marL="60960">
              <a:lnSpc>
                <a:spcPct val="100000"/>
              </a:lnSpc>
              <a:spcBef>
                <a:spcPts val="20"/>
              </a:spcBef>
            </a:pPr>
            <a:r>
              <a:rPr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※2.アンカー本数は4枚以上は6本以上でお願いします。</a:t>
            </a:r>
            <a:endParaRPr lang="en-US" sz="1000" b="1" dirty="0">
              <a:solidFill>
                <a:srgbClr val="05010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ＭＳ Ｐゴシック"/>
            </a:endParaRPr>
          </a:p>
          <a:p>
            <a:pPr marL="60960">
              <a:spcBef>
                <a:spcPts val="20"/>
              </a:spcBef>
            </a:pPr>
            <a:r>
              <a:rPr lang="en-US" altLang="ja-JP"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※</a:t>
            </a:r>
            <a:r>
              <a:rPr lang="ja-JP" altLang="en-US" sz="1000" b="1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rPr>
              <a:t>断りなく仕様の変更はございます旨ご了承下さい。</a:t>
            </a:r>
            <a:endParaRPr sz="1000" b="1" dirty="0">
              <a:latin typeface="游ゴシック" panose="020B0400000000000000" pitchFamily="50" charset="-128"/>
              <a:ea typeface="游ゴシック" panose="020B0400000000000000" pitchFamily="50" charset="-128"/>
              <a:cs typeface="ＭＳ Ｐゴシック"/>
            </a:endParaRPr>
          </a:p>
          <a:p>
            <a:pPr marL="60325">
              <a:lnSpc>
                <a:spcPct val="100000"/>
              </a:lnSpc>
              <a:spcBef>
                <a:spcPts val="15"/>
              </a:spcBef>
            </a:pPr>
            <a:r>
              <a:rPr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※3.屋外広告物法に基づき施工をお願いします。</a:t>
            </a:r>
            <a:endParaRPr lang="en-US" sz="1000" b="1" dirty="0">
              <a:solidFill>
                <a:srgbClr val="05010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ＭＳ Ｐゴシック"/>
            </a:endParaRPr>
          </a:p>
          <a:p>
            <a:pPr marL="60325">
              <a:lnSpc>
                <a:spcPct val="100000"/>
              </a:lnSpc>
              <a:spcBef>
                <a:spcPts val="15"/>
              </a:spcBef>
            </a:pPr>
            <a:r>
              <a:rPr lang="en-US" altLang="ja-JP" sz="1000" b="1" dirty="0">
                <a:solidFill>
                  <a:srgbClr val="050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※4.</a:t>
            </a:r>
            <a:r>
              <a:rPr lang="ja-JP" altLang="en-US" sz="1000" b="1" dirty="0"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９枚以上のフレームは、アルミ構造での対応は不可。</a:t>
            </a:r>
            <a:endParaRPr lang="en-US" altLang="ja-JP" sz="1000" b="1" dirty="0">
              <a:latin typeface="游ゴシック" panose="020B0400000000000000" pitchFamily="50" charset="-128"/>
              <a:ea typeface="游ゴシック" panose="020B0400000000000000" pitchFamily="50" charset="-128"/>
              <a:cs typeface="ＭＳ Ｐゴシック"/>
            </a:endParaRPr>
          </a:p>
          <a:p>
            <a:pPr marL="60325">
              <a:lnSpc>
                <a:spcPct val="100000"/>
              </a:lnSpc>
              <a:spcBef>
                <a:spcPts val="15"/>
              </a:spcBef>
            </a:pPr>
            <a:r>
              <a:rPr lang="en-US" altLang="ja-JP" sz="1000" b="1" dirty="0"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※</a:t>
            </a:r>
            <a:r>
              <a:rPr lang="ja-JP" altLang="en-US" sz="1000" b="1" dirty="0"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現在トラス型キャットウオークを考案中。</a:t>
            </a:r>
            <a:r>
              <a:rPr lang="en-US" altLang="ja-JP" sz="1000" b="1" dirty="0"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 ※</a:t>
            </a:r>
            <a:r>
              <a:rPr lang="ja-JP" altLang="en-US" sz="1000" b="1" dirty="0"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焼付塗装（色指定可・アクリル・ウレタン系）</a:t>
            </a:r>
            <a:r>
              <a:rPr lang="en-US" altLang="ja-JP" sz="1000" b="1" dirty="0"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9</a:t>
            </a:r>
            <a:r>
              <a:rPr lang="ja-JP" altLang="en-US" sz="1000" b="1" dirty="0"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万円（</a:t>
            </a:r>
            <a:r>
              <a:rPr lang="en-US" altLang="ja-JP" sz="1000" b="1" dirty="0"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12</a:t>
            </a:r>
            <a:r>
              <a:rPr lang="ja-JP" altLang="en-US" sz="1000" b="1" dirty="0"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/>
              </a:rPr>
              <a:t>台参考価格）</a:t>
            </a:r>
          </a:p>
          <a:p>
            <a:pPr marL="60325">
              <a:lnSpc>
                <a:spcPct val="100000"/>
              </a:lnSpc>
              <a:spcBef>
                <a:spcPts val="15"/>
              </a:spcBef>
            </a:pPr>
            <a:endParaRPr sz="1000" b="1" dirty="0">
              <a:latin typeface="游ゴシック" panose="020B0400000000000000" pitchFamily="50" charset="-128"/>
              <a:ea typeface="游ゴシック" panose="020B0400000000000000" pitchFamily="50" charset="-128"/>
              <a:cs typeface="ＭＳ Ｐゴシック"/>
            </a:endParaRPr>
          </a:p>
        </p:txBody>
      </p:sp>
      <p:sp>
        <p:nvSpPr>
          <p:cNvPr id="9" name="サブタイトル 2">
            <a:extLst>
              <a:ext uri="{FF2B5EF4-FFF2-40B4-BE49-F238E27FC236}">
                <a16:creationId xmlns:a16="http://schemas.microsoft.com/office/drawing/2014/main" id="{D59FAE2C-FA83-3F8A-43E7-C77FA0559027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hlinkClick r:id="rId4" action="ppaction://hlinksldjump"/>
            <a:extLst>
              <a:ext uri="{FF2B5EF4-FFF2-40B4-BE49-F238E27FC236}">
                <a16:creationId xmlns:a16="http://schemas.microsoft.com/office/drawing/2014/main" id="{A3A83C9C-14AB-5073-3C57-80E9EFF2558F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3956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片面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)-TA-01S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9" name="図 8" descr="屋内, 小さい, 座る, 窓 が含まれている画像&#10;&#10;自動的に生成された説明">
            <a:extLst>
              <a:ext uri="{FF2B5EF4-FFF2-40B4-BE49-F238E27FC236}">
                <a16:creationId xmlns:a16="http://schemas.microsoft.com/office/drawing/2014/main" id="{2F0942FD-D77C-CCF0-D30C-C24F70150E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2" y="833170"/>
            <a:ext cx="4171952" cy="5565114"/>
          </a:xfrm>
          <a:prstGeom prst="rect">
            <a:avLst/>
          </a:prstGeom>
        </p:spPr>
      </p:pic>
      <p:pic>
        <p:nvPicPr>
          <p:cNvPr id="11" name="図 10" descr="床, 屋内, 部屋, テレビ が含まれている画像&#10;&#10;自動的に生成された説明">
            <a:extLst>
              <a:ext uri="{FF2B5EF4-FFF2-40B4-BE49-F238E27FC236}">
                <a16:creationId xmlns:a16="http://schemas.microsoft.com/office/drawing/2014/main" id="{D5592E2E-9F4E-5194-380B-0DD1BF9B36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121" y="833170"/>
            <a:ext cx="4171951" cy="5565114"/>
          </a:xfrm>
          <a:prstGeom prst="rect">
            <a:avLst/>
          </a:prstGeom>
        </p:spPr>
      </p:pic>
      <p:pic>
        <p:nvPicPr>
          <p:cNvPr id="14" name="図 13" descr="屋内, 部屋, 小さい, 座る が含まれている画像&#10;&#10;自動的に生成された説明">
            <a:extLst>
              <a:ext uri="{FF2B5EF4-FFF2-40B4-BE49-F238E27FC236}">
                <a16:creationId xmlns:a16="http://schemas.microsoft.com/office/drawing/2014/main" id="{9001AF52-BF4C-97C7-846E-D794D2A5FF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623" y="829033"/>
            <a:ext cx="4177377" cy="557235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9" name="正方形/長方形 28">
            <a:hlinkClick r:id="rId7" action="ppaction://hlinksldjump"/>
            <a:extLst>
              <a:ext uri="{FF2B5EF4-FFF2-40B4-BE49-F238E27FC236}">
                <a16:creationId xmlns:a16="http://schemas.microsoft.com/office/drawing/2014/main" id="{16660206-3CB0-787F-48B3-8DE2721A49E9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3599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pic>
        <p:nvPicPr>
          <p:cNvPr id="10" name="図 9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B5A123F7-53E3-A04A-A101-5A1F3DBB5A7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81" y="-1"/>
            <a:ext cx="12187238" cy="6412073"/>
          </a:xfrm>
          <a:prstGeom prst="rect">
            <a:avLst/>
          </a:prstGeom>
        </p:spPr>
      </p:pic>
      <p:sp>
        <p:nvSpPr>
          <p:cNvPr id="15" name="タイトル 1">
            <a:extLst>
              <a:ext uri="{FF2B5EF4-FFF2-40B4-BE49-F238E27FC236}">
                <a16:creationId xmlns:a16="http://schemas.microsoft.com/office/drawing/2014/main" id="{9617D861-E635-E9EE-0243-871C9B962FBE}"/>
              </a:ext>
            </a:extLst>
          </p:cNvPr>
          <p:cNvSpPr txBox="1">
            <a:spLocks/>
          </p:cNvSpPr>
          <p:nvPr/>
        </p:nvSpPr>
        <p:spPr>
          <a:xfrm>
            <a:off x="5286376" y="2324347"/>
            <a:ext cx="6149080" cy="6613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r"/>
            <a:r>
              <a:rPr lang="ja-JP" altLang="en-US" sz="6000" b="1" spc="300" dirty="0">
                <a:solidFill>
                  <a:schemeClr val="bg1"/>
                </a:solidFill>
              </a:rPr>
              <a:t>壁面取付フレーム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48DB3E4-4A08-1C71-8C95-87E5F64B08FF}"/>
              </a:ext>
            </a:extLst>
          </p:cNvPr>
          <p:cNvSpPr>
            <a:spLocks/>
          </p:cNvSpPr>
          <p:nvPr/>
        </p:nvSpPr>
        <p:spPr>
          <a:xfrm rot="5400000">
            <a:off x="9143250" y="947886"/>
            <a:ext cx="46218" cy="42143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6E89196E-5AE9-7F62-FC3A-25C5CB3B23BC}"/>
              </a:ext>
            </a:extLst>
          </p:cNvPr>
          <p:cNvSpPr txBox="1">
            <a:spLocks/>
          </p:cNvSpPr>
          <p:nvPr/>
        </p:nvSpPr>
        <p:spPr>
          <a:xfrm>
            <a:off x="8489502" y="3169274"/>
            <a:ext cx="2743247" cy="478336"/>
          </a:xfrm>
          <a:prstGeom prst="rect">
            <a:avLst/>
          </a:prstGeom>
        </p:spPr>
        <p:txBody>
          <a:bodyPr vert="horz" wrap="square" lIns="0" tIns="1651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1" sz="2800" b="1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marL="12700" algn="r">
              <a:spcBef>
                <a:spcPts val="130"/>
              </a:spcBef>
            </a:pPr>
            <a:r>
              <a:rPr lang="ja-JP" altLang="en-US" sz="3000" spc="300" dirty="0">
                <a:solidFill>
                  <a:schemeClr val="bg1">
                    <a:lumMod val="85000"/>
                  </a:schemeClr>
                </a:solidFill>
              </a:rPr>
              <a:t>ステンレス製</a:t>
            </a:r>
            <a:endParaRPr lang="ja-JP" altLang="en-US" sz="3000" spc="300" dirty="0">
              <a:solidFill>
                <a:schemeClr val="bg1">
                  <a:lumMod val="8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2" name="object 7">
            <a:extLst>
              <a:ext uri="{FF2B5EF4-FFF2-40B4-BE49-F238E27FC236}">
                <a16:creationId xmlns:a16="http://schemas.microsoft.com/office/drawing/2014/main" id="{D34C3D4E-7504-3956-1DB8-9AAD128DFDA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8039" y="246536"/>
            <a:ext cx="4352142" cy="5805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6000" dist="5000" dir="5400000" sy="-100000" algn="bl" rotWithShape="0"/>
          </a:effec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9FE2FC2-D0BE-3245-8431-D3FDC9D46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31C66C30-7613-3776-115A-90793C2DBB51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7" name="正方形/長方形 6">
            <a:hlinkClick r:id="rId5" action="ppaction://hlinksldjump"/>
            <a:extLst>
              <a:ext uri="{FF2B5EF4-FFF2-40B4-BE49-F238E27FC236}">
                <a16:creationId xmlns:a16="http://schemas.microsoft.com/office/drawing/2014/main" id="{5F7D0F1C-73A3-A71E-C5F4-BDF6728D0646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17778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■壁面取付フレーム  ステンレス 壁付</a:t>
            </a:r>
            <a:r>
              <a:rPr kumimoji="1" lang="en-US" altLang="ja-JP" sz="2800" b="1" spc="-150" dirty="0"/>
              <a:t>500x1,000</a:t>
            </a:r>
            <a:endParaRPr kumimoji="1" lang="ja-JP" altLang="en-US" sz="2800" b="1" spc="-15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EDDDE728-9BA4-03CB-CC04-D1A33A3D2A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827007" y="175978"/>
            <a:ext cx="4962525" cy="6629400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13B0FEE7-A8AE-F4B6-60CB-E6BB7751B3EB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66BE4B9B-3853-F219-1A57-CFA5512D4BE2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40960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■壁面取付フレーム  ステンレス 壁付</a:t>
            </a:r>
            <a:r>
              <a:rPr kumimoji="1" lang="en-US" altLang="ja-JP" sz="2800" b="1" spc="-150" dirty="0"/>
              <a:t>500x2,000</a:t>
            </a:r>
            <a:endParaRPr kumimoji="1" lang="ja-JP" altLang="en-US" sz="2800" b="1" spc="-15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76B6685B-20FF-AC8B-775E-871A41F28D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335655" y="1991383"/>
            <a:ext cx="5520689" cy="3639337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BD39F3E3-F9BC-07C4-7E17-1D27CB2E8680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62939EE0-21E5-F334-A121-17CBD979C27D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10689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■壁面取付フレーム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95357F50-A56F-2FEE-81DC-0E69E4B2A2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24000" y="985302"/>
            <a:ext cx="9144000" cy="5143500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5B6FF192-BA85-61E8-F773-50127FCD6578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FA0AB1B8-4FAF-BE69-A7E3-EB16A5F1804E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07014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45469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■壁面取付フレーム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サイネージフレームー覧表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F6B3C1C1-1CC9-8A48-C1B8-516038BDB55C}"/>
              </a:ext>
            </a:extLst>
          </p:cNvPr>
          <p:cNvSpPr txBox="1">
            <a:spLocks/>
          </p:cNvSpPr>
          <p:nvPr/>
        </p:nvSpPr>
        <p:spPr>
          <a:xfrm>
            <a:off x="174463" y="836025"/>
            <a:ext cx="6378737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chemeClr val="tx1"/>
                </a:solidFill>
              </a:rPr>
              <a:t>●ステンレス製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93926AB0-D4F2-4E0B-E90D-AD6DFEF8ED4C}"/>
              </a:ext>
            </a:extLst>
          </p:cNvPr>
          <p:cNvSpPr txBox="1">
            <a:spLocks/>
          </p:cNvSpPr>
          <p:nvPr/>
        </p:nvSpPr>
        <p:spPr>
          <a:xfrm>
            <a:off x="420189" y="2018314"/>
            <a:ext cx="11658600" cy="9912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ja-JP" sz="1200" b="1" spc="0" dirty="0">
                <a:solidFill>
                  <a:srgbClr val="FF0000"/>
                </a:solidFill>
              </a:rPr>
              <a:t>※1.</a:t>
            </a:r>
            <a:r>
              <a:rPr lang="ja-JP" altLang="en-US" sz="1200" b="1" spc="0" dirty="0">
                <a:solidFill>
                  <a:srgbClr val="FF0000"/>
                </a:solidFill>
              </a:rPr>
              <a:t>設置施工の際は、弊社認定の業者指定となります。</a:t>
            </a:r>
          </a:p>
          <a:p>
            <a:pPr>
              <a:lnSpc>
                <a:spcPct val="100000"/>
              </a:lnSpc>
            </a:pPr>
            <a:endParaRPr lang="ja-JP" altLang="en-US" sz="1200" b="1" spc="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rgbClr val="FF0000"/>
                </a:solidFill>
              </a:rPr>
              <a:t>腐食や重量・塗装の劣化などの課題の為、オーダーのみ対応致します。</a:t>
            </a:r>
          </a:p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rgbClr val="FF0000"/>
                </a:solidFill>
              </a:rPr>
              <a:t>壁面取付の際には、経験と技術・クレーン車・足場・高所作業車などの問題が御座います</a:t>
            </a: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66BFEFE1-3849-2260-EC57-6597AA3B5B58}"/>
              </a:ext>
            </a:extLst>
          </p:cNvPr>
          <p:cNvGrpSpPr/>
          <p:nvPr/>
        </p:nvGrpSpPr>
        <p:grpSpPr>
          <a:xfrm>
            <a:off x="673348" y="4592471"/>
            <a:ext cx="6426200" cy="1577355"/>
            <a:chOff x="822946" y="4962578"/>
            <a:chExt cx="6426200" cy="1577355"/>
          </a:xfrm>
        </p:grpSpPr>
        <p:sp>
          <p:nvSpPr>
            <p:cNvPr id="21" name="object 6">
              <a:extLst>
                <a:ext uri="{FF2B5EF4-FFF2-40B4-BE49-F238E27FC236}">
                  <a16:creationId xmlns:a16="http://schemas.microsoft.com/office/drawing/2014/main" id="{5CF07E79-E39C-3910-3A3D-C6CD82F450FC}"/>
                </a:ext>
              </a:extLst>
            </p:cNvPr>
            <p:cNvSpPr txBox="1"/>
            <p:nvPr/>
          </p:nvSpPr>
          <p:spPr>
            <a:xfrm>
              <a:off x="822946" y="4962578"/>
              <a:ext cx="6426200" cy="1577355"/>
            </a:xfrm>
            <a:prstGeom prst="rect">
              <a:avLst/>
            </a:prstGeom>
          </p:spPr>
          <p:txBody>
            <a:bodyPr vert="horz" wrap="square" lIns="0" tIns="83820" rIns="0" bIns="0" rtlCol="0">
              <a:spAutoFit/>
            </a:bodyPr>
            <a:lstStyle/>
            <a:p>
              <a:pPr marL="317500">
                <a:lnSpc>
                  <a:spcPct val="100000"/>
                </a:lnSpc>
                <a:spcBef>
                  <a:spcPts val="6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注意事項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◆一覧表は、単体の納品価格です複数発注の場合は御連絡ください。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◆鋼材価格は日々変動いたします。状況ではご相談をする場合があることをご了承下さい。</a:t>
              </a:r>
            </a:p>
            <a:p>
              <a:pPr marL="12700"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◆断りなく仕様の変更はございます旨ご了承下さい。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◆色指定がない場合は、無垢材を使用しますので注意して発注ください。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タイプは片面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両面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・縦置き・横置き・サイネージ枚数など多くの規定が発生致します。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</p:txBody>
        </p:sp>
        <p:grpSp>
          <p:nvGrpSpPr>
            <p:cNvPr id="22" name="object 7">
              <a:extLst>
                <a:ext uri="{FF2B5EF4-FFF2-40B4-BE49-F238E27FC236}">
                  <a16:creationId xmlns:a16="http://schemas.microsoft.com/office/drawing/2014/main" id="{4E682343-2C1D-DD15-8B66-2891D86AB385}"/>
                </a:ext>
              </a:extLst>
            </p:cNvPr>
            <p:cNvGrpSpPr/>
            <p:nvPr/>
          </p:nvGrpSpPr>
          <p:grpSpPr>
            <a:xfrm>
              <a:off x="822946" y="4998208"/>
              <a:ext cx="303530" cy="264160"/>
              <a:chOff x="370492" y="5811098"/>
              <a:chExt cx="303530" cy="264160"/>
            </a:xfrm>
          </p:grpSpPr>
          <p:sp>
            <p:nvSpPr>
              <p:cNvPr id="23" name="object 8">
                <a:extLst>
                  <a:ext uri="{FF2B5EF4-FFF2-40B4-BE49-F238E27FC236}">
                    <a16:creationId xmlns:a16="http://schemas.microsoft.com/office/drawing/2014/main" id="{7028581E-CA38-40FF-ED13-2AFBEEF0790E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0"/>
                    </a:moveTo>
                    <a:lnTo>
                      <a:pt x="0" y="251447"/>
                    </a:lnTo>
                    <a:lnTo>
                      <a:pt x="145173" y="251447"/>
                    </a:lnTo>
                    <a:lnTo>
                      <a:pt x="290347" y="251447"/>
                    </a:lnTo>
                    <a:lnTo>
                      <a:pt x="145173" y="0"/>
                    </a:lnTo>
                    <a:close/>
                  </a:path>
                </a:pathLst>
              </a:custGeom>
              <a:solidFill>
                <a:srgbClr val="FFF20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4" name="object 9">
                <a:extLst>
                  <a:ext uri="{FF2B5EF4-FFF2-40B4-BE49-F238E27FC236}">
                    <a16:creationId xmlns:a16="http://schemas.microsoft.com/office/drawing/2014/main" id="{2AA80108-D03C-4565-4B88-F5AE233F86ED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251447"/>
                    </a:moveTo>
                    <a:lnTo>
                      <a:pt x="0" y="251447"/>
                    </a:lnTo>
                    <a:lnTo>
                      <a:pt x="72580" y="125730"/>
                    </a:lnTo>
                    <a:lnTo>
                      <a:pt x="145173" y="0"/>
                    </a:lnTo>
                    <a:lnTo>
                      <a:pt x="217754" y="125730"/>
                    </a:lnTo>
                    <a:lnTo>
                      <a:pt x="290347" y="251447"/>
                    </a:lnTo>
                    <a:lnTo>
                      <a:pt x="145173" y="251447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5" name="object 10">
                <a:extLst>
                  <a:ext uri="{FF2B5EF4-FFF2-40B4-BE49-F238E27FC236}">
                    <a16:creationId xmlns:a16="http://schemas.microsoft.com/office/drawing/2014/main" id="{38BD3641-7C92-0BD7-C5F7-2FC689A55B21}"/>
                  </a:ext>
                </a:extLst>
              </p:cNvPr>
              <p:cNvSpPr/>
              <p:nvPr/>
            </p:nvSpPr>
            <p:spPr>
              <a:xfrm>
                <a:off x="504126" y="5893676"/>
                <a:ext cx="36195" cy="139065"/>
              </a:xfrm>
              <a:custGeom>
                <a:avLst/>
                <a:gdLst/>
                <a:ahLst/>
                <a:cxnLst/>
                <a:rect l="l" t="t" r="r" b="b"/>
                <a:pathLst>
                  <a:path w="36195" h="139064">
                    <a:moveTo>
                      <a:pt x="26149" y="121983"/>
                    </a:moveTo>
                    <a:lnTo>
                      <a:pt x="9639" y="121983"/>
                    </a:lnTo>
                    <a:lnTo>
                      <a:pt x="9639" y="138493"/>
                    </a:lnTo>
                    <a:lnTo>
                      <a:pt x="26149" y="138493"/>
                    </a:lnTo>
                    <a:lnTo>
                      <a:pt x="26149" y="121983"/>
                    </a:lnTo>
                    <a:close/>
                  </a:path>
                  <a:path w="36195" h="139064">
                    <a:moveTo>
                      <a:pt x="35775" y="0"/>
                    </a:moveTo>
                    <a:lnTo>
                      <a:pt x="0" y="0"/>
                    </a:lnTo>
                    <a:lnTo>
                      <a:pt x="9156" y="111188"/>
                    </a:lnTo>
                    <a:lnTo>
                      <a:pt x="26606" y="111188"/>
                    </a:lnTo>
                    <a:lnTo>
                      <a:pt x="35775" y="0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</p:grpSp>
      </p:grpSp>
      <p:pic>
        <p:nvPicPr>
          <p:cNvPr id="26" name="object 93">
            <a:extLst>
              <a:ext uri="{FF2B5EF4-FFF2-40B4-BE49-F238E27FC236}">
                <a16:creationId xmlns:a16="http://schemas.microsoft.com/office/drawing/2014/main" id="{85E291B2-7807-0EE5-AB92-06A2DB822B7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79151" y="5280914"/>
            <a:ext cx="3477699" cy="888912"/>
          </a:xfrm>
          <a:prstGeom prst="rect">
            <a:avLst/>
          </a:prstGeom>
        </p:spPr>
      </p:pic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FFA1A6B1-E763-B029-68FA-A18350B18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882770"/>
              </p:ext>
            </p:extLst>
          </p:nvPr>
        </p:nvGraphicFramePr>
        <p:xfrm>
          <a:off x="533400" y="1391800"/>
          <a:ext cx="11292461" cy="5845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5770">
                  <a:extLst>
                    <a:ext uri="{9D8B030D-6E8A-4147-A177-3AD203B41FA5}">
                      <a16:colId xmlns:a16="http://schemas.microsoft.com/office/drawing/2014/main" val="230940495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3060873616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1995403620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1745974689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1299536621"/>
                    </a:ext>
                  </a:extLst>
                </a:gridCol>
                <a:gridCol w="898585">
                  <a:extLst>
                    <a:ext uri="{9D8B030D-6E8A-4147-A177-3AD203B41FA5}">
                      <a16:colId xmlns:a16="http://schemas.microsoft.com/office/drawing/2014/main" val="2834344230"/>
                    </a:ext>
                  </a:extLst>
                </a:gridCol>
                <a:gridCol w="3455481">
                  <a:extLst>
                    <a:ext uri="{9D8B030D-6E8A-4147-A177-3AD203B41FA5}">
                      <a16:colId xmlns:a16="http://schemas.microsoft.com/office/drawing/2014/main" val="3738783204"/>
                    </a:ext>
                  </a:extLst>
                </a:gridCol>
              </a:tblGrid>
              <a:tr h="314325"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型番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ja-JP" altLang="en-US" sz="14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方向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寸法（㎜）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サイネージ枚数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重量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卸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(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税別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)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847261"/>
                  </a:ext>
                </a:extLst>
              </a:tr>
              <a:tr h="27020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WS-012S</a:t>
                      </a:r>
                      <a:endParaRPr 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3070 x 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2070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12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12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 ㎏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都度お見積り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ja-JP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825239"/>
                  </a:ext>
                </a:extLst>
              </a:tr>
            </a:tbl>
          </a:graphicData>
        </a:graphic>
      </p:graphicFrame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76F88B63-70B8-775F-256C-C573F34324F4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9" name="正方形/長方形 8">
            <a:hlinkClick r:id="rId5" action="ppaction://hlinksldjump"/>
            <a:extLst>
              <a:ext uri="{FF2B5EF4-FFF2-40B4-BE49-F238E27FC236}">
                <a16:creationId xmlns:a16="http://schemas.microsoft.com/office/drawing/2014/main" id="{30AB0BF1-4890-9AA6-AF6D-11AD3C410C1C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45858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pic>
        <p:nvPicPr>
          <p:cNvPr id="10" name="図 9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B5A123F7-53E3-A04A-A101-5A1F3DBB5A7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81" y="-1"/>
            <a:ext cx="12187238" cy="6412073"/>
          </a:xfrm>
          <a:prstGeom prst="rect">
            <a:avLst/>
          </a:prstGeom>
        </p:spPr>
      </p:pic>
      <p:sp>
        <p:nvSpPr>
          <p:cNvPr id="15" name="タイトル 1">
            <a:extLst>
              <a:ext uri="{FF2B5EF4-FFF2-40B4-BE49-F238E27FC236}">
                <a16:creationId xmlns:a16="http://schemas.microsoft.com/office/drawing/2014/main" id="{9617D861-E635-E9EE-0243-871C9B962FBE}"/>
              </a:ext>
            </a:extLst>
          </p:cNvPr>
          <p:cNvSpPr txBox="1">
            <a:spLocks/>
          </p:cNvSpPr>
          <p:nvPr/>
        </p:nvSpPr>
        <p:spPr>
          <a:xfrm>
            <a:off x="5286376" y="2324347"/>
            <a:ext cx="6149080" cy="6613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r"/>
            <a:r>
              <a:rPr lang="ja-JP" altLang="en-US" sz="6000" b="1" spc="300" dirty="0">
                <a:solidFill>
                  <a:schemeClr val="bg1"/>
                </a:solidFill>
              </a:rPr>
              <a:t>壁面取付フレーム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48DB3E4-4A08-1C71-8C95-87E5F64B08FF}"/>
              </a:ext>
            </a:extLst>
          </p:cNvPr>
          <p:cNvSpPr>
            <a:spLocks/>
          </p:cNvSpPr>
          <p:nvPr/>
        </p:nvSpPr>
        <p:spPr>
          <a:xfrm rot="5400000">
            <a:off x="9143250" y="947886"/>
            <a:ext cx="46218" cy="42143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6E89196E-5AE9-7F62-FC3A-25C5CB3B23BC}"/>
              </a:ext>
            </a:extLst>
          </p:cNvPr>
          <p:cNvSpPr txBox="1">
            <a:spLocks/>
          </p:cNvSpPr>
          <p:nvPr/>
        </p:nvSpPr>
        <p:spPr>
          <a:xfrm>
            <a:off x="8489502" y="3169274"/>
            <a:ext cx="2743247" cy="478336"/>
          </a:xfrm>
          <a:prstGeom prst="rect">
            <a:avLst/>
          </a:prstGeom>
        </p:spPr>
        <p:txBody>
          <a:bodyPr vert="horz" wrap="square" lIns="0" tIns="1651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1" sz="2800" b="1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marL="12700" algn="r">
              <a:spcBef>
                <a:spcPts val="130"/>
              </a:spcBef>
            </a:pPr>
            <a:r>
              <a:rPr lang="ja-JP" altLang="en-US" sz="3000" spc="300" dirty="0">
                <a:solidFill>
                  <a:schemeClr val="bg1">
                    <a:lumMod val="85000"/>
                  </a:schemeClr>
                </a:solidFill>
              </a:rPr>
              <a:t>鉄製</a:t>
            </a:r>
          </a:p>
        </p:txBody>
      </p:sp>
      <p:pic>
        <p:nvPicPr>
          <p:cNvPr id="4" name="object 8">
            <a:extLst>
              <a:ext uri="{FF2B5EF4-FFF2-40B4-BE49-F238E27FC236}">
                <a16:creationId xmlns:a16="http://schemas.microsoft.com/office/drawing/2014/main" id="{A9CA6FDF-CC64-FC81-A24B-12A923F4731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8471" y="246536"/>
            <a:ext cx="4338337" cy="5805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6000" dist="5000" dir="5400000" sy="-100000" algn="bl" rotWithShape="0"/>
          </a:effec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5AC73FF-28EC-6E4C-38EC-3E349C0D74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23A629CA-4F52-A8FD-2B73-0A63E90CC974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7" name="正方形/長方形 6">
            <a:hlinkClick r:id="rId5" action="ppaction://hlinksldjump"/>
            <a:extLst>
              <a:ext uri="{FF2B5EF4-FFF2-40B4-BE49-F238E27FC236}">
                <a16:creationId xmlns:a16="http://schemas.microsoft.com/office/drawing/2014/main" id="{16665511-1388-291D-F1D5-360120A9550B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94376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45469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■壁面取付フレーム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サイネージフレームー覧表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F6B3C1C1-1CC9-8A48-C1B8-516038BDB55C}"/>
              </a:ext>
            </a:extLst>
          </p:cNvPr>
          <p:cNvSpPr txBox="1">
            <a:spLocks/>
          </p:cNvSpPr>
          <p:nvPr/>
        </p:nvSpPr>
        <p:spPr>
          <a:xfrm>
            <a:off x="174463" y="836025"/>
            <a:ext cx="6378737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chemeClr val="tx1"/>
                </a:solidFill>
              </a:rPr>
              <a:t>●鉄製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93926AB0-D4F2-4E0B-E90D-AD6DFEF8ED4C}"/>
              </a:ext>
            </a:extLst>
          </p:cNvPr>
          <p:cNvSpPr txBox="1">
            <a:spLocks/>
          </p:cNvSpPr>
          <p:nvPr/>
        </p:nvSpPr>
        <p:spPr>
          <a:xfrm>
            <a:off x="533400" y="1227517"/>
            <a:ext cx="11658600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rgbClr val="00B0F0"/>
                </a:solidFill>
              </a:rPr>
              <a:t>ガススプリング方式は総重量の限界値があります</a:t>
            </a: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66BFEFE1-3849-2260-EC57-6597AA3B5B58}"/>
              </a:ext>
            </a:extLst>
          </p:cNvPr>
          <p:cNvGrpSpPr/>
          <p:nvPr/>
        </p:nvGrpSpPr>
        <p:grpSpPr>
          <a:xfrm>
            <a:off x="673348" y="4592471"/>
            <a:ext cx="6426200" cy="1577355"/>
            <a:chOff x="822946" y="4962578"/>
            <a:chExt cx="6426200" cy="1577355"/>
          </a:xfrm>
        </p:grpSpPr>
        <p:sp>
          <p:nvSpPr>
            <p:cNvPr id="21" name="object 6">
              <a:extLst>
                <a:ext uri="{FF2B5EF4-FFF2-40B4-BE49-F238E27FC236}">
                  <a16:creationId xmlns:a16="http://schemas.microsoft.com/office/drawing/2014/main" id="{5CF07E79-E39C-3910-3A3D-C6CD82F450FC}"/>
                </a:ext>
              </a:extLst>
            </p:cNvPr>
            <p:cNvSpPr txBox="1"/>
            <p:nvPr/>
          </p:nvSpPr>
          <p:spPr>
            <a:xfrm>
              <a:off x="822946" y="4962578"/>
              <a:ext cx="6426200" cy="1577355"/>
            </a:xfrm>
            <a:prstGeom prst="rect">
              <a:avLst/>
            </a:prstGeom>
          </p:spPr>
          <p:txBody>
            <a:bodyPr vert="horz" wrap="square" lIns="0" tIns="83820" rIns="0" bIns="0" rtlCol="0">
              <a:spAutoFit/>
            </a:bodyPr>
            <a:lstStyle/>
            <a:p>
              <a:pPr marL="317500">
                <a:lnSpc>
                  <a:spcPct val="100000"/>
                </a:lnSpc>
                <a:spcBef>
                  <a:spcPts val="6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注意事項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◆一覧表は、単体の納品価格です複数発注の場合は御連絡ください。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◆鋼材価格は日々変動いたします。状況ではご相談をする場合があることをご了承下さい。</a:t>
              </a:r>
            </a:p>
            <a:p>
              <a:pPr marL="12700"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◆断りなく仕様の変更はございます旨ご了承下さい。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◆色指定がない場合は、無垢材を使用しますので注意して発注ください。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タイプは片面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両面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・縦置き・横置き・サイネージ枚数など多くの規定が発生致します。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</p:txBody>
        </p:sp>
        <p:grpSp>
          <p:nvGrpSpPr>
            <p:cNvPr id="22" name="object 7">
              <a:extLst>
                <a:ext uri="{FF2B5EF4-FFF2-40B4-BE49-F238E27FC236}">
                  <a16:creationId xmlns:a16="http://schemas.microsoft.com/office/drawing/2014/main" id="{4E682343-2C1D-DD15-8B66-2891D86AB385}"/>
                </a:ext>
              </a:extLst>
            </p:cNvPr>
            <p:cNvGrpSpPr/>
            <p:nvPr/>
          </p:nvGrpSpPr>
          <p:grpSpPr>
            <a:xfrm>
              <a:off x="822946" y="4998208"/>
              <a:ext cx="303530" cy="264160"/>
              <a:chOff x="370492" y="5811098"/>
              <a:chExt cx="303530" cy="264160"/>
            </a:xfrm>
          </p:grpSpPr>
          <p:sp>
            <p:nvSpPr>
              <p:cNvPr id="23" name="object 8">
                <a:extLst>
                  <a:ext uri="{FF2B5EF4-FFF2-40B4-BE49-F238E27FC236}">
                    <a16:creationId xmlns:a16="http://schemas.microsoft.com/office/drawing/2014/main" id="{7028581E-CA38-40FF-ED13-2AFBEEF0790E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0"/>
                    </a:moveTo>
                    <a:lnTo>
                      <a:pt x="0" y="251447"/>
                    </a:lnTo>
                    <a:lnTo>
                      <a:pt x="145173" y="251447"/>
                    </a:lnTo>
                    <a:lnTo>
                      <a:pt x="290347" y="251447"/>
                    </a:lnTo>
                    <a:lnTo>
                      <a:pt x="145173" y="0"/>
                    </a:lnTo>
                    <a:close/>
                  </a:path>
                </a:pathLst>
              </a:custGeom>
              <a:solidFill>
                <a:srgbClr val="FFF20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4" name="object 9">
                <a:extLst>
                  <a:ext uri="{FF2B5EF4-FFF2-40B4-BE49-F238E27FC236}">
                    <a16:creationId xmlns:a16="http://schemas.microsoft.com/office/drawing/2014/main" id="{2AA80108-D03C-4565-4B88-F5AE233F86ED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251447"/>
                    </a:moveTo>
                    <a:lnTo>
                      <a:pt x="0" y="251447"/>
                    </a:lnTo>
                    <a:lnTo>
                      <a:pt x="72580" y="125730"/>
                    </a:lnTo>
                    <a:lnTo>
                      <a:pt x="145173" y="0"/>
                    </a:lnTo>
                    <a:lnTo>
                      <a:pt x="217754" y="125730"/>
                    </a:lnTo>
                    <a:lnTo>
                      <a:pt x="290347" y="251447"/>
                    </a:lnTo>
                    <a:lnTo>
                      <a:pt x="145173" y="251447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5" name="object 10">
                <a:extLst>
                  <a:ext uri="{FF2B5EF4-FFF2-40B4-BE49-F238E27FC236}">
                    <a16:creationId xmlns:a16="http://schemas.microsoft.com/office/drawing/2014/main" id="{38BD3641-7C92-0BD7-C5F7-2FC689A55B21}"/>
                  </a:ext>
                </a:extLst>
              </p:cNvPr>
              <p:cNvSpPr/>
              <p:nvPr/>
            </p:nvSpPr>
            <p:spPr>
              <a:xfrm>
                <a:off x="504126" y="5893676"/>
                <a:ext cx="36195" cy="139065"/>
              </a:xfrm>
              <a:custGeom>
                <a:avLst/>
                <a:gdLst/>
                <a:ahLst/>
                <a:cxnLst/>
                <a:rect l="l" t="t" r="r" b="b"/>
                <a:pathLst>
                  <a:path w="36195" h="139064">
                    <a:moveTo>
                      <a:pt x="26149" y="121983"/>
                    </a:moveTo>
                    <a:lnTo>
                      <a:pt x="9639" y="121983"/>
                    </a:lnTo>
                    <a:lnTo>
                      <a:pt x="9639" y="138493"/>
                    </a:lnTo>
                    <a:lnTo>
                      <a:pt x="26149" y="138493"/>
                    </a:lnTo>
                    <a:lnTo>
                      <a:pt x="26149" y="121983"/>
                    </a:lnTo>
                    <a:close/>
                  </a:path>
                  <a:path w="36195" h="139064">
                    <a:moveTo>
                      <a:pt x="35775" y="0"/>
                    </a:moveTo>
                    <a:lnTo>
                      <a:pt x="0" y="0"/>
                    </a:lnTo>
                    <a:lnTo>
                      <a:pt x="9156" y="111188"/>
                    </a:lnTo>
                    <a:lnTo>
                      <a:pt x="26606" y="111188"/>
                    </a:lnTo>
                    <a:lnTo>
                      <a:pt x="35775" y="0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</p:grpSp>
      </p:grpSp>
      <p:pic>
        <p:nvPicPr>
          <p:cNvPr id="26" name="object 93">
            <a:extLst>
              <a:ext uri="{FF2B5EF4-FFF2-40B4-BE49-F238E27FC236}">
                <a16:creationId xmlns:a16="http://schemas.microsoft.com/office/drawing/2014/main" id="{85E291B2-7807-0EE5-AB92-06A2DB822B7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79151" y="5280914"/>
            <a:ext cx="3477699" cy="888912"/>
          </a:xfrm>
          <a:prstGeom prst="rect">
            <a:avLst/>
          </a:prstGeom>
        </p:spPr>
      </p:pic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AD88082-4746-E4FA-3836-E522F7BC1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440638"/>
              </p:ext>
            </p:extLst>
          </p:nvPr>
        </p:nvGraphicFramePr>
        <p:xfrm>
          <a:off x="634032" y="1606913"/>
          <a:ext cx="11292461" cy="13560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5994">
                  <a:extLst>
                    <a:ext uri="{9D8B030D-6E8A-4147-A177-3AD203B41FA5}">
                      <a16:colId xmlns:a16="http://schemas.microsoft.com/office/drawing/2014/main" val="230940495"/>
                    </a:ext>
                  </a:extLst>
                </a:gridCol>
                <a:gridCol w="1433604">
                  <a:extLst>
                    <a:ext uri="{9D8B030D-6E8A-4147-A177-3AD203B41FA5}">
                      <a16:colId xmlns:a16="http://schemas.microsoft.com/office/drawing/2014/main" val="3060873616"/>
                    </a:ext>
                  </a:extLst>
                </a:gridCol>
                <a:gridCol w="2192171">
                  <a:extLst>
                    <a:ext uri="{9D8B030D-6E8A-4147-A177-3AD203B41FA5}">
                      <a16:colId xmlns:a16="http://schemas.microsoft.com/office/drawing/2014/main" val="1995403620"/>
                    </a:ext>
                  </a:extLst>
                </a:gridCol>
                <a:gridCol w="2107038">
                  <a:extLst>
                    <a:ext uri="{9D8B030D-6E8A-4147-A177-3AD203B41FA5}">
                      <a16:colId xmlns:a16="http://schemas.microsoft.com/office/drawing/2014/main" val="1745974689"/>
                    </a:ext>
                  </a:extLst>
                </a:gridCol>
                <a:gridCol w="1319559">
                  <a:extLst>
                    <a:ext uri="{9D8B030D-6E8A-4147-A177-3AD203B41FA5}">
                      <a16:colId xmlns:a16="http://schemas.microsoft.com/office/drawing/2014/main" val="1299536621"/>
                    </a:ext>
                  </a:extLst>
                </a:gridCol>
                <a:gridCol w="1149292">
                  <a:extLst>
                    <a:ext uri="{9D8B030D-6E8A-4147-A177-3AD203B41FA5}">
                      <a16:colId xmlns:a16="http://schemas.microsoft.com/office/drawing/2014/main" val="2834344230"/>
                    </a:ext>
                  </a:extLst>
                </a:gridCol>
                <a:gridCol w="1074803">
                  <a:extLst>
                    <a:ext uri="{9D8B030D-6E8A-4147-A177-3AD203B41FA5}">
                      <a16:colId xmlns:a16="http://schemas.microsoft.com/office/drawing/2014/main" val="3738783204"/>
                    </a:ext>
                  </a:extLst>
                </a:gridCol>
              </a:tblGrid>
              <a:tr h="314325"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型番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ja-JP" altLang="en-US" sz="14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方向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寸法（㎜）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サイネージ枚数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重量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卸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(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税別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)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847261"/>
                  </a:ext>
                </a:extLst>
              </a:tr>
              <a:tr h="27020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WA-10S</a:t>
                      </a:r>
                      <a:endParaRPr 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2500 x 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2000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</a:t>
                      </a:r>
                      <a:r>
                        <a:rPr lang="ja-JP" altLang="en-US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</a:t>
                      </a:r>
                      <a:r>
                        <a:rPr lang="ja-JP" altLang="en-US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400" b="0" i="0" u="none" strike="noStrike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</a:t>
                      </a:r>
                      <a:r>
                        <a:rPr lang="ko-KR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  </a:t>
                      </a:r>
                      <a:r>
                        <a:rPr lang="en-US" altLang="ko-KR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80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都度お見積り</a:t>
                      </a:r>
                      <a:endParaRPr lang="ja-JP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受注生産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825239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WA-14S</a:t>
                      </a:r>
                      <a:endParaRPr 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3500 x 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2000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14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14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100㎏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都度お見積り</a:t>
                      </a:r>
                      <a:endParaRPr lang="en-US" altLang="ja-JP" sz="12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〃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407392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WA-18S</a:t>
                      </a:r>
                      <a:endParaRPr lang="en-US" sz="1400" b="0" i="0" u="none" strike="noStrike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400" b="0" i="0" u="none" strike="noStrike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4500 x 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2000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18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18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150㎏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都度お見積り</a:t>
                      </a:r>
                      <a:endParaRPr lang="en-US" altLang="ja-JP" sz="12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〃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297560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WA-27S</a:t>
                      </a:r>
                      <a:endParaRPr lang="en-US" sz="1400" b="0" i="0" u="none" strike="noStrike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400" b="0" i="0" u="none" strike="noStrike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4500 x 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3000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27</a:t>
                      </a:r>
                      <a:r>
                        <a:rPr lang="ja-JP" altLang="en-US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27</a:t>
                      </a:r>
                      <a:r>
                        <a:rPr lang="ja-JP" altLang="en-US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400" b="0" i="0" u="none" strike="noStrike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</a:t>
                      </a:r>
                      <a:r>
                        <a:rPr lang="en-US" altLang="ja-JP" sz="14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200㎏</a:t>
                      </a:r>
                      <a:endParaRPr lang="en-US" altLang="ja-JP" sz="1400" b="0" i="0" u="none" strike="noStrike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都度お見積り</a:t>
                      </a:r>
                      <a:endParaRPr lang="en-US" altLang="ja-JP" sz="12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〃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8733"/>
                  </a:ext>
                </a:extLst>
              </a:tr>
            </a:tbl>
          </a:graphicData>
        </a:graphic>
      </p:graphicFrame>
      <p:sp>
        <p:nvSpPr>
          <p:cNvPr id="7" name="タイトル 1">
            <a:extLst>
              <a:ext uri="{FF2B5EF4-FFF2-40B4-BE49-F238E27FC236}">
                <a16:creationId xmlns:a16="http://schemas.microsoft.com/office/drawing/2014/main" id="{D019168C-6469-2460-79A0-C9638F0E7244}"/>
              </a:ext>
            </a:extLst>
          </p:cNvPr>
          <p:cNvSpPr txBox="1">
            <a:spLocks/>
          </p:cNvSpPr>
          <p:nvPr/>
        </p:nvSpPr>
        <p:spPr>
          <a:xfrm>
            <a:off x="533400" y="3079488"/>
            <a:ext cx="11658600" cy="13560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ja-JP" sz="1200" b="1" spc="0" dirty="0">
                <a:solidFill>
                  <a:schemeClr val="accent4"/>
                </a:solidFill>
              </a:rPr>
              <a:t>※1.</a:t>
            </a:r>
            <a:r>
              <a:rPr lang="ja-JP" altLang="en-US" sz="1200" b="1" spc="0" dirty="0">
                <a:solidFill>
                  <a:schemeClr val="accent4"/>
                </a:solidFill>
              </a:rPr>
              <a:t>施工費は環境・構造で異なりますが</a:t>
            </a:r>
            <a:r>
              <a:rPr lang="en-US" altLang="ja-JP" sz="1200" b="1" spc="0" dirty="0">
                <a:solidFill>
                  <a:schemeClr val="accent4"/>
                </a:solidFill>
              </a:rPr>
              <a:t>WA-14S/265,000</a:t>
            </a:r>
            <a:r>
              <a:rPr lang="ja-JP" altLang="en-US" sz="1200" b="1" spc="0" dirty="0">
                <a:solidFill>
                  <a:schemeClr val="accent4"/>
                </a:solidFill>
              </a:rPr>
              <a:t>・</a:t>
            </a:r>
            <a:r>
              <a:rPr lang="en-US" altLang="ja-JP" sz="1200" b="1" spc="0" dirty="0">
                <a:solidFill>
                  <a:schemeClr val="accent4"/>
                </a:solidFill>
              </a:rPr>
              <a:t>WA-18S/300,000</a:t>
            </a:r>
            <a:r>
              <a:rPr lang="ja-JP" altLang="en-US" sz="1200" b="1" spc="0" dirty="0">
                <a:solidFill>
                  <a:schemeClr val="accent4"/>
                </a:solidFill>
              </a:rPr>
              <a:t>前後です（出張費を除く）</a:t>
            </a:r>
          </a:p>
          <a:p>
            <a:pPr>
              <a:lnSpc>
                <a:spcPct val="100000"/>
              </a:lnSpc>
            </a:pPr>
            <a:r>
              <a:rPr lang="en-US" altLang="ja-JP" sz="1200" b="1" spc="0" dirty="0">
                <a:solidFill>
                  <a:schemeClr val="accent4"/>
                </a:solidFill>
              </a:rPr>
              <a:t>※2.WA-27S</a:t>
            </a:r>
            <a:r>
              <a:rPr lang="ja-JP" altLang="en-US" sz="1200" b="1" spc="0" dirty="0">
                <a:solidFill>
                  <a:schemeClr val="accent4"/>
                </a:solidFill>
              </a:rPr>
              <a:t>はガススプリング方式ではありません。</a:t>
            </a:r>
          </a:p>
          <a:p>
            <a:pPr>
              <a:lnSpc>
                <a:spcPct val="100000"/>
              </a:lnSpc>
            </a:pPr>
            <a:r>
              <a:rPr lang="en-US" altLang="ja-JP" sz="1200" b="1" spc="0" dirty="0">
                <a:solidFill>
                  <a:schemeClr val="accent4"/>
                </a:solidFill>
              </a:rPr>
              <a:t>※3.</a:t>
            </a:r>
            <a:r>
              <a:rPr lang="ja-JP" altLang="en-US" sz="1200" b="1" spc="0" dirty="0">
                <a:solidFill>
                  <a:schemeClr val="accent4"/>
                </a:solidFill>
              </a:rPr>
              <a:t>設置施工の際は、弊社認定の業者指定となります。</a:t>
            </a:r>
          </a:p>
          <a:p>
            <a:pPr>
              <a:lnSpc>
                <a:spcPct val="100000"/>
              </a:lnSpc>
            </a:pPr>
            <a:endParaRPr lang="ja-JP" altLang="en-US" sz="1200" b="1" spc="0" dirty="0">
              <a:solidFill>
                <a:schemeClr val="accent4"/>
              </a:solidFill>
            </a:endParaRPr>
          </a:p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chemeClr val="accent4"/>
                </a:solidFill>
              </a:rPr>
              <a:t>腐食や重量・塗装の劣化などの課題の為、オーダーのみ対応致します。</a:t>
            </a:r>
          </a:p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chemeClr val="accent4"/>
                </a:solidFill>
              </a:rPr>
              <a:t>壁面取付の際には、経験と技術・クレーン車・足場・高所作業車などの問題が御座います</a:t>
            </a:r>
          </a:p>
        </p:txBody>
      </p:sp>
      <p:sp>
        <p:nvSpPr>
          <p:cNvPr id="9" name="サブタイトル 2">
            <a:extLst>
              <a:ext uri="{FF2B5EF4-FFF2-40B4-BE49-F238E27FC236}">
                <a16:creationId xmlns:a16="http://schemas.microsoft.com/office/drawing/2014/main" id="{8F616724-E217-09E6-F563-D4AB0869673B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hlinkClick r:id="rId5" action="ppaction://hlinksldjump"/>
            <a:extLst>
              <a:ext uri="{FF2B5EF4-FFF2-40B4-BE49-F238E27FC236}">
                <a16:creationId xmlns:a16="http://schemas.microsoft.com/office/drawing/2014/main" id="{D6EBBCB1-EB17-F6E7-926C-7A522420DCB5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63874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45469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サイネージフレームー覧表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F6B3C1C1-1CC9-8A48-C1B8-516038BDB55C}"/>
              </a:ext>
            </a:extLst>
          </p:cNvPr>
          <p:cNvSpPr txBox="1">
            <a:spLocks/>
          </p:cNvSpPr>
          <p:nvPr/>
        </p:nvSpPr>
        <p:spPr>
          <a:xfrm>
            <a:off x="174463" y="836025"/>
            <a:ext cx="6378737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chemeClr val="tx1"/>
                </a:solidFill>
              </a:rPr>
              <a:t>●鉄製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93926AB0-D4F2-4E0B-E90D-AD6DFEF8ED4C}"/>
              </a:ext>
            </a:extLst>
          </p:cNvPr>
          <p:cNvSpPr txBox="1">
            <a:spLocks/>
          </p:cNvSpPr>
          <p:nvPr/>
        </p:nvSpPr>
        <p:spPr>
          <a:xfrm>
            <a:off x="533400" y="1227517"/>
            <a:ext cx="11658600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rgbClr val="00B0F0"/>
                </a:solidFill>
              </a:rPr>
              <a:t>安価格で、強度が強い・加工性が優れ多様性がある</a:t>
            </a: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66BFEFE1-3849-2260-EC57-6597AA3B5B58}"/>
              </a:ext>
            </a:extLst>
          </p:cNvPr>
          <p:cNvGrpSpPr/>
          <p:nvPr/>
        </p:nvGrpSpPr>
        <p:grpSpPr>
          <a:xfrm>
            <a:off x="673348" y="4592471"/>
            <a:ext cx="6426200" cy="1577355"/>
            <a:chOff x="822946" y="4962578"/>
            <a:chExt cx="6426200" cy="1577355"/>
          </a:xfrm>
        </p:grpSpPr>
        <p:sp>
          <p:nvSpPr>
            <p:cNvPr id="21" name="object 6">
              <a:extLst>
                <a:ext uri="{FF2B5EF4-FFF2-40B4-BE49-F238E27FC236}">
                  <a16:creationId xmlns:a16="http://schemas.microsoft.com/office/drawing/2014/main" id="{5CF07E79-E39C-3910-3A3D-C6CD82F450FC}"/>
                </a:ext>
              </a:extLst>
            </p:cNvPr>
            <p:cNvSpPr txBox="1"/>
            <p:nvPr/>
          </p:nvSpPr>
          <p:spPr>
            <a:xfrm>
              <a:off x="822946" y="4962578"/>
              <a:ext cx="6426200" cy="1577355"/>
            </a:xfrm>
            <a:prstGeom prst="rect">
              <a:avLst/>
            </a:prstGeom>
          </p:spPr>
          <p:txBody>
            <a:bodyPr vert="horz" wrap="square" lIns="0" tIns="83820" rIns="0" bIns="0" rtlCol="0">
              <a:spAutoFit/>
            </a:bodyPr>
            <a:lstStyle/>
            <a:p>
              <a:pPr marL="317500">
                <a:lnSpc>
                  <a:spcPct val="100000"/>
                </a:lnSpc>
                <a:spcBef>
                  <a:spcPts val="6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注意事項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◆一覧表は、単体の納品価格です複数発注の場合は御連絡ください。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◆鋼材価格は日々変動いたします。状況ではご相談をする場合があることをご了承下さい。</a:t>
              </a:r>
            </a:p>
            <a:p>
              <a:pPr marL="12700"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◆断りなく仕様の変更はございます旨ご了承下さい。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◆色指定がない場合は、無垢材を使用しますので注意して発注ください。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タイプは片面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両面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・縦置き・横置き・サイネージ枚数など多くの規定が発生致します。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</p:txBody>
        </p:sp>
        <p:grpSp>
          <p:nvGrpSpPr>
            <p:cNvPr id="22" name="object 7">
              <a:extLst>
                <a:ext uri="{FF2B5EF4-FFF2-40B4-BE49-F238E27FC236}">
                  <a16:creationId xmlns:a16="http://schemas.microsoft.com/office/drawing/2014/main" id="{4E682343-2C1D-DD15-8B66-2891D86AB385}"/>
                </a:ext>
              </a:extLst>
            </p:cNvPr>
            <p:cNvGrpSpPr/>
            <p:nvPr/>
          </p:nvGrpSpPr>
          <p:grpSpPr>
            <a:xfrm>
              <a:off x="822946" y="4998208"/>
              <a:ext cx="303530" cy="264160"/>
              <a:chOff x="370492" y="5811098"/>
              <a:chExt cx="303530" cy="264160"/>
            </a:xfrm>
          </p:grpSpPr>
          <p:sp>
            <p:nvSpPr>
              <p:cNvPr id="23" name="object 8">
                <a:extLst>
                  <a:ext uri="{FF2B5EF4-FFF2-40B4-BE49-F238E27FC236}">
                    <a16:creationId xmlns:a16="http://schemas.microsoft.com/office/drawing/2014/main" id="{7028581E-CA38-40FF-ED13-2AFBEEF0790E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0"/>
                    </a:moveTo>
                    <a:lnTo>
                      <a:pt x="0" y="251447"/>
                    </a:lnTo>
                    <a:lnTo>
                      <a:pt x="145173" y="251447"/>
                    </a:lnTo>
                    <a:lnTo>
                      <a:pt x="290347" y="251447"/>
                    </a:lnTo>
                    <a:lnTo>
                      <a:pt x="145173" y="0"/>
                    </a:lnTo>
                    <a:close/>
                  </a:path>
                </a:pathLst>
              </a:custGeom>
              <a:solidFill>
                <a:srgbClr val="FFF20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4" name="object 9">
                <a:extLst>
                  <a:ext uri="{FF2B5EF4-FFF2-40B4-BE49-F238E27FC236}">
                    <a16:creationId xmlns:a16="http://schemas.microsoft.com/office/drawing/2014/main" id="{2AA80108-D03C-4565-4B88-F5AE233F86ED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251447"/>
                    </a:moveTo>
                    <a:lnTo>
                      <a:pt x="0" y="251447"/>
                    </a:lnTo>
                    <a:lnTo>
                      <a:pt x="72580" y="125730"/>
                    </a:lnTo>
                    <a:lnTo>
                      <a:pt x="145173" y="0"/>
                    </a:lnTo>
                    <a:lnTo>
                      <a:pt x="217754" y="125730"/>
                    </a:lnTo>
                    <a:lnTo>
                      <a:pt x="290347" y="251447"/>
                    </a:lnTo>
                    <a:lnTo>
                      <a:pt x="145173" y="251447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5" name="object 10">
                <a:extLst>
                  <a:ext uri="{FF2B5EF4-FFF2-40B4-BE49-F238E27FC236}">
                    <a16:creationId xmlns:a16="http://schemas.microsoft.com/office/drawing/2014/main" id="{38BD3641-7C92-0BD7-C5F7-2FC689A55B21}"/>
                  </a:ext>
                </a:extLst>
              </p:cNvPr>
              <p:cNvSpPr/>
              <p:nvPr/>
            </p:nvSpPr>
            <p:spPr>
              <a:xfrm>
                <a:off x="504126" y="5893676"/>
                <a:ext cx="36195" cy="139065"/>
              </a:xfrm>
              <a:custGeom>
                <a:avLst/>
                <a:gdLst/>
                <a:ahLst/>
                <a:cxnLst/>
                <a:rect l="l" t="t" r="r" b="b"/>
                <a:pathLst>
                  <a:path w="36195" h="139064">
                    <a:moveTo>
                      <a:pt x="26149" y="121983"/>
                    </a:moveTo>
                    <a:lnTo>
                      <a:pt x="9639" y="121983"/>
                    </a:lnTo>
                    <a:lnTo>
                      <a:pt x="9639" y="138493"/>
                    </a:lnTo>
                    <a:lnTo>
                      <a:pt x="26149" y="138493"/>
                    </a:lnTo>
                    <a:lnTo>
                      <a:pt x="26149" y="121983"/>
                    </a:lnTo>
                    <a:close/>
                  </a:path>
                  <a:path w="36195" h="139064">
                    <a:moveTo>
                      <a:pt x="35775" y="0"/>
                    </a:moveTo>
                    <a:lnTo>
                      <a:pt x="0" y="0"/>
                    </a:lnTo>
                    <a:lnTo>
                      <a:pt x="9156" y="111188"/>
                    </a:lnTo>
                    <a:lnTo>
                      <a:pt x="26606" y="111188"/>
                    </a:lnTo>
                    <a:lnTo>
                      <a:pt x="35775" y="0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</p:grpSp>
      </p:grpSp>
      <p:pic>
        <p:nvPicPr>
          <p:cNvPr id="26" name="object 93">
            <a:extLst>
              <a:ext uri="{FF2B5EF4-FFF2-40B4-BE49-F238E27FC236}">
                <a16:creationId xmlns:a16="http://schemas.microsoft.com/office/drawing/2014/main" id="{85E291B2-7807-0EE5-AB92-06A2DB822B7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79151" y="5280914"/>
            <a:ext cx="3477699" cy="888912"/>
          </a:xfrm>
          <a:prstGeom prst="rect">
            <a:avLst/>
          </a:prstGeom>
        </p:spPr>
      </p:pic>
      <p:sp>
        <p:nvSpPr>
          <p:cNvPr id="7" name="タイトル 1">
            <a:extLst>
              <a:ext uri="{FF2B5EF4-FFF2-40B4-BE49-F238E27FC236}">
                <a16:creationId xmlns:a16="http://schemas.microsoft.com/office/drawing/2014/main" id="{D019168C-6469-2460-79A0-C9638F0E7244}"/>
              </a:ext>
            </a:extLst>
          </p:cNvPr>
          <p:cNvSpPr txBox="1">
            <a:spLocks/>
          </p:cNvSpPr>
          <p:nvPr/>
        </p:nvSpPr>
        <p:spPr>
          <a:xfrm>
            <a:off x="533400" y="2723812"/>
            <a:ext cx="11658600" cy="4855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chemeClr val="accent4"/>
                </a:solidFill>
              </a:rPr>
              <a:t>腐食や重量・塗装の劣化などの課題の為、オーダーのみ対応致します。</a:t>
            </a:r>
          </a:p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chemeClr val="accent4"/>
                </a:solidFill>
              </a:rPr>
              <a:t>壁面取付の際には、経験と技術・クレーン車・足場・高所作業車などの問題が御座います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3133F3C-2856-12E2-8F50-EA46C949C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163382"/>
              </p:ext>
            </p:extLst>
          </p:nvPr>
        </p:nvGraphicFramePr>
        <p:xfrm>
          <a:off x="634032" y="1683314"/>
          <a:ext cx="11292461" cy="868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5994">
                  <a:extLst>
                    <a:ext uri="{9D8B030D-6E8A-4147-A177-3AD203B41FA5}">
                      <a16:colId xmlns:a16="http://schemas.microsoft.com/office/drawing/2014/main" val="230940495"/>
                    </a:ext>
                  </a:extLst>
                </a:gridCol>
                <a:gridCol w="1433604">
                  <a:extLst>
                    <a:ext uri="{9D8B030D-6E8A-4147-A177-3AD203B41FA5}">
                      <a16:colId xmlns:a16="http://schemas.microsoft.com/office/drawing/2014/main" val="3060873616"/>
                    </a:ext>
                  </a:extLst>
                </a:gridCol>
                <a:gridCol w="2192171">
                  <a:extLst>
                    <a:ext uri="{9D8B030D-6E8A-4147-A177-3AD203B41FA5}">
                      <a16:colId xmlns:a16="http://schemas.microsoft.com/office/drawing/2014/main" val="1995403620"/>
                    </a:ext>
                  </a:extLst>
                </a:gridCol>
                <a:gridCol w="2107038">
                  <a:extLst>
                    <a:ext uri="{9D8B030D-6E8A-4147-A177-3AD203B41FA5}">
                      <a16:colId xmlns:a16="http://schemas.microsoft.com/office/drawing/2014/main" val="1745974689"/>
                    </a:ext>
                  </a:extLst>
                </a:gridCol>
                <a:gridCol w="1319559">
                  <a:extLst>
                    <a:ext uri="{9D8B030D-6E8A-4147-A177-3AD203B41FA5}">
                      <a16:colId xmlns:a16="http://schemas.microsoft.com/office/drawing/2014/main" val="1299536621"/>
                    </a:ext>
                  </a:extLst>
                </a:gridCol>
                <a:gridCol w="1149292">
                  <a:extLst>
                    <a:ext uri="{9D8B030D-6E8A-4147-A177-3AD203B41FA5}">
                      <a16:colId xmlns:a16="http://schemas.microsoft.com/office/drawing/2014/main" val="2834344230"/>
                    </a:ext>
                  </a:extLst>
                </a:gridCol>
                <a:gridCol w="1074803">
                  <a:extLst>
                    <a:ext uri="{9D8B030D-6E8A-4147-A177-3AD203B41FA5}">
                      <a16:colId xmlns:a16="http://schemas.microsoft.com/office/drawing/2014/main" val="3738783204"/>
                    </a:ext>
                  </a:extLst>
                </a:gridCol>
              </a:tblGrid>
              <a:tr h="285644"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型番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ja-JP" altLang="en-US" sz="14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方向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寸法（㎜）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サイネージ枚数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重量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卸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(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税別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)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847261"/>
                  </a:ext>
                </a:extLst>
              </a:tr>
              <a:tr h="25746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TI</a:t>
                      </a:r>
                      <a:r>
                        <a:rPr 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-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01S</a:t>
                      </a:r>
                      <a:endParaRPr 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22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都度お見積り</a:t>
                      </a:r>
                      <a:endParaRPr lang="ja-JP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受注生産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825239"/>
                  </a:ext>
                </a:extLst>
              </a:tr>
              <a:tr h="32546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TI-01W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25㎏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都度お見積り</a:t>
                      </a:r>
                      <a:endParaRPr lang="ja-JP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〃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2975604"/>
                  </a:ext>
                </a:extLst>
              </a:tr>
            </a:tbl>
          </a:graphicData>
        </a:graphic>
      </p:graphicFrame>
      <p:sp>
        <p:nvSpPr>
          <p:cNvPr id="9" name="サブタイトル 2">
            <a:extLst>
              <a:ext uri="{FF2B5EF4-FFF2-40B4-BE49-F238E27FC236}">
                <a16:creationId xmlns:a16="http://schemas.microsoft.com/office/drawing/2014/main" id="{E84DEEED-F2CB-52E2-BFB6-3FB972CD85A6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hlinkClick r:id="rId5" action="ppaction://hlinksldjump"/>
            <a:extLst>
              <a:ext uri="{FF2B5EF4-FFF2-40B4-BE49-F238E27FC236}">
                <a16:creationId xmlns:a16="http://schemas.microsoft.com/office/drawing/2014/main" id="{481D018A-C256-3055-D836-C03DA60621A5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0257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pic>
        <p:nvPicPr>
          <p:cNvPr id="10" name="図 9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B5A123F7-53E3-A04A-A101-5A1F3DBB5A7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81" y="-1"/>
            <a:ext cx="12187238" cy="6412073"/>
          </a:xfrm>
          <a:prstGeom prst="rect">
            <a:avLst/>
          </a:prstGeom>
        </p:spPr>
      </p:pic>
      <p:sp>
        <p:nvSpPr>
          <p:cNvPr id="15" name="タイトル 1">
            <a:extLst>
              <a:ext uri="{FF2B5EF4-FFF2-40B4-BE49-F238E27FC236}">
                <a16:creationId xmlns:a16="http://schemas.microsoft.com/office/drawing/2014/main" id="{9617D861-E635-E9EE-0243-871C9B962FBE}"/>
              </a:ext>
            </a:extLst>
          </p:cNvPr>
          <p:cNvSpPr txBox="1">
            <a:spLocks/>
          </p:cNvSpPr>
          <p:nvPr/>
        </p:nvSpPr>
        <p:spPr>
          <a:xfrm>
            <a:off x="5705475" y="2324347"/>
            <a:ext cx="5568055" cy="6613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r"/>
            <a:r>
              <a:rPr lang="ja-JP" altLang="en-US" sz="6000" b="1" spc="300" dirty="0">
                <a:solidFill>
                  <a:schemeClr val="bg1"/>
                </a:solidFill>
              </a:rPr>
              <a:t>角柱スタンド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48DB3E4-4A08-1C71-8C95-87E5F64B08FF}"/>
              </a:ext>
            </a:extLst>
          </p:cNvPr>
          <p:cNvSpPr>
            <a:spLocks/>
          </p:cNvSpPr>
          <p:nvPr/>
        </p:nvSpPr>
        <p:spPr>
          <a:xfrm rot="5400000">
            <a:off x="9143250" y="947886"/>
            <a:ext cx="46218" cy="42143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6E89196E-5AE9-7F62-FC3A-25C5CB3B23BC}"/>
              </a:ext>
            </a:extLst>
          </p:cNvPr>
          <p:cNvSpPr txBox="1">
            <a:spLocks/>
          </p:cNvSpPr>
          <p:nvPr/>
        </p:nvSpPr>
        <p:spPr>
          <a:xfrm>
            <a:off x="8489502" y="3169274"/>
            <a:ext cx="2743247" cy="478336"/>
          </a:xfrm>
          <a:prstGeom prst="rect">
            <a:avLst/>
          </a:prstGeom>
        </p:spPr>
        <p:txBody>
          <a:bodyPr vert="horz" wrap="square" lIns="0" tIns="1651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1" sz="2800" b="1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marL="12700" algn="r">
              <a:spcBef>
                <a:spcPts val="130"/>
              </a:spcBef>
            </a:pPr>
            <a:r>
              <a:rPr lang="ja-JP" altLang="en-US" sz="3000" spc="300" dirty="0">
                <a:solidFill>
                  <a:schemeClr val="bg1">
                    <a:lumMod val="85000"/>
                  </a:schemeClr>
                </a:solidFill>
              </a:rPr>
              <a:t>アルミニウム製</a:t>
            </a:r>
            <a:endParaRPr lang="ja-JP" altLang="en-US" sz="3000" spc="300" dirty="0">
              <a:solidFill>
                <a:schemeClr val="bg1">
                  <a:lumMod val="8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2" name="object 7">
            <a:extLst>
              <a:ext uri="{FF2B5EF4-FFF2-40B4-BE49-F238E27FC236}">
                <a16:creationId xmlns:a16="http://schemas.microsoft.com/office/drawing/2014/main" id="{6AAACD1A-F5A9-E01B-E10A-D716D936426D}"/>
              </a:ext>
            </a:extLst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8504" y="332154"/>
            <a:ext cx="4319422" cy="5757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6000" dist="5000" dir="5400000" sy="-100000" algn="bl" rotWithShape="0"/>
          </a:effectLst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DB39FFD2-721C-06FC-CD9D-5E95E0BC3D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10FD0B55-D25D-FE97-8884-51DD404AC9A3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7" name="正方形/長方形 6">
            <a:hlinkClick r:id="rId5" action="ppaction://hlinksldjump"/>
            <a:extLst>
              <a:ext uri="{FF2B5EF4-FFF2-40B4-BE49-F238E27FC236}">
                <a16:creationId xmlns:a16="http://schemas.microsoft.com/office/drawing/2014/main" id="{5EC00AE4-3451-AAEA-190D-C60FA9394BAF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67265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■角柱スタンド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画像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)-PA-04W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object 5">
            <a:extLst>
              <a:ext uri="{FF2B5EF4-FFF2-40B4-BE49-F238E27FC236}">
                <a16:creationId xmlns:a16="http://schemas.microsoft.com/office/drawing/2014/main" id="{1A57F39D-C6AD-D847-61B5-D452C136573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23657" y="835156"/>
            <a:ext cx="3984172" cy="5567465"/>
          </a:xfrm>
          <a:prstGeom prst="rect">
            <a:avLst/>
          </a:prstGeom>
        </p:spPr>
      </p:pic>
      <p:pic>
        <p:nvPicPr>
          <p:cNvPr id="5" name="object 6">
            <a:extLst>
              <a:ext uri="{FF2B5EF4-FFF2-40B4-BE49-F238E27FC236}">
                <a16:creationId xmlns:a16="http://schemas.microsoft.com/office/drawing/2014/main" id="{1B14F74D-BC34-8498-9178-3EBC4F38C74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07829" y="835156"/>
            <a:ext cx="3984170" cy="5567465"/>
          </a:xfrm>
          <a:prstGeom prst="rect">
            <a:avLst/>
          </a:prstGeom>
        </p:spPr>
      </p:pic>
      <p:pic>
        <p:nvPicPr>
          <p:cNvPr id="26" name="図 25" descr="屋内, 建物, 人, 男 が含まれている画像&#10;&#10;自動的に生成された説明">
            <a:extLst>
              <a:ext uri="{FF2B5EF4-FFF2-40B4-BE49-F238E27FC236}">
                <a16:creationId xmlns:a16="http://schemas.microsoft.com/office/drawing/2014/main" id="{717637D2-5E8A-01ED-9D57-61A310B20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40993"/>
            <a:ext cx="4223654" cy="5567977"/>
          </a:xfrm>
          <a:prstGeom prst="rect">
            <a:avLst/>
          </a:prstGeom>
        </p:spPr>
      </p:pic>
      <p:sp>
        <p:nvSpPr>
          <p:cNvPr id="27" name="サブタイトル 2">
            <a:extLst>
              <a:ext uri="{FF2B5EF4-FFF2-40B4-BE49-F238E27FC236}">
                <a16:creationId xmlns:a16="http://schemas.microsoft.com/office/drawing/2014/main" id="{BDAB7899-70F8-11DD-30EE-BFB8B525E711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8" name="正方形/長方形 27">
            <a:hlinkClick r:id="rId6" action="ppaction://hlinksldjump"/>
            <a:extLst>
              <a:ext uri="{FF2B5EF4-FFF2-40B4-BE49-F238E27FC236}">
                <a16:creationId xmlns:a16="http://schemas.microsoft.com/office/drawing/2014/main" id="{325DA421-0024-AA0C-3447-28D00180068D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5781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0546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片面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)-TA-01S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BB798FEA-C5BA-26C6-D69D-5DD2AC3401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470107" y="-440948"/>
            <a:ext cx="4609094" cy="7996000"/>
          </a:xfrm>
          <a:prstGeom prst="rect">
            <a:avLst/>
          </a:prstGeom>
        </p:spPr>
      </p:pic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714F942D-9E96-9A47-5893-FA35F64F3BF2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7" name="正方形/長方形 6">
            <a:hlinkClick r:id="rId6" action="ppaction://hlinksldjump"/>
            <a:extLst>
              <a:ext uri="{FF2B5EF4-FFF2-40B4-BE49-F238E27FC236}">
                <a16:creationId xmlns:a16="http://schemas.microsoft.com/office/drawing/2014/main" id="{0CDA1B4C-7B09-46C4-5696-FF9DD978781B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17873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7404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■角柱スタンド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)-PA-04W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1DD7E40E-5469-224C-3C9C-9798CAE6C9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05358" y="1247995"/>
            <a:ext cx="9181284" cy="4887195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FF64BFE9-7610-BD95-CDDA-AB84EA6735E0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97808F9F-744A-39D1-3F57-0D22A3910198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47729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45469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■角柱スタンド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サイネージフレームー覧表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F6B3C1C1-1CC9-8A48-C1B8-516038BDB55C}"/>
              </a:ext>
            </a:extLst>
          </p:cNvPr>
          <p:cNvSpPr txBox="1">
            <a:spLocks/>
          </p:cNvSpPr>
          <p:nvPr/>
        </p:nvSpPr>
        <p:spPr>
          <a:xfrm>
            <a:off x="174463" y="836025"/>
            <a:ext cx="6378737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chemeClr val="tx1"/>
                </a:solidFill>
              </a:rPr>
              <a:t>●ステンレス製　</a:t>
            </a:r>
            <a:r>
              <a:rPr lang="en-US" altLang="ja-JP" sz="2000" b="1" spc="0" dirty="0">
                <a:solidFill>
                  <a:schemeClr val="tx1"/>
                </a:solidFill>
              </a:rPr>
              <a:t>SUS304</a:t>
            </a:r>
            <a:endParaRPr lang="ja-JP" altLang="en-US" sz="2000" b="1" spc="0" dirty="0">
              <a:solidFill>
                <a:schemeClr val="tx1"/>
              </a:solidFill>
            </a:endParaRP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93926AB0-D4F2-4E0B-E90D-AD6DFEF8ED4C}"/>
              </a:ext>
            </a:extLst>
          </p:cNvPr>
          <p:cNvSpPr txBox="1">
            <a:spLocks/>
          </p:cNvSpPr>
          <p:nvPr/>
        </p:nvSpPr>
        <p:spPr>
          <a:xfrm>
            <a:off x="533400" y="1314212"/>
            <a:ext cx="11658600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200" b="1" spc="0" dirty="0">
                <a:solidFill>
                  <a:srgbClr val="0070C0"/>
                </a:solidFill>
              </a:rPr>
              <a:t>色指定は黒・茶・白・無垢の４色となります（キャスター・床板等オプション）</a:t>
            </a: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66BFEFE1-3849-2260-EC57-6597AA3B5B58}"/>
              </a:ext>
            </a:extLst>
          </p:cNvPr>
          <p:cNvGrpSpPr/>
          <p:nvPr/>
        </p:nvGrpSpPr>
        <p:grpSpPr>
          <a:xfrm>
            <a:off x="673348" y="4592471"/>
            <a:ext cx="6426200" cy="1577355"/>
            <a:chOff x="822946" y="4962578"/>
            <a:chExt cx="6426200" cy="1577355"/>
          </a:xfrm>
        </p:grpSpPr>
        <p:sp>
          <p:nvSpPr>
            <p:cNvPr id="21" name="object 6">
              <a:extLst>
                <a:ext uri="{FF2B5EF4-FFF2-40B4-BE49-F238E27FC236}">
                  <a16:creationId xmlns:a16="http://schemas.microsoft.com/office/drawing/2014/main" id="{5CF07E79-E39C-3910-3A3D-C6CD82F450FC}"/>
                </a:ext>
              </a:extLst>
            </p:cNvPr>
            <p:cNvSpPr txBox="1"/>
            <p:nvPr/>
          </p:nvSpPr>
          <p:spPr>
            <a:xfrm>
              <a:off x="822946" y="4962578"/>
              <a:ext cx="6426200" cy="1577355"/>
            </a:xfrm>
            <a:prstGeom prst="rect">
              <a:avLst/>
            </a:prstGeom>
          </p:spPr>
          <p:txBody>
            <a:bodyPr vert="horz" wrap="square" lIns="0" tIns="83820" rIns="0" bIns="0" rtlCol="0">
              <a:spAutoFit/>
            </a:bodyPr>
            <a:lstStyle/>
            <a:p>
              <a:pPr marL="317500">
                <a:lnSpc>
                  <a:spcPct val="100000"/>
                </a:lnSpc>
                <a:spcBef>
                  <a:spcPts val="6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注意事項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◆一覧表は、単体の納品価格です複数発注の場合は御連絡ください。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◆鋼材価格は日々変動いたします。状況ではご相談をする場合があることをご了承下さい。</a:t>
              </a:r>
            </a:p>
            <a:p>
              <a:pPr marL="12700">
                <a:spcBef>
                  <a:spcPts val="560"/>
                </a:spcBef>
              </a:pP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◆断りなく仕様の変更はございます旨ご了承下さい。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◆色指定がない場合は、無垢材を使用しますので注意して発注ください。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  <a:p>
              <a:pPr marL="12700">
                <a:lnSpc>
                  <a:spcPct val="100000"/>
                </a:lnSpc>
                <a:spcBef>
                  <a:spcPts val="560"/>
                </a:spcBef>
              </a:pP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◆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タイプは片面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</a:t>
              </a:r>
              <a:r>
                <a:rPr lang="ja-JP" altLang="en-US"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両面</a:t>
              </a:r>
              <a:r>
                <a:rPr sz="1200" b="1" dirty="0">
                  <a:solidFill>
                    <a:srgbClr val="231F2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VDL Ｖ７明朝 EB"/>
                </a:rPr>
                <a:t>・縦置き・横置き・サイネージ枚数など多くの規定が発生致します。</a:t>
              </a:r>
              <a:endParaRPr sz="1200" dirty="0">
                <a:latin typeface="游ゴシック" panose="020B0400000000000000" pitchFamily="50" charset="-128"/>
                <a:ea typeface="游ゴシック" panose="020B0400000000000000" pitchFamily="50" charset="-128"/>
                <a:cs typeface="VDL Ｖ７明朝 EB"/>
              </a:endParaRPr>
            </a:p>
          </p:txBody>
        </p:sp>
        <p:grpSp>
          <p:nvGrpSpPr>
            <p:cNvPr id="22" name="object 7">
              <a:extLst>
                <a:ext uri="{FF2B5EF4-FFF2-40B4-BE49-F238E27FC236}">
                  <a16:creationId xmlns:a16="http://schemas.microsoft.com/office/drawing/2014/main" id="{4E682343-2C1D-DD15-8B66-2891D86AB385}"/>
                </a:ext>
              </a:extLst>
            </p:cNvPr>
            <p:cNvGrpSpPr/>
            <p:nvPr/>
          </p:nvGrpSpPr>
          <p:grpSpPr>
            <a:xfrm>
              <a:off x="822946" y="4998208"/>
              <a:ext cx="303530" cy="264160"/>
              <a:chOff x="370492" y="5811098"/>
              <a:chExt cx="303530" cy="264160"/>
            </a:xfrm>
          </p:grpSpPr>
          <p:sp>
            <p:nvSpPr>
              <p:cNvPr id="23" name="object 8">
                <a:extLst>
                  <a:ext uri="{FF2B5EF4-FFF2-40B4-BE49-F238E27FC236}">
                    <a16:creationId xmlns:a16="http://schemas.microsoft.com/office/drawing/2014/main" id="{7028581E-CA38-40FF-ED13-2AFBEEF0790E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0"/>
                    </a:moveTo>
                    <a:lnTo>
                      <a:pt x="0" y="251447"/>
                    </a:lnTo>
                    <a:lnTo>
                      <a:pt x="145173" y="251447"/>
                    </a:lnTo>
                    <a:lnTo>
                      <a:pt x="290347" y="251447"/>
                    </a:lnTo>
                    <a:lnTo>
                      <a:pt x="145173" y="0"/>
                    </a:lnTo>
                    <a:close/>
                  </a:path>
                </a:pathLst>
              </a:custGeom>
              <a:solidFill>
                <a:srgbClr val="FFF20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4" name="object 9">
                <a:extLst>
                  <a:ext uri="{FF2B5EF4-FFF2-40B4-BE49-F238E27FC236}">
                    <a16:creationId xmlns:a16="http://schemas.microsoft.com/office/drawing/2014/main" id="{2AA80108-D03C-4565-4B88-F5AE233F86ED}"/>
                  </a:ext>
                </a:extLst>
              </p:cNvPr>
              <p:cNvSpPr/>
              <p:nvPr/>
            </p:nvSpPr>
            <p:spPr>
              <a:xfrm>
                <a:off x="376842" y="5817448"/>
                <a:ext cx="290830" cy="251460"/>
              </a:xfrm>
              <a:custGeom>
                <a:avLst/>
                <a:gdLst/>
                <a:ahLst/>
                <a:cxnLst/>
                <a:rect l="l" t="t" r="r" b="b"/>
                <a:pathLst>
                  <a:path w="290830" h="251460">
                    <a:moveTo>
                      <a:pt x="145173" y="251447"/>
                    </a:moveTo>
                    <a:lnTo>
                      <a:pt x="0" y="251447"/>
                    </a:lnTo>
                    <a:lnTo>
                      <a:pt x="72580" y="125730"/>
                    </a:lnTo>
                    <a:lnTo>
                      <a:pt x="145173" y="0"/>
                    </a:lnTo>
                    <a:lnTo>
                      <a:pt x="217754" y="125730"/>
                    </a:lnTo>
                    <a:lnTo>
                      <a:pt x="290347" y="251447"/>
                    </a:lnTo>
                    <a:lnTo>
                      <a:pt x="145173" y="251447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25" name="object 10">
                <a:extLst>
                  <a:ext uri="{FF2B5EF4-FFF2-40B4-BE49-F238E27FC236}">
                    <a16:creationId xmlns:a16="http://schemas.microsoft.com/office/drawing/2014/main" id="{38BD3641-7C92-0BD7-C5F7-2FC689A55B21}"/>
                  </a:ext>
                </a:extLst>
              </p:cNvPr>
              <p:cNvSpPr/>
              <p:nvPr/>
            </p:nvSpPr>
            <p:spPr>
              <a:xfrm>
                <a:off x="504126" y="5893676"/>
                <a:ext cx="36195" cy="139065"/>
              </a:xfrm>
              <a:custGeom>
                <a:avLst/>
                <a:gdLst/>
                <a:ahLst/>
                <a:cxnLst/>
                <a:rect l="l" t="t" r="r" b="b"/>
                <a:pathLst>
                  <a:path w="36195" h="139064">
                    <a:moveTo>
                      <a:pt x="26149" y="121983"/>
                    </a:moveTo>
                    <a:lnTo>
                      <a:pt x="9639" y="121983"/>
                    </a:lnTo>
                    <a:lnTo>
                      <a:pt x="9639" y="138493"/>
                    </a:lnTo>
                    <a:lnTo>
                      <a:pt x="26149" y="138493"/>
                    </a:lnTo>
                    <a:lnTo>
                      <a:pt x="26149" y="121983"/>
                    </a:lnTo>
                    <a:close/>
                  </a:path>
                  <a:path w="36195" h="139064">
                    <a:moveTo>
                      <a:pt x="35775" y="0"/>
                    </a:moveTo>
                    <a:lnTo>
                      <a:pt x="0" y="0"/>
                    </a:lnTo>
                    <a:lnTo>
                      <a:pt x="9156" y="111188"/>
                    </a:lnTo>
                    <a:lnTo>
                      <a:pt x="26606" y="111188"/>
                    </a:lnTo>
                    <a:lnTo>
                      <a:pt x="35775" y="0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</p:grpSp>
      </p:grpSp>
      <p:pic>
        <p:nvPicPr>
          <p:cNvPr id="26" name="object 93">
            <a:extLst>
              <a:ext uri="{FF2B5EF4-FFF2-40B4-BE49-F238E27FC236}">
                <a16:creationId xmlns:a16="http://schemas.microsoft.com/office/drawing/2014/main" id="{85E291B2-7807-0EE5-AB92-06A2DB822B7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79151" y="5280914"/>
            <a:ext cx="3477699" cy="888912"/>
          </a:xfrm>
          <a:prstGeom prst="rect">
            <a:avLst/>
          </a:prstGeom>
        </p:spPr>
      </p:pic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2A6049EA-38AA-7B5B-E5B7-0A7BAC0CD9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459635"/>
              </p:ext>
            </p:extLst>
          </p:nvPr>
        </p:nvGraphicFramePr>
        <p:xfrm>
          <a:off x="679698" y="1750419"/>
          <a:ext cx="11292460" cy="14650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56843">
                  <a:extLst>
                    <a:ext uri="{9D8B030D-6E8A-4147-A177-3AD203B41FA5}">
                      <a16:colId xmlns:a16="http://schemas.microsoft.com/office/drawing/2014/main" val="362744587"/>
                    </a:ext>
                  </a:extLst>
                </a:gridCol>
                <a:gridCol w="1756843">
                  <a:extLst>
                    <a:ext uri="{9D8B030D-6E8A-4147-A177-3AD203B41FA5}">
                      <a16:colId xmlns:a16="http://schemas.microsoft.com/office/drawing/2014/main" val="835859087"/>
                    </a:ext>
                  </a:extLst>
                </a:gridCol>
                <a:gridCol w="1756843">
                  <a:extLst>
                    <a:ext uri="{9D8B030D-6E8A-4147-A177-3AD203B41FA5}">
                      <a16:colId xmlns:a16="http://schemas.microsoft.com/office/drawing/2014/main" val="4116232686"/>
                    </a:ext>
                  </a:extLst>
                </a:gridCol>
                <a:gridCol w="1756843">
                  <a:extLst>
                    <a:ext uri="{9D8B030D-6E8A-4147-A177-3AD203B41FA5}">
                      <a16:colId xmlns:a16="http://schemas.microsoft.com/office/drawing/2014/main" val="2445981347"/>
                    </a:ext>
                  </a:extLst>
                </a:gridCol>
                <a:gridCol w="1164815">
                  <a:extLst>
                    <a:ext uri="{9D8B030D-6E8A-4147-A177-3AD203B41FA5}">
                      <a16:colId xmlns:a16="http://schemas.microsoft.com/office/drawing/2014/main" val="386274422"/>
                    </a:ext>
                  </a:extLst>
                </a:gridCol>
                <a:gridCol w="1294289">
                  <a:extLst>
                    <a:ext uri="{9D8B030D-6E8A-4147-A177-3AD203B41FA5}">
                      <a16:colId xmlns:a16="http://schemas.microsoft.com/office/drawing/2014/main" val="3544629887"/>
                    </a:ext>
                  </a:extLst>
                </a:gridCol>
                <a:gridCol w="1003325">
                  <a:extLst>
                    <a:ext uri="{9D8B030D-6E8A-4147-A177-3AD203B41FA5}">
                      <a16:colId xmlns:a16="http://schemas.microsoft.com/office/drawing/2014/main" val="1765006403"/>
                    </a:ext>
                  </a:extLst>
                </a:gridCol>
                <a:gridCol w="802659">
                  <a:extLst>
                    <a:ext uri="{9D8B030D-6E8A-4147-A177-3AD203B41FA5}">
                      <a16:colId xmlns:a16="http://schemas.microsoft.com/office/drawing/2014/main" val="3905687507"/>
                    </a:ext>
                  </a:extLst>
                </a:gridCol>
              </a:tblGrid>
              <a:tr h="283775"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型番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方向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寸法（㎜）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サイネージ枚数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重量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卸</a:t>
                      </a:r>
                      <a:r>
                        <a:rPr lang="en-US" altLang="ja-JP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(</a:t>
                      </a:r>
                      <a:r>
                        <a:rPr lang="ja-JP" altLang="en-US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税別</a:t>
                      </a:r>
                      <a:r>
                        <a:rPr lang="en-US" altLang="ja-JP" sz="12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)</a:t>
                      </a:r>
                      <a:endParaRPr lang="ja-JP" altLang="en-US" sz="12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endParaRPr lang="en-US" altLang="ja-JP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0683998"/>
                  </a:ext>
                </a:extLst>
              </a:tr>
              <a:tr h="32997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PA-01W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  </a:t>
                      </a:r>
                      <a:r>
                        <a:rPr lang="en-US" altLang="zh-CN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500 x </a:t>
                      </a:r>
                      <a:r>
                        <a:rPr lang="zh-CN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zh-CN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1600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19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139,400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6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6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801765"/>
                  </a:ext>
                </a:extLst>
              </a:tr>
              <a:tr h="2837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PA-02WH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</a:t>
                      </a:r>
                      <a:endParaRPr lang="ja-JP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1150 </a:t>
                      </a:r>
                      <a:r>
                        <a:rPr lang="en-US" altLang="zh-CN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x </a:t>
                      </a:r>
                      <a:r>
                        <a:rPr lang="zh-CN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zh-CN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600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27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168,500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6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横長</a:t>
                      </a:r>
                      <a:endParaRPr lang="ja-JP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432298"/>
                  </a:ext>
                </a:extLst>
              </a:tr>
              <a:tr h="2837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PA-02WV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1150 x </a:t>
                      </a:r>
                      <a:r>
                        <a:rPr lang="zh-CN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2700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27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186,900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6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縦長</a:t>
                      </a:r>
                      <a:endParaRPr lang="ja-JP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578473"/>
                  </a:ext>
                </a:extLst>
              </a:tr>
              <a:tr h="2837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PA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-</a:t>
                      </a:r>
                      <a:r>
                        <a:rPr 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04 W</a:t>
                      </a:r>
                      <a:endParaRPr 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横 </a:t>
                      </a:r>
                      <a:r>
                        <a:rPr lang="en-US" altLang="zh-CN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1150 x </a:t>
                      </a:r>
                      <a:r>
                        <a:rPr lang="zh-CN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高</a:t>
                      </a:r>
                      <a:r>
                        <a:rPr lang="en-US" altLang="zh-CN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2700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4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8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 </a:t>
                      </a:r>
                      <a:r>
                        <a:rPr lang="en-US" altLang="ja-JP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35</a:t>
                      </a:r>
                      <a:r>
                        <a:rPr lang="ja-JP" altLang="en-US" sz="13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3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300" b="0" i="0" u="none" strike="noStrike" dirty="0">
                          <a:solidFill>
                            <a:srgbClr val="0501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213.900</a:t>
                      </a:r>
                    </a:p>
                  </a:txBody>
                  <a:tcPr marL="8599" marR="8599" marT="85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600" u="none" strike="noStrike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6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8599" marR="8599" marT="85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518851"/>
                  </a:ext>
                </a:extLst>
              </a:tr>
            </a:tbl>
          </a:graphicData>
        </a:graphic>
      </p:graphicFrame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0C722787-42FF-F941-E159-E345D54C5833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9" name="正方形/長方形 8">
            <a:hlinkClick r:id="rId5" action="ppaction://hlinksldjump"/>
            <a:extLst>
              <a:ext uri="{FF2B5EF4-FFF2-40B4-BE49-F238E27FC236}">
                <a16:creationId xmlns:a16="http://schemas.microsoft.com/office/drawing/2014/main" id="{F29634F7-8E1B-5790-17F6-5DD5EAA13EA9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03360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pic>
        <p:nvPicPr>
          <p:cNvPr id="10" name="図 9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B5A123F7-53E3-A04A-A101-5A1F3DBB5A7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81" y="-1"/>
            <a:ext cx="12187238" cy="6412073"/>
          </a:xfrm>
          <a:prstGeom prst="rect">
            <a:avLst/>
          </a:prstGeom>
        </p:spPr>
      </p:pic>
      <p:sp>
        <p:nvSpPr>
          <p:cNvPr id="15" name="タイトル 1">
            <a:extLst>
              <a:ext uri="{FF2B5EF4-FFF2-40B4-BE49-F238E27FC236}">
                <a16:creationId xmlns:a16="http://schemas.microsoft.com/office/drawing/2014/main" id="{9617D861-E635-E9EE-0243-871C9B962FBE}"/>
              </a:ext>
            </a:extLst>
          </p:cNvPr>
          <p:cNvSpPr txBox="1">
            <a:spLocks/>
          </p:cNvSpPr>
          <p:nvPr/>
        </p:nvSpPr>
        <p:spPr>
          <a:xfrm>
            <a:off x="5286376" y="2324347"/>
            <a:ext cx="6149080" cy="6613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r"/>
            <a:r>
              <a:rPr lang="en-US" altLang="ja-JP" sz="6000" b="1" spc="300" dirty="0">
                <a:solidFill>
                  <a:schemeClr val="bg1"/>
                </a:solidFill>
              </a:rPr>
              <a:t>VESA</a:t>
            </a:r>
            <a:r>
              <a:rPr lang="ja-JP" altLang="en-US" sz="6000" b="1" spc="300" dirty="0">
                <a:solidFill>
                  <a:schemeClr val="bg1"/>
                </a:solidFill>
              </a:rPr>
              <a:t>用フレーム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48DB3E4-4A08-1C71-8C95-87E5F64B08FF}"/>
              </a:ext>
            </a:extLst>
          </p:cNvPr>
          <p:cNvSpPr>
            <a:spLocks/>
          </p:cNvSpPr>
          <p:nvPr/>
        </p:nvSpPr>
        <p:spPr>
          <a:xfrm rot="5400000">
            <a:off x="9143250" y="947886"/>
            <a:ext cx="46218" cy="42143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6E89196E-5AE9-7F62-FC3A-25C5CB3B23BC}"/>
              </a:ext>
            </a:extLst>
          </p:cNvPr>
          <p:cNvSpPr txBox="1">
            <a:spLocks/>
          </p:cNvSpPr>
          <p:nvPr/>
        </p:nvSpPr>
        <p:spPr>
          <a:xfrm>
            <a:off x="8489502" y="3169274"/>
            <a:ext cx="2743247" cy="478336"/>
          </a:xfrm>
          <a:prstGeom prst="rect">
            <a:avLst/>
          </a:prstGeom>
        </p:spPr>
        <p:txBody>
          <a:bodyPr vert="horz" wrap="square" lIns="0" tIns="1651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1" sz="2800" b="1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marL="12700" algn="r">
              <a:spcBef>
                <a:spcPts val="130"/>
              </a:spcBef>
            </a:pPr>
            <a:r>
              <a:rPr lang="ja-JP" altLang="en-US" sz="3000" spc="300" dirty="0">
                <a:solidFill>
                  <a:schemeClr val="bg1">
                    <a:lumMod val="85000"/>
                  </a:schemeClr>
                </a:solidFill>
              </a:rPr>
              <a:t>鉄製</a:t>
            </a:r>
          </a:p>
        </p:txBody>
      </p:sp>
      <p:pic>
        <p:nvPicPr>
          <p:cNvPr id="2" name="図 1" descr="屋内, 窓, 建物, 座る が含まれている画像&#10;&#10;自動的に生成された説明">
            <a:extLst>
              <a:ext uri="{FF2B5EF4-FFF2-40B4-BE49-F238E27FC236}">
                <a16:creationId xmlns:a16="http://schemas.microsoft.com/office/drawing/2014/main" id="{5CB83E5E-EE8E-F97F-07EA-AE6A8BA7FE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71" y="314877"/>
            <a:ext cx="4334780" cy="57823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6000" dist="5000" dir="5400000" sy="-100000" algn="bl" rotWithShape="0"/>
          </a:effec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9BD00A8-CA34-7E00-AA4B-C92487BCED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F0BF110-9BAF-4B21-C22C-CC729FDD64C5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7" name="正方形/長方形 6">
            <a:hlinkClick r:id="rId5" action="ppaction://hlinksldjump"/>
            <a:extLst>
              <a:ext uri="{FF2B5EF4-FFF2-40B4-BE49-F238E27FC236}">
                <a16:creationId xmlns:a16="http://schemas.microsoft.com/office/drawing/2014/main" id="{65A7E2FF-63FC-12B2-CD27-356DC69D895E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229950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45469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en-US" altLang="ja-JP" sz="2800" b="1" dirty="0"/>
              <a:t>■VESA</a:t>
            </a:r>
            <a:r>
              <a:rPr kumimoji="1" lang="ja-JP" altLang="en-US" sz="2800" b="1" dirty="0"/>
              <a:t>用フレームサイネージフレームー覧表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F6B3C1C1-1CC9-8A48-C1B8-516038BDB55C}"/>
              </a:ext>
            </a:extLst>
          </p:cNvPr>
          <p:cNvSpPr txBox="1">
            <a:spLocks/>
          </p:cNvSpPr>
          <p:nvPr/>
        </p:nvSpPr>
        <p:spPr>
          <a:xfrm>
            <a:off x="174463" y="836025"/>
            <a:ext cx="6378737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spc="0" dirty="0">
                <a:solidFill>
                  <a:schemeClr val="tx1"/>
                </a:solidFill>
              </a:rPr>
              <a:t>●鉄製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93926AB0-D4F2-4E0B-E90D-AD6DFEF8ED4C}"/>
              </a:ext>
            </a:extLst>
          </p:cNvPr>
          <p:cNvSpPr txBox="1">
            <a:spLocks/>
          </p:cNvSpPr>
          <p:nvPr/>
        </p:nvSpPr>
        <p:spPr>
          <a:xfrm>
            <a:off x="533400" y="1227517"/>
            <a:ext cx="11658600" cy="436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ja-JP" sz="1200" b="1" spc="0" dirty="0">
                <a:solidFill>
                  <a:srgbClr val="00B0F0"/>
                </a:solidFill>
              </a:rPr>
              <a:t>VESA</a:t>
            </a:r>
            <a:r>
              <a:rPr lang="ja-JP" altLang="en-US" sz="1200" b="1" spc="0" dirty="0">
                <a:solidFill>
                  <a:srgbClr val="00B0F0"/>
                </a:solidFill>
              </a:rPr>
              <a:t>対応スタンドに取り付ける際に便利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3133F3C-2856-12E2-8F50-EA46C949C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650011"/>
              </p:ext>
            </p:extLst>
          </p:nvPr>
        </p:nvGraphicFramePr>
        <p:xfrm>
          <a:off x="634032" y="1663724"/>
          <a:ext cx="11292461" cy="868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5994">
                  <a:extLst>
                    <a:ext uri="{9D8B030D-6E8A-4147-A177-3AD203B41FA5}">
                      <a16:colId xmlns:a16="http://schemas.microsoft.com/office/drawing/2014/main" val="230940495"/>
                    </a:ext>
                  </a:extLst>
                </a:gridCol>
                <a:gridCol w="1433604">
                  <a:extLst>
                    <a:ext uri="{9D8B030D-6E8A-4147-A177-3AD203B41FA5}">
                      <a16:colId xmlns:a16="http://schemas.microsoft.com/office/drawing/2014/main" val="3060873616"/>
                    </a:ext>
                  </a:extLst>
                </a:gridCol>
                <a:gridCol w="2192171">
                  <a:extLst>
                    <a:ext uri="{9D8B030D-6E8A-4147-A177-3AD203B41FA5}">
                      <a16:colId xmlns:a16="http://schemas.microsoft.com/office/drawing/2014/main" val="1995403620"/>
                    </a:ext>
                  </a:extLst>
                </a:gridCol>
                <a:gridCol w="2107038">
                  <a:extLst>
                    <a:ext uri="{9D8B030D-6E8A-4147-A177-3AD203B41FA5}">
                      <a16:colId xmlns:a16="http://schemas.microsoft.com/office/drawing/2014/main" val="1745974689"/>
                    </a:ext>
                  </a:extLst>
                </a:gridCol>
                <a:gridCol w="1319559">
                  <a:extLst>
                    <a:ext uri="{9D8B030D-6E8A-4147-A177-3AD203B41FA5}">
                      <a16:colId xmlns:a16="http://schemas.microsoft.com/office/drawing/2014/main" val="1299536621"/>
                    </a:ext>
                  </a:extLst>
                </a:gridCol>
                <a:gridCol w="1149292">
                  <a:extLst>
                    <a:ext uri="{9D8B030D-6E8A-4147-A177-3AD203B41FA5}">
                      <a16:colId xmlns:a16="http://schemas.microsoft.com/office/drawing/2014/main" val="2834344230"/>
                    </a:ext>
                  </a:extLst>
                </a:gridCol>
                <a:gridCol w="1074803">
                  <a:extLst>
                    <a:ext uri="{9D8B030D-6E8A-4147-A177-3AD203B41FA5}">
                      <a16:colId xmlns:a16="http://schemas.microsoft.com/office/drawing/2014/main" val="3738783204"/>
                    </a:ext>
                  </a:extLst>
                </a:gridCol>
              </a:tblGrid>
              <a:tr h="285644"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型番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ja-JP" altLang="en-US" sz="1400" b="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方向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寸法（㎜）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サイネージ枚数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重量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卸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(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税別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)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備考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847261"/>
                  </a:ext>
                </a:extLst>
              </a:tr>
              <a:tr h="25746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TI</a:t>
                      </a:r>
                      <a:r>
                        <a:rPr 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-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01S</a:t>
                      </a:r>
                      <a:endParaRPr 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22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㎏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都度お見積り</a:t>
                      </a:r>
                      <a:endParaRPr lang="ja-JP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受注生産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825239"/>
                  </a:ext>
                </a:extLst>
              </a:tr>
              <a:tr h="32546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TI-01W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縦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片面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 全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枚</a:t>
                      </a:r>
                      <a:endParaRPr lang="ja-JP" altLang="en-US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約 </a:t>
                      </a:r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25㎏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都度お見積り</a:t>
                      </a:r>
                      <a:endParaRPr lang="ja-JP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400" u="none" strike="noStrike" dirty="0"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〃</a:t>
                      </a:r>
                      <a:endParaRPr lang="en-US" altLang="ja-JP" sz="1400" b="0" i="0" u="none" strike="noStrike" dirty="0">
                        <a:solidFill>
                          <a:srgbClr val="0501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2975604"/>
                  </a:ext>
                </a:extLst>
              </a:tr>
            </a:tbl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853C3CDA-2BB7-E5FB-0E38-FFDA6C96A9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175" y="2891278"/>
            <a:ext cx="7173650" cy="3383942"/>
          </a:xfrm>
          <a:prstGeom prst="rect">
            <a:avLst/>
          </a:prstGeom>
        </p:spPr>
      </p:pic>
      <p:sp>
        <p:nvSpPr>
          <p:cNvPr id="7" name="タイトル 1">
            <a:extLst>
              <a:ext uri="{FF2B5EF4-FFF2-40B4-BE49-F238E27FC236}">
                <a16:creationId xmlns:a16="http://schemas.microsoft.com/office/drawing/2014/main" id="{D019168C-6469-2460-79A0-C9638F0E7244}"/>
              </a:ext>
            </a:extLst>
          </p:cNvPr>
          <p:cNvSpPr txBox="1">
            <a:spLocks/>
          </p:cNvSpPr>
          <p:nvPr/>
        </p:nvSpPr>
        <p:spPr>
          <a:xfrm>
            <a:off x="4705350" y="2621802"/>
            <a:ext cx="11658600" cy="2917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TW" altLang="en-US" sz="1200" b="1" spc="0" dirty="0">
                <a:solidFill>
                  <a:schemeClr val="accent4"/>
                </a:solidFill>
              </a:rPr>
              <a:t>国際</a:t>
            </a:r>
            <a:r>
              <a:rPr lang="en-US" altLang="zh-TW" sz="1200" b="1" spc="0" dirty="0">
                <a:solidFill>
                  <a:schemeClr val="accent4"/>
                </a:solidFill>
              </a:rPr>
              <a:t>VASA</a:t>
            </a:r>
            <a:r>
              <a:rPr lang="zh-TW" altLang="en-US" sz="1200" b="1" spc="0" dirty="0">
                <a:solidFill>
                  <a:schemeClr val="accent4"/>
                </a:solidFill>
              </a:rPr>
              <a:t>規格</a:t>
            </a:r>
            <a:r>
              <a:rPr lang="en-US" altLang="zh-TW" sz="1200" b="1" spc="0" dirty="0">
                <a:solidFill>
                  <a:schemeClr val="accent4"/>
                </a:solidFill>
              </a:rPr>
              <a:t>200</a:t>
            </a:r>
            <a:r>
              <a:rPr lang="zh-TW" altLang="en-US" sz="1200" b="1" spc="0" dirty="0">
                <a:solidFill>
                  <a:schemeClr val="accent4"/>
                </a:solidFill>
              </a:rPr>
              <a:t>ｘ</a:t>
            </a:r>
            <a:r>
              <a:rPr lang="en-US" altLang="zh-TW" sz="1200" b="1" spc="0" dirty="0">
                <a:solidFill>
                  <a:schemeClr val="accent4"/>
                </a:solidFill>
              </a:rPr>
              <a:t>400</a:t>
            </a:r>
            <a:r>
              <a:rPr lang="zh-TW" altLang="en-US" sz="1200" b="1" spc="0" dirty="0">
                <a:solidFill>
                  <a:schemeClr val="accent4"/>
                </a:solidFill>
              </a:rPr>
              <a:t>対応</a:t>
            </a:r>
          </a:p>
        </p:txBody>
      </p:sp>
      <p:sp>
        <p:nvSpPr>
          <p:cNvPr id="9" name="サブタイトル 2">
            <a:extLst>
              <a:ext uri="{FF2B5EF4-FFF2-40B4-BE49-F238E27FC236}">
                <a16:creationId xmlns:a16="http://schemas.microsoft.com/office/drawing/2014/main" id="{CDF7C23B-BC28-C896-B8F5-C8FEF1948662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hlinkClick r:id="rId5" action="ppaction://hlinksldjump"/>
            <a:extLst>
              <a:ext uri="{FF2B5EF4-FFF2-40B4-BE49-F238E27FC236}">
                <a16:creationId xmlns:a16="http://schemas.microsoft.com/office/drawing/2014/main" id="{1311D7C2-70EE-D316-797D-9631AF216E5C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5065304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pic>
        <p:nvPicPr>
          <p:cNvPr id="10" name="図 9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B5A123F7-53E3-A04A-A101-5A1F3DBB5A7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81" y="-1"/>
            <a:ext cx="12187238" cy="6412073"/>
          </a:xfrm>
          <a:prstGeom prst="rect">
            <a:avLst/>
          </a:prstGeom>
        </p:spPr>
      </p:pic>
      <p:sp>
        <p:nvSpPr>
          <p:cNvPr id="15" name="タイトル 1">
            <a:extLst>
              <a:ext uri="{FF2B5EF4-FFF2-40B4-BE49-F238E27FC236}">
                <a16:creationId xmlns:a16="http://schemas.microsoft.com/office/drawing/2014/main" id="{9617D861-E635-E9EE-0243-871C9B962FBE}"/>
              </a:ext>
            </a:extLst>
          </p:cNvPr>
          <p:cNvSpPr txBox="1">
            <a:spLocks/>
          </p:cNvSpPr>
          <p:nvPr/>
        </p:nvSpPr>
        <p:spPr>
          <a:xfrm>
            <a:off x="5286376" y="2324347"/>
            <a:ext cx="6149080" cy="6613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r"/>
            <a:r>
              <a:rPr lang="ja-JP" altLang="en-US" sz="6000" b="1" spc="300" dirty="0">
                <a:solidFill>
                  <a:schemeClr val="bg1"/>
                </a:solidFill>
              </a:rPr>
              <a:t>その他フレーム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48DB3E4-4A08-1C71-8C95-87E5F64B08FF}"/>
              </a:ext>
            </a:extLst>
          </p:cNvPr>
          <p:cNvSpPr>
            <a:spLocks/>
          </p:cNvSpPr>
          <p:nvPr/>
        </p:nvSpPr>
        <p:spPr>
          <a:xfrm rot="5400000">
            <a:off x="9143250" y="947886"/>
            <a:ext cx="46218" cy="42143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6E89196E-5AE9-7F62-FC3A-25C5CB3B23BC}"/>
              </a:ext>
            </a:extLst>
          </p:cNvPr>
          <p:cNvSpPr txBox="1">
            <a:spLocks/>
          </p:cNvSpPr>
          <p:nvPr/>
        </p:nvSpPr>
        <p:spPr>
          <a:xfrm>
            <a:off x="8489502" y="3169274"/>
            <a:ext cx="2743247" cy="478336"/>
          </a:xfrm>
          <a:prstGeom prst="rect">
            <a:avLst/>
          </a:prstGeom>
        </p:spPr>
        <p:txBody>
          <a:bodyPr vert="horz" wrap="square" lIns="0" tIns="1651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1" sz="2800" b="1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marL="12700" algn="r">
              <a:spcBef>
                <a:spcPts val="130"/>
              </a:spcBef>
            </a:pPr>
            <a:r>
              <a:rPr lang="ja-JP" altLang="en-US" sz="3000" spc="300" dirty="0">
                <a:solidFill>
                  <a:schemeClr val="bg1">
                    <a:lumMod val="85000"/>
                  </a:schemeClr>
                </a:solidFill>
              </a:rPr>
              <a:t>鉄製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5BF590C-88F3-4F60-7DF8-0FC7C0D85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03" y="445927"/>
            <a:ext cx="4279275" cy="5659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6000" dist="5000" dir="5400000" sy="-100000" algn="bl" rotWithShape="0"/>
          </a:effectLst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430C178C-BDB8-AE6D-BDEB-0B3CA9227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DDD6ECD5-1D0D-C775-B64C-2C8D36EE5FBF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5" action="ppaction://hlinksldjump"/>
            <a:extLst>
              <a:ext uri="{FF2B5EF4-FFF2-40B4-BE49-F238E27FC236}">
                <a16:creationId xmlns:a16="http://schemas.microsoft.com/office/drawing/2014/main" id="{346974AF-25B1-2F32-F6F0-F2C9B8D33433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397677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■壁面取付フレーム</a:t>
            </a:r>
            <a:r>
              <a:rPr kumimoji="1" lang="en-US" altLang="ja-JP" sz="2800" b="1" spc="-150" dirty="0"/>
              <a:t>-8</a:t>
            </a:r>
            <a:r>
              <a:rPr kumimoji="1" lang="ja-JP" altLang="en-US" sz="2800" b="1" spc="-150" dirty="0"/>
              <a:t>枚縦型壁付</a:t>
            </a:r>
            <a:r>
              <a:rPr kumimoji="1" lang="en-US" altLang="ja-JP" sz="2800" b="1" spc="-150" dirty="0"/>
              <a:t>4,000x1,000</a:t>
            </a:r>
            <a:r>
              <a:rPr kumimoji="1" lang="ja-JP" altLang="en-US" sz="2800" b="1" spc="-150" dirty="0"/>
              <a:t>　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5E13336F-AB2C-BE30-C580-55D8EEBC7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4800739" y="-2244299"/>
            <a:ext cx="2731074" cy="11060848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4BEFAE85-8016-B140-14C7-C3F77EE3B970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99CEB286-CB05-6D2D-827E-BF1647896711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16247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</a:t>
            </a:r>
            <a:r>
              <a:rPr kumimoji="1" lang="en-US" altLang="ja-JP" sz="2800" b="1" spc="-150" dirty="0"/>
              <a:t>14</a:t>
            </a:r>
            <a:r>
              <a:rPr kumimoji="1" lang="ja-JP" altLang="en-US" sz="2800" b="1" spc="-150" dirty="0"/>
              <a:t>枚縦型壁付</a:t>
            </a:r>
            <a:r>
              <a:rPr kumimoji="1" lang="en-US" altLang="ja-JP" sz="2800" b="1" spc="-150" dirty="0"/>
              <a:t>3,500x2,000</a:t>
            </a:r>
            <a:r>
              <a:rPr kumimoji="1" lang="ja-JP" altLang="en-US" sz="2800" b="1" spc="-150" dirty="0"/>
              <a:t>　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BFBE60C8-FD4C-BBCF-74AC-BA06B879C7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974710" y="-2105108"/>
            <a:ext cx="4242580" cy="11212532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7DEEBC5C-2C37-8D7C-63C6-BA645573AB75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A707D006-2CA3-DDC4-7090-BC3A5FFE5944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94476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</a:t>
            </a:r>
            <a:r>
              <a:rPr kumimoji="1" lang="en-US" altLang="ja-JP" sz="2800" b="1" spc="-150" dirty="0"/>
              <a:t>14</a:t>
            </a:r>
            <a:r>
              <a:rPr kumimoji="1" lang="ja-JP" altLang="en-US" sz="2800" b="1" spc="-150" dirty="0"/>
              <a:t>枚縦型壁付</a:t>
            </a:r>
            <a:r>
              <a:rPr kumimoji="1" lang="en-US" altLang="ja-JP" sz="2800" b="1" spc="-150" dirty="0"/>
              <a:t>3,500x2,000</a:t>
            </a:r>
            <a:r>
              <a:rPr kumimoji="1" lang="ja-JP" altLang="en-US" sz="2800" b="1" spc="-150" dirty="0"/>
              <a:t>　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8773AF66-3C98-D680-2CEA-0868DA980E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609975" y="456664"/>
            <a:ext cx="4972050" cy="6200775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ACF692C4-6298-C2D7-D256-C6DEA182AF0A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EBE0B012-CFC6-7BB2-CDE2-5DFF4F136226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715342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spc="-150" dirty="0"/>
              <a:t>■野建て両面</a:t>
            </a:r>
            <a:r>
              <a:rPr kumimoji="1" lang="en-US" altLang="ja-JP" sz="2800" b="1" spc="-150" dirty="0"/>
              <a:t>1,000x1,500</a:t>
            </a:r>
            <a:r>
              <a:rPr kumimoji="1" lang="ja-JP" altLang="en-US" sz="2800" b="1" spc="-150" dirty="0"/>
              <a:t>両面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B5E2FE17-6D96-9AAE-24ED-57DAC6EDFA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433763" y="2174097"/>
            <a:ext cx="5324475" cy="2857500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C94861DB-2BE7-9F72-8A13-6FA4CC0D17C7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A26B00DA-6DCA-F93F-48F1-2BE48549A987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10490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14262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zh-TW" altLang="en-US" sz="2800" b="1" spc="-150" dirty="0"/>
              <a:t>■</a:t>
            </a:r>
            <a:r>
              <a:rPr kumimoji="1" lang="en-US" altLang="zh-TW" sz="2800" b="1" spc="-150" dirty="0"/>
              <a:t>1,000x1,500</a:t>
            </a:r>
            <a:r>
              <a:rPr kumimoji="1" lang="zh-TW" altLang="en-US" sz="2800" b="1" spc="-150" dirty="0"/>
              <a:t>上丁番手動壁付</a:t>
            </a:r>
            <a:endParaRPr kumimoji="1" lang="ja-JP" altLang="en-US" sz="2800" b="1" spc="-15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54E28344-FF23-9ECE-62AF-91F1A9B02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907625" y="-613192"/>
            <a:ext cx="4791077" cy="8340487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F36E9147-7EE8-1AB4-6ED9-3E72FF207F7F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5745B07F-B09B-44C6-A2D9-2E8046E60CCC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3870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0546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両面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)-TA-01S-(</a:t>
            </a:r>
            <a:r>
              <a:rPr kumimoji="1" lang="ja-JP" altLang="en-US" sz="2800" b="1" dirty="0"/>
              <a:t>詳細</a:t>
            </a:r>
            <a:r>
              <a:rPr kumimoji="1" lang="en-US" altLang="ja-JP" sz="2800" b="1" dirty="0"/>
              <a:t>)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F0CE609C-0F16-3496-7229-F10C928154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81953" y="1007003"/>
            <a:ext cx="8974897" cy="5267325"/>
          </a:xfrm>
          <a:prstGeom prst="rect">
            <a:avLst/>
          </a:prstGeom>
        </p:spPr>
      </p:pic>
      <p:sp>
        <p:nvSpPr>
          <p:cNvPr id="8" name="サブタイトル 2">
            <a:extLst>
              <a:ext uri="{FF2B5EF4-FFF2-40B4-BE49-F238E27FC236}">
                <a16:creationId xmlns:a16="http://schemas.microsoft.com/office/drawing/2014/main" id="{2D7ECA10-401A-B683-9F6A-2A7EBF2E3B81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9" name="正方形/長方形 8">
            <a:hlinkClick r:id="rId6" action="ppaction://hlinksldjump"/>
            <a:extLst>
              <a:ext uri="{FF2B5EF4-FFF2-40B4-BE49-F238E27FC236}">
                <a16:creationId xmlns:a16="http://schemas.microsoft.com/office/drawing/2014/main" id="{AFF86051-0A6C-219F-CA25-74F5084E3677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442020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679D402-FA83-D9C3-1116-E210880CCC39}"/>
              </a:ext>
            </a:extLst>
          </p:cNvPr>
          <p:cNvSpPr/>
          <p:nvPr/>
        </p:nvSpPr>
        <p:spPr>
          <a:xfrm rot="5400000">
            <a:off x="2667000" y="-2667000"/>
            <a:ext cx="6858002" cy="12192001"/>
          </a:xfrm>
          <a:prstGeom prst="rect">
            <a:avLst/>
          </a:prstGeom>
          <a:solidFill>
            <a:schemeClr val="dk1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pic>
        <p:nvPicPr>
          <p:cNvPr id="10" name="図 9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B5A123F7-53E3-A04A-A101-5A1F3DBB5A7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81" y="-1"/>
            <a:ext cx="12187238" cy="6412073"/>
          </a:xfrm>
          <a:prstGeom prst="rect">
            <a:avLst/>
          </a:prstGeom>
        </p:spPr>
      </p:pic>
      <p:sp>
        <p:nvSpPr>
          <p:cNvPr id="2" name="四角形: 対角を切り取る 1">
            <a:extLst>
              <a:ext uri="{FF2B5EF4-FFF2-40B4-BE49-F238E27FC236}">
                <a16:creationId xmlns:a16="http://schemas.microsoft.com/office/drawing/2014/main" id="{57A8B265-9A4A-8980-544B-62E3C324C907}"/>
              </a:ext>
            </a:extLst>
          </p:cNvPr>
          <p:cNvSpPr/>
          <p:nvPr/>
        </p:nvSpPr>
        <p:spPr>
          <a:xfrm>
            <a:off x="374161" y="1918661"/>
            <a:ext cx="11585468" cy="2769015"/>
          </a:xfrm>
          <a:prstGeom prst="snip2DiagRect">
            <a:avLst>
              <a:gd name="adj1" fmla="val 50000"/>
              <a:gd name="adj2" fmla="val 50000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5000" b="1" spc="30" dirty="0">
                <a:latin typeface="Meiryo UI" panose="020B0604030504040204" pitchFamily="50" charset="-128"/>
                <a:ea typeface="Meiryo UI" panose="020B0604030504040204" pitchFamily="50" charset="-128"/>
              </a:rPr>
              <a:t>カスタマイズ制作も可能です。</a:t>
            </a:r>
            <a:endParaRPr lang="en-US" altLang="ja-JP" sz="5000" b="1" spc="3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sz="5000" b="1" spc="30" dirty="0">
                <a:latin typeface="Meiryo UI" panose="020B0604030504040204" pitchFamily="50" charset="-128"/>
                <a:ea typeface="Meiryo UI" panose="020B0604030504040204" pitchFamily="50" charset="-128"/>
              </a:rPr>
              <a:t>ご相談ください</a:t>
            </a:r>
            <a:endParaRPr kumimoji="1" lang="ja-JP" altLang="en-US" sz="5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63521DC-976E-B924-3659-5270A3850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82423056-5452-D7D7-9D0C-2A35B9E51579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7" name="正方形/長方形 6">
            <a:hlinkClick r:id="rId4" action="ppaction://hlinksldjump"/>
            <a:extLst>
              <a:ext uri="{FF2B5EF4-FFF2-40B4-BE49-F238E27FC236}">
                <a16:creationId xmlns:a16="http://schemas.microsoft.com/office/drawing/2014/main" id="{301A74D8-9D49-468C-4F82-F20F955A9AF7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400212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06ECD652-4FF2-AC76-D793-D663D1F7093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17" name="タイトル 1">
            <a:extLst>
              <a:ext uri="{FF2B5EF4-FFF2-40B4-BE49-F238E27FC236}">
                <a16:creationId xmlns:a16="http://schemas.microsoft.com/office/drawing/2014/main" id="{FDEC320F-D26B-C89A-F31B-842151064A69}"/>
              </a:ext>
            </a:extLst>
          </p:cNvPr>
          <p:cNvSpPr txBox="1">
            <a:spLocks/>
          </p:cNvSpPr>
          <p:nvPr/>
        </p:nvSpPr>
        <p:spPr>
          <a:xfrm>
            <a:off x="3805065" y="2842308"/>
            <a:ext cx="4578596" cy="661383"/>
          </a:xfrm>
          <a:prstGeom prst="rect">
            <a:avLst/>
          </a:prstGeom>
        </p:spPr>
        <p:txBody>
          <a:bodyPr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THANK YOU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FB73D2FD-EF99-38E4-15CB-437787EBF3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541" y="2329785"/>
            <a:ext cx="1169643" cy="307113"/>
          </a:xfrm>
          <a:prstGeom prst="rect">
            <a:avLst/>
          </a:prstGeom>
        </p:spPr>
      </p:pic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F796645A-B649-52A9-F408-E01AB1F6B9EE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" name="正方形/長方形 1">
            <a:hlinkClick r:id="rId4" action="ppaction://hlinksldjump"/>
            <a:extLst>
              <a:ext uri="{FF2B5EF4-FFF2-40B4-BE49-F238E27FC236}">
                <a16:creationId xmlns:a16="http://schemas.microsoft.com/office/drawing/2014/main" id="{D710F7C1-508F-E438-C8DB-338D40DD6705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8076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0546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両面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)-TA-01W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E3095EB3-4655-C48C-B868-8C3118EAA9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552826" y="388903"/>
            <a:ext cx="5086350" cy="6562725"/>
          </a:xfrm>
          <a:prstGeom prst="rect">
            <a:avLst/>
          </a:prstGeom>
        </p:spPr>
      </p:pic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F8C2374-EDEC-7443-E8AB-56DCBC422295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7" name="正方形/長方形 6">
            <a:hlinkClick r:id="rId6" action="ppaction://hlinksldjump"/>
            <a:extLst>
              <a:ext uri="{FF2B5EF4-FFF2-40B4-BE49-F238E27FC236}">
                <a16:creationId xmlns:a16="http://schemas.microsoft.com/office/drawing/2014/main" id="{3B478B4C-2368-10BE-C728-F904868505AE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4524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0546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片面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)-TA-02SH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図 2" descr="屋内, 座る, 開く, 小さい が含まれている画像&#10;&#10;自動的に生成された説明">
            <a:extLst>
              <a:ext uri="{FF2B5EF4-FFF2-40B4-BE49-F238E27FC236}">
                <a16:creationId xmlns:a16="http://schemas.microsoft.com/office/drawing/2014/main" id="{2175790E-F8D9-7264-6C1F-9DA22642B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574" y="1262693"/>
            <a:ext cx="3838636" cy="5118181"/>
          </a:xfrm>
          <a:prstGeom prst="rect">
            <a:avLst/>
          </a:prstGeom>
        </p:spPr>
      </p:pic>
      <p:pic>
        <p:nvPicPr>
          <p:cNvPr id="7" name="図 6" descr="パソコンの画面&#10;&#10;中程度の精度で自動的に生成された説明">
            <a:extLst>
              <a:ext uri="{FF2B5EF4-FFF2-40B4-BE49-F238E27FC236}">
                <a16:creationId xmlns:a16="http://schemas.microsoft.com/office/drawing/2014/main" id="{7A92619F-F3FD-B901-F14E-27663956BC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837"/>
            <a:ext cx="4158028" cy="5544037"/>
          </a:xfrm>
          <a:prstGeom prst="rect">
            <a:avLst/>
          </a:prstGeom>
        </p:spPr>
      </p:pic>
      <p:pic>
        <p:nvPicPr>
          <p:cNvPr id="8" name="図 7" descr="コンピューターの画面&#10;&#10;中程度の精度で自動的に生成された説明">
            <a:extLst>
              <a:ext uri="{FF2B5EF4-FFF2-40B4-BE49-F238E27FC236}">
                <a16:creationId xmlns:a16="http://schemas.microsoft.com/office/drawing/2014/main" id="{7A3162AF-1711-D254-3D68-77F25E0022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176" y="1024648"/>
            <a:ext cx="4346439" cy="5795252"/>
          </a:xfrm>
          <a:prstGeom prst="rect">
            <a:avLst/>
          </a:prstGeom>
        </p:spPr>
      </p:pic>
      <p:sp>
        <p:nvSpPr>
          <p:cNvPr id="9" name="サブタイトル 2">
            <a:extLst>
              <a:ext uri="{FF2B5EF4-FFF2-40B4-BE49-F238E27FC236}">
                <a16:creationId xmlns:a16="http://schemas.microsoft.com/office/drawing/2014/main" id="{E4135BD3-A2C6-D6E5-A045-52557EA64E5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0" name="正方形/長方形 9">
            <a:hlinkClick r:id="rId7" action="ppaction://hlinksldjump"/>
            <a:extLst>
              <a:ext uri="{FF2B5EF4-FFF2-40B4-BE49-F238E27FC236}">
                <a16:creationId xmlns:a16="http://schemas.microsoft.com/office/drawing/2014/main" id="{BB413F6B-552A-A100-E39D-501A727897A4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2857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FADCF38-CC22-1DAB-84A3-31384738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381" y="0"/>
            <a:ext cx="12187238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054649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</a:t>
            </a:r>
            <a:r>
              <a:rPr kumimoji="1" lang="en-US" altLang="ja-JP" sz="2800" b="1" dirty="0"/>
              <a:t>T</a:t>
            </a:r>
            <a:r>
              <a:rPr kumimoji="1" lang="ja-JP" altLang="en-US" sz="2800" b="1" dirty="0"/>
              <a:t>型スタンド </a:t>
            </a:r>
            <a:r>
              <a:rPr kumimoji="1" lang="en-US" altLang="ja-JP" sz="2800" b="1" dirty="0"/>
              <a:t>/ </a:t>
            </a:r>
            <a:r>
              <a:rPr kumimoji="1" lang="ja-JP" altLang="en-US" sz="2800" b="1" dirty="0"/>
              <a:t>片面</a:t>
            </a:r>
            <a:r>
              <a:rPr kumimoji="1" lang="en-US" altLang="ja-JP" sz="2800" b="1" dirty="0"/>
              <a:t>(</a:t>
            </a:r>
            <a:r>
              <a:rPr kumimoji="1" lang="ja-JP" altLang="en-US" sz="2800" b="1" dirty="0"/>
              <a:t>アルミニウム製</a:t>
            </a:r>
            <a:r>
              <a:rPr kumimoji="1" lang="en-US" altLang="ja-JP" sz="2800" b="1" dirty="0"/>
              <a:t>)-TA-02SH</a:t>
            </a:r>
            <a:endParaRPr kumimoji="1" lang="ja-JP" altLang="en-US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B0410784-96A7-E4E3-DC41-5AAC43098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724275" y="1026274"/>
            <a:ext cx="4743450" cy="5204461"/>
          </a:xfrm>
          <a:prstGeom prst="rect">
            <a:avLst/>
          </a:prstGeom>
        </p:spPr>
      </p:pic>
      <p:sp>
        <p:nvSpPr>
          <p:cNvPr id="8" name="サブタイトル 2">
            <a:extLst>
              <a:ext uri="{FF2B5EF4-FFF2-40B4-BE49-F238E27FC236}">
                <a16:creationId xmlns:a16="http://schemas.microsoft.com/office/drawing/2014/main" id="{A0CC3973-001A-79F1-1B69-C76221B7013C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9" name="正方形/長方形 8">
            <a:hlinkClick r:id="rId6" action="ppaction://hlinksldjump"/>
            <a:extLst>
              <a:ext uri="{FF2B5EF4-FFF2-40B4-BE49-F238E27FC236}">
                <a16:creationId xmlns:a16="http://schemas.microsoft.com/office/drawing/2014/main" id="{021E3499-3AB7-429E-4F36-30EC1C6182EA}"/>
              </a:ext>
            </a:extLst>
          </p:cNvPr>
          <p:cNvSpPr/>
          <p:nvPr/>
        </p:nvSpPr>
        <p:spPr>
          <a:xfrm>
            <a:off x="10900372" y="6507625"/>
            <a:ext cx="1289247" cy="261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目次に戻る</a:t>
            </a:r>
            <a:endParaRPr lang="en-US" altLang="ja-JP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00593990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4286112_TF22712842.potx" id="{DC1F4CAC-463E-46B1-B56C-8FFBB0733DDE}" vid="{102B73BB-D185-4E66-89CB-192264AF1FD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3EEFF0-FB57-4CB4-8BFC-DF397689E2E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AA3F7EDC-E5B4-4BBC-9D2A-CBE6D46C37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932EF5-314F-409E-8020-FEE5FA07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{EB7223E8-5771-460C-9B3E-2E6FF386B798}tf22712842_win32</Template>
  <TotalTime>7211</TotalTime>
  <Words>4307</Words>
  <Application>Microsoft Office PowerPoint</Application>
  <PresentationFormat>ワイド画面</PresentationFormat>
  <Paragraphs>838</Paragraphs>
  <Slides>61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61</vt:i4>
      </vt:variant>
    </vt:vector>
  </HeadingPairs>
  <TitlesOfParts>
    <vt:vector size="70" baseType="lpstr">
      <vt:lpstr>Meiryo UI</vt:lpstr>
      <vt:lpstr>Yu Gothic UI</vt:lpstr>
      <vt:lpstr>メイリオ</vt:lpstr>
      <vt:lpstr>游ゴシック</vt:lpstr>
      <vt:lpstr>游ゴシック Light</vt:lpstr>
      <vt:lpstr>Calibri</vt:lpstr>
      <vt:lpstr>Franklin Gothic Book</vt:lpstr>
      <vt:lpstr>Wingdings 2</vt:lpstr>
      <vt:lpstr>1_RetrospectVTI</vt:lpstr>
      <vt:lpstr>提供可能スタンド・フレームー覧表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サイネージ 提案資料</dc:title>
  <dc:creator>イソンジャパン株式会社</dc:creator>
  <cp:lastModifiedBy>イソンジャパン株式会社</cp:lastModifiedBy>
  <cp:revision>133</cp:revision>
  <dcterms:created xsi:type="dcterms:W3CDTF">2022-12-23T00:00:27Z</dcterms:created>
  <dcterms:modified xsi:type="dcterms:W3CDTF">2023-02-09T03:46:31Z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