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2"/>
  </p:notesMasterIdLst>
  <p:handoutMasterIdLst>
    <p:handoutMasterId r:id="rId13"/>
  </p:handoutMasterIdLst>
  <p:sldIdLst>
    <p:sldId id="298" r:id="rId5"/>
    <p:sldId id="1125" r:id="rId6"/>
    <p:sldId id="1188" r:id="rId7"/>
    <p:sldId id="1189" r:id="rId8"/>
    <p:sldId id="1190" r:id="rId9"/>
    <p:sldId id="1191" r:id="rId10"/>
    <p:sldId id="1186" r:id="rId11"/>
  </p:sldIdLst>
  <p:sldSz cx="12192000" cy="6858000"/>
  <p:notesSz cx="6858000" cy="9144000"/>
  <p:defaultTextStyle>
    <a:defPPr rtl="0">
      <a:defRPr lang="ja-jp"/>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6" autoAdjust="0"/>
    <p:restoredTop sz="94545" autoAdjust="0"/>
  </p:normalViewPr>
  <p:slideViewPr>
    <p:cSldViewPr snapToGrid="0">
      <p:cViewPr>
        <p:scale>
          <a:sx n="100" d="100"/>
          <a:sy n="100" d="100"/>
        </p:scale>
        <p:origin x="1008" y="72"/>
      </p:cViewPr>
      <p:guideLst/>
    </p:cSldViewPr>
  </p:slideViewPr>
  <p:notesTextViewPr>
    <p:cViewPr>
      <p:scale>
        <a:sx n="1" d="1"/>
        <a:sy n="1" d="1"/>
      </p:scale>
      <p:origin x="0" y="0"/>
    </p:cViewPr>
  </p:notesTextViewPr>
  <p:notesViewPr>
    <p:cSldViewPr snapToGrid="0">
      <p:cViewPr varScale="1">
        <p:scale>
          <a:sx n="87" d="100"/>
          <a:sy n="87" d="100"/>
        </p:scale>
        <p:origin x="384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latin typeface="Meiryo UI" panose="020B0604030504040204" pitchFamily="50" charset="-128"/>
              <a:ea typeface="Meiryo UI" panose="020B0604030504040204" pitchFamily="50" charset="-128"/>
            </a:endParaRPr>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243AE-AB9C-4F99-A927-9F2471FAD649}" type="datetime1">
              <a:rPr kumimoji="1" lang="ja-JP" altLang="en-US" smtClean="0">
                <a:latin typeface="Meiryo UI" panose="020B0604030504040204" pitchFamily="50" charset="-128"/>
                <a:ea typeface="Meiryo UI" panose="020B0604030504040204" pitchFamily="50" charset="-128"/>
              </a:rPr>
              <a:t>2023/3/6</a:t>
            </a:fld>
            <a:endParaRPr kumimoji="1" lang="ja-JP" altLang="en-US" dirty="0">
              <a:latin typeface="Meiryo UI" panose="020B0604030504040204" pitchFamily="50" charset="-128"/>
              <a:ea typeface="Meiryo UI" panose="020B0604030504040204" pitchFamily="50" charset="-128"/>
            </a:endParaRPr>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latin typeface="Meiryo UI" panose="020B0604030504040204" pitchFamily="50" charset="-128"/>
              <a:ea typeface="Meiryo UI" panose="020B0604030504040204" pitchFamily="50" charset="-128"/>
            </a:endParaRPr>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DADE32-FD1A-494E-A873-FBE034D5C1DA}" type="slidenum">
              <a:rPr kumimoji="1" lang="en-US" altLang="ja-JP" smtClean="0">
                <a:latin typeface="Meiryo UI" panose="020B0604030504040204" pitchFamily="50" charset="-128"/>
                <a:ea typeface="Meiryo UI" panose="020B0604030504040204" pitchFamily="50" charset="-128"/>
              </a:rPr>
              <a:t>‹#›</a:t>
            </a:fld>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518209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eiryo UI" panose="020B0604030504040204" pitchFamily="50" charset="-128"/>
                <a:ea typeface="Meiryo UI" panose="020B0604030504040204" pitchFamily="50" charset="-128"/>
              </a:defRPr>
            </a:lvl1pPr>
          </a:lstStyle>
          <a:p>
            <a:fld id="{D5D0D523-8CFC-4A67-BC17-72B1EE12365D}" type="datetime1">
              <a:rPr kumimoji="1" lang="ja-JP" altLang="en-US" smtClean="0"/>
              <a:pPr/>
              <a:t>2023/3/6</a:t>
            </a:fld>
            <a:endParaRPr kumimoji="1"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noProof="0"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noProof="0" dirty="0"/>
              <a:t>マスター テキストの書式設定</a:t>
            </a:r>
          </a:p>
          <a:p>
            <a:pPr lvl="1"/>
            <a:r>
              <a:rPr kumimoji="1" lang="ja-JP" altLang="en-US" noProof="0" dirty="0"/>
              <a:t>第 </a:t>
            </a:r>
            <a:r>
              <a:rPr kumimoji="1" lang="en-US" altLang="ja-JP" noProof="0" dirty="0"/>
              <a:t>2 </a:t>
            </a:r>
            <a:r>
              <a:rPr kumimoji="1" lang="ja-JP" altLang="en-US" noProof="0" dirty="0"/>
              <a:t>レベル</a:t>
            </a:r>
          </a:p>
          <a:p>
            <a:pPr lvl="2"/>
            <a:r>
              <a:rPr kumimoji="1" lang="ja-JP" altLang="en-US" noProof="0" dirty="0"/>
              <a:t>第 </a:t>
            </a:r>
            <a:r>
              <a:rPr kumimoji="1" lang="en-US" altLang="ja-JP" noProof="0" dirty="0"/>
              <a:t>3 </a:t>
            </a:r>
            <a:r>
              <a:rPr kumimoji="1" lang="ja-JP" altLang="en-US" noProof="0" dirty="0"/>
              <a:t>レベル</a:t>
            </a:r>
          </a:p>
          <a:p>
            <a:pPr lvl="3"/>
            <a:r>
              <a:rPr kumimoji="1" lang="ja-JP" altLang="en-US" noProof="0" dirty="0"/>
              <a:t>第 </a:t>
            </a:r>
            <a:r>
              <a:rPr kumimoji="1" lang="en-US" altLang="ja-JP" noProof="0" dirty="0"/>
              <a:t>4 </a:t>
            </a:r>
            <a:r>
              <a:rPr kumimoji="1" lang="ja-JP" altLang="en-US" noProof="0" dirty="0"/>
              <a:t>レベル</a:t>
            </a:r>
          </a:p>
          <a:p>
            <a:pPr lvl="4"/>
            <a:r>
              <a:rPr kumimoji="1" lang="ja-JP" altLang="en-US" noProof="0" dirty="0"/>
              <a:t>第 </a:t>
            </a:r>
            <a:r>
              <a:rPr kumimoji="1" lang="en-US" altLang="ja-JP" noProof="0" dirty="0"/>
              <a:t>5 </a:t>
            </a:r>
            <a:r>
              <a:rPr kumimoji="1" lang="ja-JP" altLang="en-US" noProof="0"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eiryo UI" panose="020B0604030504040204" pitchFamily="50" charset="-128"/>
                <a:ea typeface="Meiryo UI" panose="020B0604030504040204" pitchFamily="50" charset="-128"/>
              </a:defRPr>
            </a:lvl1pPr>
          </a:lstStyle>
          <a:p>
            <a:fld id="{5DBB06E8-024C-426A-A87F-EDA2F6EC649B}" type="slidenum">
              <a:rPr kumimoji="1" lang="en-US" altLang="ja-JP" smtClean="0"/>
              <a:pPr/>
              <a:t>‹#›</a:t>
            </a:fld>
            <a:endParaRPr kumimoji="1" lang="ja-JP" altLang="en-US" dirty="0"/>
          </a:p>
        </p:txBody>
      </p:sp>
    </p:spTree>
    <p:extLst>
      <p:ext uri="{BB962C8B-B14F-4D97-AF65-F5344CB8AC3E}">
        <p14:creationId xmlns:p14="http://schemas.microsoft.com/office/powerpoint/2010/main" val="383028284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5DBB06E8-024C-426A-A87F-EDA2F6EC649B}" type="slidenum">
              <a:rPr kumimoji="1" lang="en-US" altLang="ja-JP" smtClean="0">
                <a:latin typeface="Meiryo UI" panose="020B0604030504040204" pitchFamily="50" charset="-128"/>
                <a:ea typeface="Meiryo UI" panose="020B0604030504040204" pitchFamily="50" charset="-128"/>
              </a:rPr>
              <a:t>1</a:t>
            </a:fld>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97516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1"/>
          <p:cNvSpPr>
            <a:spLocks noGrp="1"/>
          </p:cNvSpPr>
          <p:nvPr>
            <p:ph type="ctrTitle"/>
          </p:nvPr>
        </p:nvSpPr>
        <p:spPr>
          <a:xfrm>
            <a:off x="1097280" y="758952"/>
            <a:ext cx="10058400" cy="3566160"/>
          </a:xfrm>
        </p:spPr>
        <p:txBody>
          <a:bodyPr rtlCol="0" anchor="b">
            <a:normAutofit/>
          </a:bodyPr>
          <a:lstStyle>
            <a:lvl1pPr algn="l">
              <a:lnSpc>
                <a:spcPct val="90000"/>
              </a:lnSpc>
              <a:defRPr sz="8000" spc="-50" baseline="0">
                <a:solidFill>
                  <a:schemeClr val="tx1">
                    <a:lumMod val="85000"/>
                    <a:lumOff val="15000"/>
                  </a:schemeClr>
                </a:solidFill>
              </a:defRPr>
            </a:lvl1pPr>
          </a:lstStyle>
          <a:p>
            <a:pPr rtl="0"/>
            <a:r>
              <a:rPr lang="ja-JP" altLang="en-US" noProof="0"/>
              <a:t>マスター タイトルの書式設定</a:t>
            </a:r>
            <a:endParaRPr lang="ja-JP" altLang="en-US" noProof="0" dirty="0"/>
          </a:p>
        </p:txBody>
      </p:sp>
      <p:sp>
        <p:nvSpPr>
          <p:cNvPr id="3" name="サブタイトル 2"/>
          <p:cNvSpPr>
            <a:spLocks noGrp="1"/>
          </p:cNvSpPr>
          <p:nvPr>
            <p:ph type="subTitle" idx="1"/>
          </p:nvPr>
        </p:nvSpPr>
        <p:spPr>
          <a:xfrm>
            <a:off x="1100051" y="4645152"/>
            <a:ext cx="10058400" cy="1143000"/>
          </a:xfrm>
        </p:spPr>
        <p:txBody>
          <a:bodyPr lIns="91440" rIns="91440" rtlCol="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ja-JP" altLang="en-US" noProof="0"/>
              <a:t>マスター サブタイトルの書式設定</a:t>
            </a:r>
            <a:endParaRPr lang="ja-JP" altLang="en-US" noProof="0" dirty="0"/>
          </a:p>
        </p:txBody>
      </p:sp>
      <p:cxnSp>
        <p:nvCxnSpPr>
          <p:cNvPr id="9" name="直線​​コネクタ(S)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日付プレースホルダー 3">
            <a:extLst>
              <a:ext uri="{FF2B5EF4-FFF2-40B4-BE49-F238E27FC236}">
                <a16:creationId xmlns:a16="http://schemas.microsoft.com/office/drawing/2014/main" id="{9925CCF1-92C0-4AF3-BFAF-4921631915AB}"/>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5" name="フッター プレースホルダー 4">
            <a:extLst>
              <a:ext uri="{FF2B5EF4-FFF2-40B4-BE49-F238E27FC236}">
                <a16:creationId xmlns:a16="http://schemas.microsoft.com/office/drawing/2014/main" id="{051A78A9-3DFF-4937-A9F2-5D8CF495F367}"/>
              </a:ext>
            </a:extLst>
          </p:cNvPr>
          <p:cNvSpPr>
            <a:spLocks noGrp="1"/>
          </p:cNvSpPr>
          <p:nvPr>
            <p:ph type="ftr" sz="quarter" idx="11"/>
          </p:nvPr>
        </p:nvSpPr>
        <p:spPr/>
        <p:txBody>
          <a:bodyPr rtlCol="0"/>
          <a:lstStyle/>
          <a:p>
            <a:pPr rtl="0"/>
            <a:endParaRPr lang="ja-JP" altLang="en-US" noProof="0" dirty="0"/>
          </a:p>
        </p:txBody>
      </p:sp>
      <p:sp>
        <p:nvSpPr>
          <p:cNvPr id="6" name="スライド番号プレースホルダー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2623437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idx="1"/>
          </p:nvPr>
        </p:nvSpPr>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7" name="日付プレースホルダー 6">
            <a:extLst>
              <a:ext uri="{FF2B5EF4-FFF2-40B4-BE49-F238E27FC236}">
                <a16:creationId xmlns:a16="http://schemas.microsoft.com/office/drawing/2014/main" id="{354D8B55-9EA8-4B81-8E84-9B93B0A27559}"/>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8" name="フッター プレースホルダー 7">
            <a:extLst>
              <a:ext uri="{FF2B5EF4-FFF2-40B4-BE49-F238E27FC236}">
                <a16:creationId xmlns:a16="http://schemas.microsoft.com/office/drawing/2014/main" id="{062CA021-2578-47CB-822C-BDDFF7223B28}"/>
              </a:ext>
            </a:extLst>
          </p:cNvPr>
          <p:cNvSpPr>
            <a:spLocks noGrp="1"/>
          </p:cNvSpPr>
          <p:nvPr>
            <p:ph type="ftr" sz="quarter" idx="11"/>
          </p:nvPr>
        </p:nvSpPr>
        <p:spPr/>
        <p:txBody>
          <a:bodyPr rtlCol="0"/>
          <a:lstStyle/>
          <a:p>
            <a:pPr rtl="0"/>
            <a:endParaRPr lang="ja-JP" altLang="en-US" noProof="0" dirty="0"/>
          </a:p>
        </p:txBody>
      </p:sp>
      <p:sp>
        <p:nvSpPr>
          <p:cNvPr id="9" name="スライド番号プレースホルダー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2540465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 ヘッダー">
    <p:bg>
      <p:bgPr>
        <a:solidFill>
          <a:schemeClr val="bg1"/>
        </a:solidFill>
        <a:effectLst/>
      </p:bgPr>
    </p:bg>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1"/>
          <p:cNvSpPr>
            <a:spLocks noGrp="1"/>
          </p:cNvSpPr>
          <p:nvPr>
            <p:ph type="title"/>
          </p:nvPr>
        </p:nvSpPr>
        <p:spPr>
          <a:xfrm>
            <a:off x="1097280" y="758952"/>
            <a:ext cx="10058400" cy="3566160"/>
          </a:xfrm>
        </p:spPr>
        <p:txBody>
          <a:bodyPr rtlCol="0" anchor="b" anchorCtr="0">
            <a:normAutofit/>
          </a:bodyPr>
          <a:lstStyle>
            <a:lvl1pPr>
              <a:lnSpc>
                <a:spcPct val="90000"/>
              </a:lnSpc>
              <a:defRPr sz="8000" b="0">
                <a:solidFill>
                  <a:schemeClr val="tx1">
                    <a:lumMod val="85000"/>
                    <a:lumOff val="15000"/>
                  </a:schemeClr>
                </a:solidFill>
              </a:defRPr>
            </a:lvl1pPr>
          </a:lstStyle>
          <a:p>
            <a:pPr rtl="0"/>
            <a:r>
              <a:rPr lang="ja-JP" altLang="en-US" noProof="0"/>
              <a:t>マスター タイトルの書式設定</a:t>
            </a:r>
            <a:endParaRPr lang="ja-JP" altLang="en-US" noProof="0" dirty="0"/>
          </a:p>
        </p:txBody>
      </p:sp>
      <p:sp>
        <p:nvSpPr>
          <p:cNvPr id="3" name="テキスト プレースホルダー 2"/>
          <p:cNvSpPr>
            <a:spLocks noGrp="1"/>
          </p:cNvSpPr>
          <p:nvPr>
            <p:ph type="body" idx="1"/>
          </p:nvPr>
        </p:nvSpPr>
        <p:spPr>
          <a:xfrm>
            <a:off x="1097280" y="4663440"/>
            <a:ext cx="10058400" cy="1143000"/>
          </a:xfrm>
        </p:spPr>
        <p:txBody>
          <a:bodyPr lIns="91440" rIns="91440" rtlCol="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ja-JP" altLang="en-US" noProof="0"/>
              <a:t>マスター テキストの書式設定</a:t>
            </a:r>
          </a:p>
        </p:txBody>
      </p:sp>
      <p:cxnSp>
        <p:nvCxnSpPr>
          <p:cNvPr id="9" name="直線​​コネクタ(S)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日付プレースホルダー 6">
            <a:extLst>
              <a:ext uri="{FF2B5EF4-FFF2-40B4-BE49-F238E27FC236}">
                <a16:creationId xmlns:a16="http://schemas.microsoft.com/office/drawing/2014/main" id="{AAF2E137-EC28-48F8-9198-1F02539029B6}"/>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8" name="フッター プレースホルダー 7">
            <a:extLst>
              <a:ext uri="{FF2B5EF4-FFF2-40B4-BE49-F238E27FC236}">
                <a16:creationId xmlns:a16="http://schemas.microsoft.com/office/drawing/2014/main" id="{189422CD-6F62-4DD6-89EF-07A60B42D219}"/>
              </a:ext>
            </a:extLst>
          </p:cNvPr>
          <p:cNvSpPr>
            <a:spLocks noGrp="1"/>
          </p:cNvSpPr>
          <p:nvPr>
            <p:ph type="ftr" sz="quarter" idx="11"/>
          </p:nvPr>
        </p:nvSpPr>
        <p:spPr/>
        <p:txBody>
          <a:bodyPr rtlCol="0"/>
          <a:lstStyle/>
          <a:p>
            <a:pPr rtl="0"/>
            <a:endParaRPr lang="ja-JP" altLang="en-US" noProof="0" dirty="0"/>
          </a:p>
        </p:txBody>
      </p:sp>
      <p:sp>
        <p:nvSpPr>
          <p:cNvPr id="11" name="スライド番号プレースホルダー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762783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段組">
    <p:spTree>
      <p:nvGrpSpPr>
        <p:cNvPr id="1" name=""/>
        <p:cNvGrpSpPr/>
        <p:nvPr/>
      </p:nvGrpSpPr>
      <p:grpSpPr>
        <a:xfrm>
          <a:off x="0" y="0"/>
          <a:ext cx="0" cy="0"/>
          <a:chOff x="0" y="0"/>
          <a:chExt cx="0" cy="0"/>
        </a:xfrm>
      </p:grpSpPr>
      <p:sp>
        <p:nvSpPr>
          <p:cNvPr id="8" name="タイトル 7"/>
          <p:cNvSpPr>
            <a:spLocks noGrp="1"/>
          </p:cNvSpPr>
          <p:nvPr>
            <p:ph type="title"/>
          </p:nvPr>
        </p:nvSpPr>
        <p:spPr>
          <a:xfrm>
            <a:off x="1097280" y="286603"/>
            <a:ext cx="10058400" cy="1450757"/>
          </a:xfrm>
        </p:spPr>
        <p:txBody>
          <a:bodyPr rtlCol="0"/>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sz="half" idx="1"/>
          </p:nvPr>
        </p:nvSpPr>
        <p:spPr>
          <a:xfrm>
            <a:off x="1097280" y="2120900"/>
            <a:ext cx="4639736" cy="3748193"/>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コンテンツ プレースホルダー 3"/>
          <p:cNvSpPr>
            <a:spLocks noGrp="1"/>
          </p:cNvSpPr>
          <p:nvPr>
            <p:ph sz="half" idx="2"/>
          </p:nvPr>
        </p:nvSpPr>
        <p:spPr>
          <a:xfrm>
            <a:off x="6515944" y="2120900"/>
            <a:ext cx="4639736" cy="3748194"/>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2" name="日付プレースホルダー 1">
            <a:extLst>
              <a:ext uri="{FF2B5EF4-FFF2-40B4-BE49-F238E27FC236}">
                <a16:creationId xmlns:a16="http://schemas.microsoft.com/office/drawing/2014/main" id="{5782D47D-B0DC-4C40-BCC6-BBBA32584A38}"/>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9" name="フッター プレースホルダー 8">
            <a:extLst>
              <a:ext uri="{FF2B5EF4-FFF2-40B4-BE49-F238E27FC236}">
                <a16:creationId xmlns:a16="http://schemas.microsoft.com/office/drawing/2014/main" id="{4690D34E-7EBD-44B2-83CA-4C126A18D7EF}"/>
              </a:ext>
            </a:extLst>
          </p:cNvPr>
          <p:cNvSpPr>
            <a:spLocks noGrp="1"/>
          </p:cNvSpPr>
          <p:nvPr>
            <p:ph type="ftr" sz="quarter" idx="11"/>
          </p:nvPr>
        </p:nvSpPr>
        <p:spPr/>
        <p:txBody>
          <a:bodyPr rtlCol="0"/>
          <a:lstStyle/>
          <a:p>
            <a:pPr rtl="0"/>
            <a:endParaRPr lang="ja-JP" altLang="en-US" noProof="0" dirty="0"/>
          </a:p>
        </p:txBody>
      </p:sp>
      <p:sp>
        <p:nvSpPr>
          <p:cNvPr id="10" name="スライド番号プレースホルダー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588359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タイトル 9"/>
          <p:cNvSpPr>
            <a:spLocks noGrp="1"/>
          </p:cNvSpPr>
          <p:nvPr>
            <p:ph type="title"/>
          </p:nvPr>
        </p:nvSpPr>
        <p:spPr>
          <a:xfrm>
            <a:off x="1097280" y="286603"/>
            <a:ext cx="10058400" cy="1450757"/>
          </a:xfrm>
        </p:spPr>
        <p:txBody>
          <a:bodyPr rtlCol="0"/>
          <a:lstStyle/>
          <a:p>
            <a:pPr rtl="0"/>
            <a:r>
              <a:rPr lang="ja-JP" altLang="en-US" noProof="0"/>
              <a:t>マスター タイトルの書式設定</a:t>
            </a:r>
            <a:endParaRPr lang="ja-JP" altLang="en-US" noProof="0" dirty="0"/>
          </a:p>
        </p:txBody>
      </p:sp>
      <p:sp>
        <p:nvSpPr>
          <p:cNvPr id="3" name="テキスト プレースホルダー 2"/>
          <p:cNvSpPr>
            <a:spLocks noGrp="1"/>
          </p:cNvSpPr>
          <p:nvPr>
            <p:ph type="body" idx="1"/>
          </p:nvPr>
        </p:nvSpPr>
        <p:spPr>
          <a:xfrm>
            <a:off x="1097280" y="2057400"/>
            <a:ext cx="4639736" cy="736282"/>
          </a:xfrm>
        </p:spPr>
        <p:txBody>
          <a:bodyPr lIns="91440" rIns="91440" rtlCol="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4" name="コンテンツ プレースホルダー 3"/>
          <p:cNvSpPr>
            <a:spLocks noGrp="1"/>
          </p:cNvSpPr>
          <p:nvPr>
            <p:ph sz="half" idx="2"/>
          </p:nvPr>
        </p:nvSpPr>
        <p:spPr>
          <a:xfrm>
            <a:off x="1097280" y="2958274"/>
            <a:ext cx="4639736" cy="2910821"/>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5" name="テキスト プレースホルダー 4"/>
          <p:cNvSpPr>
            <a:spLocks noGrp="1"/>
          </p:cNvSpPr>
          <p:nvPr>
            <p:ph type="body" sz="quarter" idx="3"/>
          </p:nvPr>
        </p:nvSpPr>
        <p:spPr>
          <a:xfrm>
            <a:off x="6515944" y="2057400"/>
            <a:ext cx="4639736" cy="736282"/>
          </a:xfrm>
        </p:spPr>
        <p:txBody>
          <a:bodyPr lIns="91440" rIns="91440" rtlCol="0" anchor="ctr">
            <a:normAutofit/>
          </a:bodyPr>
          <a:lstStyle>
            <a:lvl1pPr marL="0" indent="0" rtl="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6" name="コンテンツ プレースホルダー 5"/>
          <p:cNvSpPr>
            <a:spLocks noGrp="1"/>
          </p:cNvSpPr>
          <p:nvPr>
            <p:ph sz="quarter" idx="4"/>
          </p:nvPr>
        </p:nvSpPr>
        <p:spPr>
          <a:xfrm>
            <a:off x="6515944" y="2958273"/>
            <a:ext cx="4639736" cy="2910821"/>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2" name="日付プレースホルダー 1">
            <a:extLst>
              <a:ext uri="{FF2B5EF4-FFF2-40B4-BE49-F238E27FC236}">
                <a16:creationId xmlns:a16="http://schemas.microsoft.com/office/drawing/2014/main" id="{8AF8A515-AA94-45D1-9223-5C2272618D85}"/>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11" name="フッター プレースホルダー 10">
            <a:extLst>
              <a:ext uri="{FF2B5EF4-FFF2-40B4-BE49-F238E27FC236}">
                <a16:creationId xmlns:a16="http://schemas.microsoft.com/office/drawing/2014/main" id="{D052F5BC-98E0-4D60-AD67-9547738B7DD4}"/>
              </a:ext>
            </a:extLst>
          </p:cNvPr>
          <p:cNvSpPr>
            <a:spLocks noGrp="1"/>
          </p:cNvSpPr>
          <p:nvPr>
            <p:ph type="ftr" sz="quarter" idx="11"/>
          </p:nvPr>
        </p:nvSpPr>
        <p:spPr/>
        <p:txBody>
          <a:bodyPr rtlCol="0"/>
          <a:lstStyle/>
          <a:p>
            <a:pPr rtl="0"/>
            <a:endParaRPr lang="ja-JP" altLang="en-US" noProof="0" dirty="0"/>
          </a:p>
        </p:txBody>
      </p:sp>
      <p:sp>
        <p:nvSpPr>
          <p:cNvPr id="12" name="スライド番号プレースホルダー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1963925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6" name="日付プレースホルダー 5">
            <a:extLst>
              <a:ext uri="{FF2B5EF4-FFF2-40B4-BE49-F238E27FC236}">
                <a16:creationId xmlns:a16="http://schemas.microsoft.com/office/drawing/2014/main" id="{7392073F-158F-44A3-8913-917AFFC1BC20}"/>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7" name="フッター プレースホルダー 6">
            <a:extLst>
              <a:ext uri="{FF2B5EF4-FFF2-40B4-BE49-F238E27FC236}">
                <a16:creationId xmlns:a16="http://schemas.microsoft.com/office/drawing/2014/main" id="{EED72207-24CA-42B7-A975-2F8E41CBA904}"/>
              </a:ext>
            </a:extLst>
          </p:cNvPr>
          <p:cNvSpPr>
            <a:spLocks noGrp="1"/>
          </p:cNvSpPr>
          <p:nvPr>
            <p:ph type="ftr" sz="quarter" idx="11"/>
          </p:nvPr>
        </p:nvSpPr>
        <p:spPr/>
        <p:txBody>
          <a:bodyPr rtlCol="0"/>
          <a:lstStyle/>
          <a:p>
            <a:pPr rtl="0"/>
            <a:endParaRPr lang="ja-JP" altLang="en-US" noProof="0" dirty="0"/>
          </a:p>
        </p:txBody>
      </p:sp>
      <p:sp>
        <p:nvSpPr>
          <p:cNvPr id="8" name="スライド番号プレースホルダー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4268543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日付プレースホルダー 1">
            <a:extLst>
              <a:ext uri="{FF2B5EF4-FFF2-40B4-BE49-F238E27FC236}">
                <a16:creationId xmlns:a16="http://schemas.microsoft.com/office/drawing/2014/main" id="{94E9223F-721F-47BF-9FD5-0F8D12FF0DE1}"/>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3" name="フッター プレースホルダー 2">
            <a:extLst>
              <a:ext uri="{FF2B5EF4-FFF2-40B4-BE49-F238E27FC236}">
                <a16:creationId xmlns:a16="http://schemas.microsoft.com/office/drawing/2014/main" id="{05915714-6BBA-4593-8591-4E26F7D58D9F}"/>
              </a:ext>
            </a:extLst>
          </p:cNvPr>
          <p:cNvSpPr>
            <a:spLocks noGrp="1"/>
          </p:cNvSpPr>
          <p:nvPr>
            <p:ph type="ftr" sz="quarter" idx="11"/>
          </p:nvPr>
        </p:nvSpPr>
        <p:spPr/>
        <p:txBody>
          <a:bodyPr rtlCol="0"/>
          <a:lstStyle/>
          <a:p>
            <a:pPr rtl="0"/>
            <a:endParaRPr lang="ja-JP" altLang="en-US" noProof="0" dirty="0"/>
          </a:p>
        </p:txBody>
      </p:sp>
      <p:sp>
        <p:nvSpPr>
          <p:cNvPr id="4" name="スライド番号プレースホルダー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133393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キャプション付きのコンテンツ">
    <p:spTree>
      <p:nvGrpSpPr>
        <p:cNvPr id="1" name=""/>
        <p:cNvGrpSpPr/>
        <p:nvPr/>
      </p:nvGrpSpPr>
      <p:grpSpPr>
        <a:xfrm>
          <a:off x="0" y="0"/>
          <a:ext cx="0" cy="0"/>
          <a:chOff x="0" y="0"/>
          <a:chExt cx="0" cy="0"/>
        </a:xfrm>
      </p:grpSpPr>
      <p:sp>
        <p:nvSpPr>
          <p:cNvPr id="8" name="長方形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1"/>
          <p:cNvSpPr>
            <a:spLocks noGrp="1"/>
          </p:cNvSpPr>
          <p:nvPr>
            <p:ph type="title"/>
          </p:nvPr>
        </p:nvSpPr>
        <p:spPr>
          <a:xfrm>
            <a:off x="643466" y="786383"/>
            <a:ext cx="3517567" cy="2093975"/>
          </a:xfrm>
        </p:spPr>
        <p:txBody>
          <a:bodyPr rtlCol="0" anchor="b">
            <a:normAutofit/>
          </a:bodyPr>
          <a:lstStyle>
            <a:lvl1pPr>
              <a:lnSpc>
                <a:spcPct val="90000"/>
              </a:lnSpc>
              <a:defRPr sz="3600" b="0">
                <a:solidFill>
                  <a:srgbClr val="FFFFFF"/>
                </a:solidFill>
              </a:defRPr>
            </a:lvl1pPr>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idx="1"/>
          </p:nvPr>
        </p:nvSpPr>
        <p:spPr>
          <a:xfrm>
            <a:off x="5458984" y="812799"/>
            <a:ext cx="5928344" cy="5294757"/>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テキスト プレースホルダー 3"/>
          <p:cNvSpPr>
            <a:spLocks noGrp="1"/>
          </p:cNvSpPr>
          <p:nvPr>
            <p:ph type="body" sz="half" idx="2"/>
          </p:nvPr>
        </p:nvSpPr>
        <p:spPr>
          <a:xfrm>
            <a:off x="643465" y="3043050"/>
            <a:ext cx="3517567" cy="3064505"/>
          </a:xfrm>
        </p:spPr>
        <p:txBody>
          <a:bodyPr lIns="91440" rIns="91440" rtlCol="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ja-JP" altLang="en-US" noProof="0"/>
              <a:t>マスター テキストの書式設定</a:t>
            </a:r>
          </a:p>
        </p:txBody>
      </p:sp>
      <p:sp>
        <p:nvSpPr>
          <p:cNvPr id="5" name="日付プレースホルダー 4"/>
          <p:cNvSpPr>
            <a:spLocks noGrp="1"/>
          </p:cNvSpPr>
          <p:nvPr>
            <p:ph type="dt" sz="half" idx="10"/>
          </p:nvPr>
        </p:nvSpPr>
        <p:spPr>
          <a:xfrm>
            <a:off x="643464" y="6446520"/>
            <a:ext cx="3517568" cy="365125"/>
          </a:xfrm>
        </p:spPr>
        <p:txBody>
          <a:bodyPr rtlCol="0"/>
          <a:lstStyle>
            <a:lvl1pPr algn="l">
              <a:defRPr/>
            </a:lvl1pPr>
          </a:lstStyle>
          <a:p>
            <a:pPr rtl="0"/>
            <a:r>
              <a:rPr lang="en-US" altLang="ja-JP" noProof="0" dirty="0"/>
              <a:t>2020/2/13</a:t>
            </a:r>
            <a:endParaRPr lang="ja-JP" altLang="en-US" noProof="0" dirty="0"/>
          </a:p>
        </p:txBody>
      </p:sp>
      <p:sp>
        <p:nvSpPr>
          <p:cNvPr id="6" name="フッター プレースホルダー 5"/>
          <p:cNvSpPr>
            <a:spLocks noGrp="1"/>
          </p:cNvSpPr>
          <p:nvPr>
            <p:ph type="ftr" sz="quarter" idx="11"/>
          </p:nvPr>
        </p:nvSpPr>
        <p:spPr>
          <a:xfrm>
            <a:off x="5458983" y="6446520"/>
            <a:ext cx="5334019" cy="365125"/>
          </a:xfrm>
        </p:spPr>
        <p:txBody>
          <a:bodyPr rtlCol="0"/>
          <a:lstStyle>
            <a:lvl1pPr algn="l">
              <a:defRPr>
                <a:solidFill>
                  <a:schemeClr val="tx2"/>
                </a:solidFill>
              </a:defRPr>
            </a:lvl1pPr>
          </a:lstStyle>
          <a:p>
            <a:pPr rtl="0"/>
            <a:endParaRPr lang="ja-JP" altLang="en-US" noProof="0" dirty="0"/>
          </a:p>
        </p:txBody>
      </p:sp>
      <p:sp>
        <p:nvSpPr>
          <p:cNvPr id="7" name="スライド番号プレースホルダー 6"/>
          <p:cNvSpPr>
            <a:spLocks noGrp="1"/>
          </p:cNvSpPr>
          <p:nvPr>
            <p:ph type="sldNum" sz="quarter" idx="12"/>
          </p:nvPr>
        </p:nvSpPr>
        <p:spPr/>
        <p:txBody>
          <a:bodyPr rtlCol="0"/>
          <a:lstStyle>
            <a:lvl1pPr>
              <a:defRPr>
                <a:solidFill>
                  <a:schemeClr val="tx2"/>
                </a:solidFill>
              </a:defRPr>
            </a:lvl1pPr>
          </a:lstStyle>
          <a:p>
            <a:pPr rtl="0"/>
            <a:fld id="{3A98EE3D-8CD1-4C3F-BD1C-C98C9596463C}" type="slidenum">
              <a:rPr lang="en-US" altLang="ja-JP" noProof="0" smtClean="0"/>
              <a:pPr/>
              <a:t>‹#›</a:t>
            </a:fld>
            <a:endParaRPr lang="ja-JP" altLang="en-US" noProof="0" dirty="0"/>
          </a:p>
        </p:txBody>
      </p:sp>
    </p:spTree>
    <p:extLst>
      <p:ext uri="{BB962C8B-B14F-4D97-AF65-F5344CB8AC3E}">
        <p14:creationId xmlns:p14="http://schemas.microsoft.com/office/powerpoint/2010/main" val="3771184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キャプション付きの図">
    <p:spTree>
      <p:nvGrpSpPr>
        <p:cNvPr id="1" name=""/>
        <p:cNvGrpSpPr/>
        <p:nvPr/>
      </p:nvGrpSpPr>
      <p:grpSpPr>
        <a:xfrm>
          <a:off x="0" y="0"/>
          <a:ext cx="0" cy="0"/>
          <a:chOff x="0" y="0"/>
          <a:chExt cx="0" cy="0"/>
        </a:xfrm>
      </p:grpSpPr>
      <p:sp>
        <p:nvSpPr>
          <p:cNvPr id="8" name="長方形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図プレースホルダー 2"/>
          <p:cNvSpPr>
            <a:spLocks noGrp="1" noChangeAspect="1"/>
          </p:cNvSpPr>
          <p:nvPr>
            <p:ph type="pic" idx="1"/>
          </p:nvPr>
        </p:nvSpPr>
        <p:spPr>
          <a:xfrm>
            <a:off x="15" y="0"/>
            <a:ext cx="12191985" cy="4578350"/>
          </a:xfrm>
          <a:solidFill>
            <a:schemeClr val="bg1">
              <a:lumMod val="85000"/>
            </a:schemeClr>
          </a:solidFill>
        </p:spPr>
        <p:txBody>
          <a:bodyPr lIns="457200" tIns="457200"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ja-JP" altLang="en-US" noProof="0"/>
              <a:t>アイコンをクリックして図を追加</a:t>
            </a:r>
            <a:endParaRPr lang="ja-JP" altLang="en-US" noProof="0" dirty="0"/>
          </a:p>
        </p:txBody>
      </p:sp>
      <p:sp>
        <p:nvSpPr>
          <p:cNvPr id="2" name="タイトル 1"/>
          <p:cNvSpPr>
            <a:spLocks noGrp="1"/>
          </p:cNvSpPr>
          <p:nvPr>
            <p:ph type="title"/>
          </p:nvPr>
        </p:nvSpPr>
        <p:spPr>
          <a:xfrm>
            <a:off x="1097279" y="4799362"/>
            <a:ext cx="10113645" cy="743682"/>
          </a:xfrm>
        </p:spPr>
        <p:txBody>
          <a:bodyPr tIns="0" bIns="0" rtlCol="0" anchor="b">
            <a:noAutofit/>
          </a:bodyPr>
          <a:lstStyle>
            <a:lvl1pPr>
              <a:defRPr sz="3600" b="0">
                <a:solidFill>
                  <a:srgbClr val="FFFFFF"/>
                </a:solidFill>
              </a:defRPr>
            </a:lvl1pPr>
          </a:lstStyle>
          <a:p>
            <a:pPr rtl="0"/>
            <a:r>
              <a:rPr lang="ja-JP" altLang="en-US" noProof="0"/>
              <a:t>マスター タイトルの書式設定</a:t>
            </a:r>
            <a:endParaRPr lang="ja-JP" altLang="en-US" noProof="0" dirty="0"/>
          </a:p>
        </p:txBody>
      </p:sp>
      <p:sp>
        <p:nvSpPr>
          <p:cNvPr id="4" name="テキスト プレースホルダー 3"/>
          <p:cNvSpPr>
            <a:spLocks noGrp="1"/>
          </p:cNvSpPr>
          <p:nvPr>
            <p:ph type="body" sz="half" idx="2"/>
          </p:nvPr>
        </p:nvSpPr>
        <p:spPr>
          <a:xfrm>
            <a:off x="1097279" y="5715000"/>
            <a:ext cx="10113264" cy="609600"/>
          </a:xfrm>
        </p:spPr>
        <p:txBody>
          <a:bodyPr lIns="91440" tIns="0" rIns="91440" bIns="0" rtlCol="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ja-JP" altLang="en-US" noProof="0"/>
              <a:t>マスター テキストの書式設定</a:t>
            </a:r>
          </a:p>
        </p:txBody>
      </p:sp>
      <p:sp>
        <p:nvSpPr>
          <p:cNvPr id="5" name="日付プレースホルダー 4"/>
          <p:cNvSpPr>
            <a:spLocks noGrp="1"/>
          </p:cNvSpPr>
          <p:nvPr>
            <p:ph type="dt" sz="half" idx="10"/>
          </p:nvPr>
        </p:nvSpPr>
        <p:spPr/>
        <p:txBody>
          <a:bodyPr rtlCol="0"/>
          <a:lstStyle>
            <a:lvl1pPr>
              <a:defRPr/>
            </a:lvl1pPr>
          </a:lstStyle>
          <a:p>
            <a:pPr rtl="0"/>
            <a:r>
              <a:rPr lang="en-US" altLang="ja-JP" noProof="0" dirty="0"/>
              <a:t>2020/2/13</a:t>
            </a:r>
            <a:endParaRPr lang="ja-JP" altLang="en-US" noProof="0" dirty="0"/>
          </a:p>
        </p:txBody>
      </p:sp>
      <p:sp>
        <p:nvSpPr>
          <p:cNvPr id="6" name="フッター プレースホルダー 5"/>
          <p:cNvSpPr>
            <a:spLocks noGrp="1"/>
          </p:cNvSpPr>
          <p:nvPr>
            <p:ph type="ftr" sz="quarter" idx="11"/>
          </p:nvPr>
        </p:nvSpPr>
        <p:spPr>
          <a:xfrm>
            <a:off x="1097279" y="6446838"/>
            <a:ext cx="6818262" cy="365125"/>
          </a:xfrm>
        </p:spPr>
        <p:txBody>
          <a:bodyPr rtlCol="0"/>
          <a:lstStyle/>
          <a:p>
            <a:pPr algn="l" rtl="0"/>
            <a:endParaRPr lang="ja-JP" altLang="en-US" noProof="0" dirty="0"/>
          </a:p>
        </p:txBody>
      </p:sp>
      <p:sp>
        <p:nvSpPr>
          <p:cNvPr id="7" name="スライド番号プレースホルダー 6"/>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1201613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長方形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プレースホルダー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pPr rtl="0"/>
            <a:r>
              <a:rPr lang="ja-JP" altLang="en-US" noProof="0" dirty="0"/>
              <a:t>マスター タイトルの書式設定</a:t>
            </a:r>
          </a:p>
        </p:txBody>
      </p:sp>
      <p:sp>
        <p:nvSpPr>
          <p:cNvPr id="3" name="テキスト プレースホルダー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rtl="0"/>
            <a:r>
              <a:rPr lang="ja-JP" altLang="en-US" noProof="0" dirty="0"/>
              <a:t>マスター テキストの書式設定</a:t>
            </a:r>
          </a:p>
          <a:p>
            <a:pPr lvl="1" rtl="0"/>
            <a:r>
              <a:rPr lang="ja-JP" altLang="en-US" noProof="0" dirty="0"/>
              <a:t>第 </a:t>
            </a:r>
            <a:r>
              <a:rPr lang="en-US" altLang="ja-JP" noProof="0" dirty="0"/>
              <a:t>2 </a:t>
            </a:r>
            <a:r>
              <a:rPr lang="ja-JP" altLang="en-US" noProof="0" dirty="0"/>
              <a:t>レベル</a:t>
            </a:r>
          </a:p>
          <a:p>
            <a:pPr lvl="2" rtl="0"/>
            <a:r>
              <a:rPr lang="ja-JP" altLang="en-US" noProof="0" dirty="0"/>
              <a:t>第 </a:t>
            </a:r>
            <a:r>
              <a:rPr lang="en-US" altLang="ja-JP" noProof="0" dirty="0"/>
              <a:t>3 </a:t>
            </a:r>
            <a:r>
              <a:rPr lang="ja-JP" altLang="en-US" noProof="0" dirty="0"/>
              <a:t>レベル</a:t>
            </a:r>
          </a:p>
          <a:p>
            <a:pPr lvl="3" rtl="0"/>
            <a:r>
              <a:rPr lang="ja-JP" altLang="en-US" noProof="0" dirty="0"/>
              <a:t>第 </a:t>
            </a:r>
            <a:r>
              <a:rPr lang="en-US" altLang="ja-JP" noProof="0" dirty="0"/>
              <a:t>4 </a:t>
            </a:r>
            <a:r>
              <a:rPr lang="ja-JP" altLang="en-US" noProof="0" dirty="0"/>
              <a:t>レベル</a:t>
            </a:r>
          </a:p>
          <a:p>
            <a:pPr lvl="4" rtl="0"/>
            <a:r>
              <a:rPr lang="ja-JP" altLang="en-US" noProof="0" dirty="0"/>
              <a:t>第 </a:t>
            </a:r>
            <a:r>
              <a:rPr lang="en-US" altLang="ja-JP" noProof="0" dirty="0"/>
              <a:t>5 </a:t>
            </a:r>
            <a:r>
              <a:rPr lang="ja-JP" altLang="en-US" noProof="0" dirty="0"/>
              <a:t>レベル</a:t>
            </a:r>
          </a:p>
        </p:txBody>
      </p:sp>
      <p:sp>
        <p:nvSpPr>
          <p:cNvPr id="4" name="日付プレースホルダー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latin typeface="Meiryo UI" panose="020B0604030504040204" pitchFamily="50" charset="-128"/>
                <a:ea typeface="Meiryo UI" panose="020B0604030504040204" pitchFamily="50" charset="-128"/>
              </a:defRPr>
            </a:lvl1pPr>
          </a:lstStyle>
          <a:p>
            <a:r>
              <a:rPr lang="en-US" altLang="ja-JP" noProof="0" dirty="0"/>
              <a:t>2020/2/13</a:t>
            </a:r>
            <a:endParaRPr lang="ja-JP" altLang="en-US" noProof="0" dirty="0"/>
          </a:p>
        </p:txBody>
      </p:sp>
      <p:sp>
        <p:nvSpPr>
          <p:cNvPr id="5" name="フッター プレースホルダー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latin typeface="Meiryo UI" panose="020B0604030504040204" pitchFamily="50" charset="-128"/>
                <a:ea typeface="Meiryo UI" panose="020B0604030504040204" pitchFamily="50" charset="-128"/>
              </a:defRPr>
            </a:lvl1pPr>
          </a:lstStyle>
          <a:p>
            <a:endParaRPr lang="ja-JP" altLang="en-US" noProof="0" dirty="0"/>
          </a:p>
        </p:txBody>
      </p:sp>
      <p:sp>
        <p:nvSpPr>
          <p:cNvPr id="6" name="スライド番号プレースホルダー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latin typeface="Meiryo UI" panose="020B0604030504040204" pitchFamily="50" charset="-128"/>
                <a:ea typeface="Meiryo UI" panose="020B0604030504040204" pitchFamily="50" charset="-128"/>
              </a:defRPr>
            </a:lvl1pPr>
          </a:lstStyle>
          <a:p>
            <a:fld id="{3A98EE3D-8CD1-4C3F-BD1C-C98C9596463C}" type="slidenum">
              <a:rPr lang="en-US" altLang="ja-JP" noProof="0" smtClean="0"/>
              <a:pPr/>
              <a:t>‹#›</a:t>
            </a:fld>
            <a:endParaRPr lang="ja-JP" altLang="en-US" noProof="0" dirty="0"/>
          </a:p>
        </p:txBody>
      </p:sp>
      <p:cxnSp>
        <p:nvCxnSpPr>
          <p:cNvPr id="10" name="直線​​コネクタ(S)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030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kumimoji="1" sz="1900" kern="1200">
          <a:solidFill>
            <a:schemeClr val="tx1">
              <a:lumMod val="75000"/>
              <a:lumOff val="25000"/>
            </a:schemeClr>
          </a:solidFill>
          <a:latin typeface="Meiryo UI" panose="020B0604030504040204" pitchFamily="50" charset="-128"/>
          <a:ea typeface="Meiryo UI" panose="020B0604030504040204" pitchFamily="50" charset="-128"/>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kumimoji="1" sz="1700" kern="1200">
          <a:solidFill>
            <a:schemeClr val="tx1">
              <a:lumMod val="75000"/>
              <a:lumOff val="25000"/>
            </a:schemeClr>
          </a:solidFill>
          <a:latin typeface="Meiryo UI" panose="020B0604030504040204" pitchFamily="50" charset="-128"/>
          <a:ea typeface="Meiryo UI" panose="020B0604030504040204" pitchFamily="50" charset="-128"/>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kumimoji="1" sz="1300" kern="1200">
          <a:solidFill>
            <a:schemeClr val="tx1">
              <a:lumMod val="75000"/>
              <a:lumOff val="25000"/>
            </a:schemeClr>
          </a:solidFill>
          <a:latin typeface="Meiryo UI" panose="020B0604030504040204" pitchFamily="50" charset="-128"/>
          <a:ea typeface="Meiryo UI" panose="020B0604030504040204" pitchFamily="50" charset="-128"/>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kumimoji="1" sz="1300" kern="1200">
          <a:solidFill>
            <a:schemeClr val="tx1">
              <a:lumMod val="75000"/>
              <a:lumOff val="25000"/>
            </a:schemeClr>
          </a:solidFill>
          <a:latin typeface="Meiryo UI" panose="020B0604030504040204" pitchFamily="50" charset="-128"/>
          <a:ea typeface="Meiryo UI" panose="020B0604030504040204" pitchFamily="50" charset="-128"/>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kumimoji="1" sz="1300" kern="1200">
          <a:solidFill>
            <a:schemeClr val="tx1">
              <a:lumMod val="75000"/>
              <a:lumOff val="25000"/>
            </a:schemeClr>
          </a:solidFill>
          <a:latin typeface="Meiryo UI" panose="020B0604030504040204" pitchFamily="50" charset="-128"/>
          <a:ea typeface="Meiryo UI" panose="020B0604030504040204" pitchFamily="50" charset="-128"/>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jpg"/></Relationships>
</file>

<file path=ppt/slides/_rels/slide3.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11.png"/><Relationship Id="rId7" Type="http://schemas.openxmlformats.org/officeDocument/2006/relationships/image" Target="../media/image4.png"/><Relationship Id="rId12" Type="http://schemas.openxmlformats.org/officeDocument/2006/relationships/image" Target="../media/image16.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hyperlink" Target="https://www.sugkik.net/ds/" TargetMode="External"/><Relationship Id="rId11" Type="http://schemas.openxmlformats.org/officeDocument/2006/relationships/image" Target="../media/image15.png"/><Relationship Id="rId5" Type="http://schemas.openxmlformats.org/officeDocument/2006/relationships/image" Target="../media/image1.png"/><Relationship Id="rId10" Type="http://schemas.openxmlformats.org/officeDocument/2006/relationships/image" Target="../media/image14.png"/><Relationship Id="rId4" Type="http://schemas.openxmlformats.org/officeDocument/2006/relationships/image" Target="../media/image12.pn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1.png"/><Relationship Id="rId5" Type="http://schemas.openxmlformats.org/officeDocument/2006/relationships/image" Target="../media/image13.jpg"/><Relationship Id="rId10" Type="http://schemas.openxmlformats.org/officeDocument/2006/relationships/image" Target="../media/image20.png"/><Relationship Id="rId4" Type="http://schemas.openxmlformats.org/officeDocument/2006/relationships/image" Target="../media/image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22.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6.png"/><Relationship Id="rId5" Type="http://schemas.openxmlformats.org/officeDocument/2006/relationships/image" Target="../media/image13.jpg"/><Relationship Id="rId10" Type="http://schemas.openxmlformats.org/officeDocument/2006/relationships/image" Target="../media/image25.png"/><Relationship Id="rId4" Type="http://schemas.openxmlformats.org/officeDocument/2006/relationships/image" Target="../media/image4.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31.png"/><Relationship Id="rId5" Type="http://schemas.openxmlformats.org/officeDocument/2006/relationships/image" Target="../media/image13.jpg"/><Relationship Id="rId10" Type="http://schemas.openxmlformats.org/officeDocument/2006/relationships/image" Target="../media/image30.png"/><Relationship Id="rId4" Type="http://schemas.openxmlformats.org/officeDocument/2006/relationships/image" Target="../media/image4.png"/><Relationship Id="rId9"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長方形 32">
            <a:extLst>
              <a:ext uri="{FF2B5EF4-FFF2-40B4-BE49-F238E27FC236}">
                <a16:creationId xmlns:a16="http://schemas.microsoft.com/office/drawing/2014/main" id="{2FDF0794-1B86-42B2-B8C7-F60123E638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726" cy="685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dirty="0">
              <a:ln>
                <a:noFill/>
              </a:ln>
              <a:solidFill>
                <a:srgbClr val="FFFFFF"/>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E36AC74-C893-2981-E2B5-FA6DAACE06D2}"/>
              </a:ext>
            </a:extLst>
          </p:cNvPr>
          <p:cNvSpPr>
            <a:spLocks/>
          </p:cNvSpPr>
          <p:nvPr/>
        </p:nvSpPr>
        <p:spPr>
          <a:xfrm>
            <a:off x="8987247" y="12685"/>
            <a:ext cx="105404" cy="63984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 name="長方形 34">
            <a:extLst>
              <a:ext uri="{FF2B5EF4-FFF2-40B4-BE49-F238E27FC236}">
                <a16:creationId xmlns:a16="http://schemas.microsoft.com/office/drawing/2014/main" id="{C5373426-E26E-431D-959C-5DB96C0B6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607" y="1238442"/>
            <a:ext cx="3635926" cy="435575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dirty="0">
              <a:ln>
                <a:noFill/>
              </a:ln>
              <a:solidFill>
                <a:srgbClr val="FFFFFF"/>
              </a:solidFill>
              <a:effectLst/>
              <a:uLnTx/>
              <a:uFillTx/>
              <a:latin typeface="Meiryo UI" panose="020B0604030504040204" pitchFamily="50" charset="-128"/>
              <a:ea typeface="Meiryo UI" panose="020B0604030504040204" pitchFamily="50" charset="-128"/>
            </a:endParaRPr>
          </a:p>
        </p:txBody>
      </p:sp>
      <p:cxnSp>
        <p:nvCxnSpPr>
          <p:cNvPr id="37" name="直線​​コネクタ(S) 36">
            <a:extLst>
              <a:ext uri="{FF2B5EF4-FFF2-40B4-BE49-F238E27FC236}">
                <a16:creationId xmlns:a16="http://schemas.microsoft.com/office/drawing/2014/main" id="{96D07482-83A3-4451-943C-B469610829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76090" y="4508519"/>
            <a:ext cx="31089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長方形 38">
            <a:extLst>
              <a:ext uri="{FF2B5EF4-FFF2-40B4-BE49-F238E27FC236}">
                <a16:creationId xmlns:a16="http://schemas.microsoft.com/office/drawing/2014/main" id="{EDC90921-9082-491B-940E-827D679F3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7" name="図 16">
            <a:extLst>
              <a:ext uri="{FF2B5EF4-FFF2-40B4-BE49-F238E27FC236}">
                <a16:creationId xmlns:a16="http://schemas.microsoft.com/office/drawing/2014/main" id="{54DED331-7648-B8C5-3F6B-8038B920D66E}"/>
              </a:ext>
            </a:extLst>
          </p:cNvPr>
          <p:cNvPicPr>
            <a:picLocks noChangeAspect="1"/>
          </p:cNvPicPr>
          <p:nvPr/>
        </p:nvPicPr>
        <p:blipFill>
          <a:blip r:embed="rId4"/>
          <a:stretch>
            <a:fillRect/>
          </a:stretch>
        </p:blipFill>
        <p:spPr>
          <a:xfrm>
            <a:off x="8176090" y="4692615"/>
            <a:ext cx="1704975" cy="447675"/>
          </a:xfrm>
          <a:prstGeom prst="rect">
            <a:avLst/>
          </a:prstGeom>
        </p:spPr>
      </p:pic>
      <p:sp>
        <p:nvSpPr>
          <p:cNvPr id="7" name="サブタイトル 2">
            <a:extLst>
              <a:ext uri="{FF2B5EF4-FFF2-40B4-BE49-F238E27FC236}">
                <a16:creationId xmlns:a16="http://schemas.microsoft.com/office/drawing/2014/main" id="{416EC49A-9F50-4E34-7C65-453334A2AAF2}"/>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tx1"/>
                </a:solidFill>
              </a:rPr>
              <a:t>東京都千代田区富士見１－３－１１　 富士見デュープレックスビズ </a:t>
            </a:r>
            <a:r>
              <a:rPr lang="en-US" altLang="ja-JP" sz="800" dirty="0">
                <a:solidFill>
                  <a:schemeClr val="tx1"/>
                </a:solidFill>
              </a:rPr>
              <a:t>6F          TEL : 03-5734-1453           FAX : 03-5734-1454             E-Mail : info@isung.co.jp</a:t>
            </a:r>
          </a:p>
        </p:txBody>
      </p:sp>
      <p:pic>
        <p:nvPicPr>
          <p:cNvPr id="4" name="図 3" descr="テレビ画面に映っているゲームのキャラクター&#10;&#10;低い精度で自動的に生成された説明">
            <a:extLst>
              <a:ext uri="{FF2B5EF4-FFF2-40B4-BE49-F238E27FC236}">
                <a16:creationId xmlns:a16="http://schemas.microsoft.com/office/drawing/2014/main" id="{FB4DB358-AE83-B4BE-0A91-F625F9C577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235" y="474137"/>
            <a:ext cx="8285039" cy="5523360"/>
          </a:xfrm>
          <a:prstGeom prst="rect">
            <a:avLst/>
          </a:prstGeom>
        </p:spPr>
      </p:pic>
      <p:sp>
        <p:nvSpPr>
          <p:cNvPr id="8" name="タイトル 1">
            <a:extLst>
              <a:ext uri="{FF2B5EF4-FFF2-40B4-BE49-F238E27FC236}">
                <a16:creationId xmlns:a16="http://schemas.microsoft.com/office/drawing/2014/main" id="{F6E3011F-5E2E-CBB5-AC20-127C26B93B97}"/>
              </a:ext>
            </a:extLst>
          </p:cNvPr>
          <p:cNvSpPr txBox="1">
            <a:spLocks/>
          </p:cNvSpPr>
          <p:nvPr/>
        </p:nvSpPr>
        <p:spPr>
          <a:xfrm>
            <a:off x="7066070" y="1475234"/>
            <a:ext cx="4513309" cy="1871973"/>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pPr algn="r"/>
            <a:r>
              <a:rPr lang="ja-JP" altLang="en-US" sz="4400" b="1"/>
              <a:t>販社様別</a:t>
            </a:r>
            <a:br>
              <a:rPr lang="en-US" altLang="ja-JP" sz="4400" b="1"/>
            </a:br>
            <a:r>
              <a:rPr lang="ja-JP" altLang="en-US" sz="4400" b="1"/>
              <a:t>マーケティング成功</a:t>
            </a:r>
            <a:br>
              <a:rPr lang="en-US" altLang="ja-JP" sz="4400" b="1"/>
            </a:br>
            <a:r>
              <a:rPr lang="ja-JP" altLang="en-US" sz="4400" b="1"/>
              <a:t>事例紹介</a:t>
            </a:r>
            <a:endParaRPr lang="en-US" altLang="ja-JP" sz="4400" b="1" dirty="0">
              <a:solidFill>
                <a:schemeClr val="tx1"/>
              </a:solidFill>
            </a:endParaRPr>
          </a:p>
        </p:txBody>
      </p:sp>
      <p:sp>
        <p:nvSpPr>
          <p:cNvPr id="9" name="タイトル 1">
            <a:extLst>
              <a:ext uri="{FF2B5EF4-FFF2-40B4-BE49-F238E27FC236}">
                <a16:creationId xmlns:a16="http://schemas.microsoft.com/office/drawing/2014/main" id="{70B6E5B7-2F15-A7AC-188D-09572F1C0E42}"/>
              </a:ext>
            </a:extLst>
          </p:cNvPr>
          <p:cNvSpPr txBox="1">
            <a:spLocks/>
          </p:cNvSpPr>
          <p:nvPr/>
        </p:nvSpPr>
        <p:spPr>
          <a:xfrm>
            <a:off x="8223001" y="1139021"/>
            <a:ext cx="3356378" cy="242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pPr algn="r"/>
            <a:r>
              <a:rPr lang="en-US" altLang="ja-JP" sz="1000" b="1" dirty="0">
                <a:solidFill>
                  <a:srgbClr val="FF0000"/>
                </a:solidFill>
              </a:rPr>
              <a:t>2023</a:t>
            </a:r>
            <a:r>
              <a:rPr lang="ja-JP" altLang="en-US" sz="1000" b="1" dirty="0">
                <a:solidFill>
                  <a:srgbClr val="FF0000"/>
                </a:solidFill>
              </a:rPr>
              <a:t>年</a:t>
            </a:r>
            <a:r>
              <a:rPr lang="en-US" altLang="ja-JP" sz="1000" b="1" dirty="0">
                <a:solidFill>
                  <a:srgbClr val="FF0000"/>
                </a:solidFill>
              </a:rPr>
              <a:t>03</a:t>
            </a:r>
            <a:r>
              <a:rPr lang="ja-JP" altLang="en-US" sz="1000" b="1" dirty="0">
                <a:solidFill>
                  <a:srgbClr val="FF0000"/>
                </a:solidFill>
              </a:rPr>
              <a:t>月</a:t>
            </a:r>
            <a:r>
              <a:rPr lang="en-US" altLang="ja-JP" sz="1000" b="1" dirty="0">
                <a:solidFill>
                  <a:srgbClr val="FF0000"/>
                </a:solidFill>
              </a:rPr>
              <a:t>6</a:t>
            </a:r>
            <a:r>
              <a:rPr lang="ja-JP" altLang="en-US" sz="1000" b="1" dirty="0">
                <a:solidFill>
                  <a:srgbClr val="FF0000"/>
                </a:solidFill>
              </a:rPr>
              <a:t>日作成</a:t>
            </a:r>
            <a:endParaRPr lang="en-US" altLang="ja-JP" sz="1000" b="1" dirty="0">
              <a:solidFill>
                <a:srgbClr val="FF0000"/>
              </a:solidFill>
            </a:endParaRPr>
          </a:p>
        </p:txBody>
      </p:sp>
    </p:spTree>
    <p:extLst>
      <p:ext uri="{BB962C8B-B14F-4D97-AF65-F5344CB8AC3E}">
        <p14:creationId xmlns:p14="http://schemas.microsoft.com/office/powerpoint/2010/main" val="193143965"/>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6F083A5D-7B5B-ABC6-156F-F5844736B68F}"/>
              </a:ext>
            </a:extLst>
          </p:cNvPr>
          <p:cNvPicPr>
            <a:picLocks noChangeAspect="1"/>
          </p:cNvPicPr>
          <p:nvPr/>
        </p:nvPicPr>
        <p:blipFill>
          <a:blip r:embed="rId2">
            <a:alphaModFix amt="10000"/>
          </a:blip>
          <a:stretch>
            <a:fillRect/>
          </a:stretch>
        </p:blipFill>
        <p:spPr>
          <a:xfrm>
            <a:off x="4762" y="0"/>
            <a:ext cx="12187238"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156151" y="286604"/>
            <a:ext cx="10337573"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3000" b="1" dirty="0">
                <a:latin typeface="メイリオ" panose="020B0604030504040204" pitchFamily="50" charset="-128"/>
                <a:ea typeface="メイリオ" panose="020B0604030504040204" pitchFamily="50" charset="-128"/>
              </a:rPr>
              <a:t>九州　某販社様</a:t>
            </a:r>
            <a:r>
              <a:rPr kumimoji="1" lang="ja-JP" altLang="en-US" sz="1800" b="1" dirty="0">
                <a:latin typeface="メイリオ" panose="020B0604030504040204" pitchFamily="50" charset="-128"/>
                <a:ea typeface="メイリオ" panose="020B0604030504040204" pitchFamily="50" charset="-128"/>
              </a:rPr>
              <a:t>・・・ドミナント戦略で地域一番企業となる！</a:t>
            </a: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22" name="サブタイトル 2">
            <a:extLst>
              <a:ext uri="{FF2B5EF4-FFF2-40B4-BE49-F238E27FC236}">
                <a16:creationId xmlns:a16="http://schemas.microsoft.com/office/drawing/2014/main" id="{D4C5838B-830B-E23A-707A-D6D18FAA988D}"/>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bg1"/>
                </a:solidFill>
                <a:latin typeface="メイリオ" panose="020B0604030504040204" pitchFamily="50" charset="-128"/>
                <a:ea typeface="メイリオ" panose="020B0604030504040204" pitchFamily="50" charset="-128"/>
              </a:rPr>
              <a:t>東京都千代田区富士見１－３－１１　 富士見デュープレックスビズ </a:t>
            </a:r>
            <a:r>
              <a:rPr lang="en-US" altLang="ja-JP" sz="800" dirty="0">
                <a:solidFill>
                  <a:schemeClr val="bg1"/>
                </a:solidFill>
                <a:latin typeface="メイリオ" panose="020B0604030504040204" pitchFamily="50" charset="-128"/>
                <a:ea typeface="メイリオ" panose="020B0604030504040204" pitchFamily="50" charset="-128"/>
              </a:rPr>
              <a:t>6F          TEL : 03-5734-1453           FAX : 03-5734-1454             E-Mail : info@isung.co.jp</a:t>
            </a:r>
          </a:p>
        </p:txBody>
      </p:sp>
      <p:sp>
        <p:nvSpPr>
          <p:cNvPr id="10" name="正方形/長方形 9">
            <a:extLst>
              <a:ext uri="{FF2B5EF4-FFF2-40B4-BE49-F238E27FC236}">
                <a16:creationId xmlns:a16="http://schemas.microsoft.com/office/drawing/2014/main" id="{43940322-C3AD-B1FD-0EC3-C5D9E1643A67}"/>
              </a:ext>
            </a:extLst>
          </p:cNvPr>
          <p:cNvSpPr/>
          <p:nvPr/>
        </p:nvSpPr>
        <p:spPr>
          <a:xfrm>
            <a:off x="0" y="864833"/>
            <a:ext cx="12191999" cy="345131"/>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a:t>
            </a:r>
            <a:r>
              <a:rPr kumimoji="1" lang="zh-TW" altLang="en-US" sz="1400" b="1" dirty="0">
                <a:latin typeface="メイリオ" panose="020B0604030504040204" pitchFamily="50" charset="-128"/>
                <a:ea typeface="メイリオ" panose="020B0604030504040204" pitchFamily="50" charset="-128"/>
              </a:rPr>
              <a:t>累計販売台数</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300</a:t>
            </a:r>
            <a:r>
              <a:rPr kumimoji="1" lang="zh-TW" altLang="en-US" sz="1400" b="1" dirty="0">
                <a:latin typeface="メイリオ" panose="020B0604030504040204" pitchFamily="50" charset="-128"/>
                <a:ea typeface="メイリオ" panose="020B0604030504040204" pitchFamily="50" charset="-128"/>
              </a:rPr>
              <a:t>台</a:t>
            </a:r>
            <a:r>
              <a:rPr kumimoji="1" lang="ja-JP" altLang="en-US" sz="1400" b="1" dirty="0">
                <a:latin typeface="メイリオ" panose="020B0604030504040204" pitchFamily="50" charset="-128"/>
                <a:ea typeface="メイリオ" panose="020B0604030504040204" pitchFamily="50" charset="-128"/>
              </a:rPr>
              <a:t>　　</a:t>
            </a:r>
            <a:r>
              <a:rPr kumimoji="1" lang="zh-TW" altLang="en-US" sz="1400" b="1" dirty="0">
                <a:latin typeface="メイリオ" panose="020B0604030504040204" pitchFamily="50" charset="-128"/>
                <a:ea typeface="メイリオ" panose="020B0604030504040204" pitchFamily="50" charset="-128"/>
              </a:rPr>
              <a:t> </a:t>
            </a:r>
            <a:r>
              <a:rPr kumimoji="1" lang="ja-JP" altLang="en-US" sz="1400" b="1" dirty="0">
                <a:latin typeface="メイリオ" panose="020B0604030504040204" pitchFamily="50" charset="-128"/>
                <a:ea typeface="メイリオ" panose="020B0604030504040204" pitchFamily="50" charset="-128"/>
              </a:rPr>
              <a:t>●主な販売先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野立て看板</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自社・他社</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店舗向け看板</a:t>
            </a:r>
          </a:p>
        </p:txBody>
      </p:sp>
      <p:sp>
        <p:nvSpPr>
          <p:cNvPr id="9" name="フローチャート: 処理 8">
            <a:extLst>
              <a:ext uri="{FF2B5EF4-FFF2-40B4-BE49-F238E27FC236}">
                <a16:creationId xmlns:a16="http://schemas.microsoft.com/office/drawing/2014/main" id="{68C3692A-9325-9DB4-9C0F-D4F0E8317951}"/>
              </a:ext>
            </a:extLst>
          </p:cNvPr>
          <p:cNvSpPr/>
          <p:nvPr/>
        </p:nvSpPr>
        <p:spPr>
          <a:xfrm>
            <a:off x="2460797" y="1663099"/>
            <a:ext cx="2905530"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・まず自社で目立つ場所</a:t>
            </a:r>
            <a:r>
              <a:rPr kumimoji="1" lang="en-US" altLang="ja-JP" sz="800" b="1" dirty="0">
                <a:latin typeface="メイリオ" panose="020B0604030504040204" pitchFamily="50" charset="-128"/>
                <a:ea typeface="メイリオ" panose="020B0604030504040204" pitchFamily="50" charset="-128"/>
              </a:rPr>
              <a:t>(</a:t>
            </a:r>
            <a:r>
              <a:rPr kumimoji="1" lang="ja-JP" altLang="en-US" sz="800" b="1" dirty="0">
                <a:latin typeface="メイリオ" panose="020B0604030504040204" pitchFamily="50" charset="-128"/>
                <a:ea typeface="メイリオ" panose="020B0604030504040204" pitchFamily="50" charset="-128"/>
              </a:rPr>
              <a:t>交通量の多い場所</a:t>
            </a:r>
            <a:r>
              <a:rPr kumimoji="1" lang="en-US" altLang="ja-JP" sz="800" b="1" dirty="0">
                <a:latin typeface="メイリオ" panose="020B0604030504040204" pitchFamily="50" charset="-128"/>
                <a:ea typeface="メイリオ" panose="020B0604030504040204" pitchFamily="50" charset="-128"/>
              </a:rPr>
              <a:t>)</a:t>
            </a:r>
            <a:r>
              <a:rPr kumimoji="1" lang="ja-JP" altLang="en-US" sz="800" b="1" dirty="0">
                <a:latin typeface="メイリオ" panose="020B0604030504040204" pitchFamily="50" charset="-128"/>
                <a:ea typeface="メイリオ" panose="020B0604030504040204" pitchFamily="50" charset="-128"/>
              </a:rPr>
              <a:t>に 看板を設置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し広告事業を開始</a:t>
            </a:r>
            <a:endParaRPr kumimoji="1" lang="en-US" altLang="ja-JP" sz="800" b="1" dirty="0">
              <a:latin typeface="メイリオ" panose="020B0604030504040204" pitchFamily="50" charset="-128"/>
              <a:ea typeface="メイリオ" panose="020B0604030504040204" pitchFamily="50" charset="-128"/>
            </a:endParaRPr>
          </a:p>
          <a:p>
            <a:pPr algn="just"/>
            <a:endParaRPr kumimoji="1" lang="ja-JP" altLang="en-US"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・地域でこの会社が看板事業を行っている事を </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自社所有看板を活用して</a:t>
            </a:r>
            <a:r>
              <a:rPr kumimoji="1" lang="en-US" altLang="ja-JP" sz="800" b="1" dirty="0">
                <a:latin typeface="メイリオ" panose="020B0604030504040204" pitchFamily="50" charset="-128"/>
                <a:ea typeface="メイリオ" panose="020B0604030504040204" pitchFamily="50" charset="-128"/>
              </a:rPr>
              <a:t>PR</a:t>
            </a:r>
            <a:r>
              <a:rPr kumimoji="1" lang="ja-JP" altLang="en-US" sz="800" b="1" dirty="0">
                <a:latin typeface="メイリオ" panose="020B0604030504040204" pitchFamily="50" charset="-128"/>
                <a:ea typeface="メイリオ" panose="020B0604030504040204" pitchFamily="50" charset="-128"/>
              </a:rPr>
              <a:t>していく</a:t>
            </a:r>
            <a:endParaRPr kumimoji="1" lang="en-US" altLang="ja-JP" sz="800" b="1" dirty="0">
              <a:latin typeface="メイリオ" panose="020B0604030504040204" pitchFamily="50" charset="-128"/>
              <a:ea typeface="メイリオ" panose="020B0604030504040204" pitchFamily="50" charset="-128"/>
            </a:endParaRPr>
          </a:p>
          <a:p>
            <a:pPr algn="just"/>
            <a:endParaRPr kumimoji="1" lang="ja-JP" altLang="en-US"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・広告募集だけでなく、収益が見込める 良い立地場所の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情報も集める。</a:t>
            </a:r>
          </a:p>
        </p:txBody>
      </p:sp>
      <p:sp>
        <p:nvSpPr>
          <p:cNvPr id="8" name="吹き出し: 右矢印 7">
            <a:extLst>
              <a:ext uri="{FF2B5EF4-FFF2-40B4-BE49-F238E27FC236}">
                <a16:creationId xmlns:a16="http://schemas.microsoft.com/office/drawing/2014/main" id="{380EE707-F7C0-C7B9-6B51-A7CF62D900B4}"/>
              </a:ext>
            </a:extLst>
          </p:cNvPr>
          <p:cNvSpPr/>
          <p:nvPr/>
        </p:nvSpPr>
        <p:spPr>
          <a:xfrm>
            <a:off x="1578977" y="1525374"/>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年目</a:t>
            </a:r>
          </a:p>
        </p:txBody>
      </p:sp>
      <p:sp>
        <p:nvSpPr>
          <p:cNvPr id="12" name="タイトル 1">
            <a:extLst>
              <a:ext uri="{FF2B5EF4-FFF2-40B4-BE49-F238E27FC236}">
                <a16:creationId xmlns:a16="http://schemas.microsoft.com/office/drawing/2014/main" id="{661387FF-49F2-67D7-9242-20A24DC87A13}"/>
              </a:ext>
            </a:extLst>
          </p:cNvPr>
          <p:cNvSpPr txBox="1">
            <a:spLocks/>
          </p:cNvSpPr>
          <p:nvPr/>
        </p:nvSpPr>
        <p:spPr>
          <a:xfrm>
            <a:off x="0" y="1202191"/>
            <a:ext cx="6048952"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1200" b="1" dirty="0">
                <a:latin typeface="メイリオ" panose="020B0604030504040204" pitchFamily="50" charset="-128"/>
                <a:ea typeface="メイリオ" panose="020B0604030504040204" pitchFamily="50" charset="-128"/>
              </a:rPr>
              <a:t>●販売方法</a:t>
            </a:r>
          </a:p>
        </p:txBody>
      </p:sp>
      <p:sp>
        <p:nvSpPr>
          <p:cNvPr id="31" name="タイトル 1">
            <a:extLst>
              <a:ext uri="{FF2B5EF4-FFF2-40B4-BE49-F238E27FC236}">
                <a16:creationId xmlns:a16="http://schemas.microsoft.com/office/drawing/2014/main" id="{58E97C89-8883-5F04-EB4C-5DE9C566E1FA}"/>
              </a:ext>
            </a:extLst>
          </p:cNvPr>
          <p:cNvSpPr txBox="1">
            <a:spLocks/>
          </p:cNvSpPr>
          <p:nvPr/>
        </p:nvSpPr>
        <p:spPr>
          <a:xfrm>
            <a:off x="6483928" y="1202191"/>
            <a:ext cx="5703310"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00000"/>
              </a:lnSpc>
            </a:pPr>
            <a:r>
              <a:rPr kumimoji="1" lang="ja-JP" altLang="en-US" sz="1200" b="1" dirty="0">
                <a:latin typeface="メイリオ" panose="020B0604030504040204" pitchFamily="50" charset="-128"/>
                <a:ea typeface="メイリオ" panose="020B0604030504040204" pitchFamily="50" charset="-128"/>
              </a:rPr>
              <a:t>●競争に打ち勝つ製品メリットの生かし方</a:t>
            </a:r>
          </a:p>
        </p:txBody>
      </p:sp>
      <p:sp>
        <p:nvSpPr>
          <p:cNvPr id="52" name="正方形/長方形 51">
            <a:extLst>
              <a:ext uri="{FF2B5EF4-FFF2-40B4-BE49-F238E27FC236}">
                <a16:creationId xmlns:a16="http://schemas.microsoft.com/office/drawing/2014/main" id="{A574904F-4370-A33C-8E29-FA52575BDC28}"/>
              </a:ext>
            </a:extLst>
          </p:cNvPr>
          <p:cNvSpPr/>
          <p:nvPr/>
        </p:nvSpPr>
        <p:spPr>
          <a:xfrm>
            <a:off x="6613236" y="152351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管理者が遠隔で複数ヶ所の設置場所を管理できる事</a:t>
            </a:r>
          </a:p>
        </p:txBody>
      </p:sp>
      <p:pic>
        <p:nvPicPr>
          <p:cNvPr id="53" name="図 52" descr="黒い背景に白い文字がある&#10;&#10;低い精度で自動的に生成された説明">
            <a:extLst>
              <a:ext uri="{FF2B5EF4-FFF2-40B4-BE49-F238E27FC236}">
                <a16:creationId xmlns:a16="http://schemas.microsoft.com/office/drawing/2014/main" id="{03F3911C-24F8-A044-3766-2C7B17296604}"/>
              </a:ext>
            </a:extLst>
          </p:cNvPr>
          <p:cNvPicPr>
            <a:picLocks noChangeAspect="1"/>
          </p:cNvPicPr>
          <p:nvPr/>
        </p:nvPicPr>
        <p:blipFill>
          <a:blip r:embed="rId4"/>
          <a:stretch>
            <a:fillRect/>
          </a:stretch>
        </p:blipFill>
        <p:spPr>
          <a:xfrm>
            <a:off x="7328162" y="1959887"/>
            <a:ext cx="526320" cy="255185"/>
          </a:xfrm>
          <a:prstGeom prst="rect">
            <a:avLst/>
          </a:prstGeom>
        </p:spPr>
      </p:pic>
      <p:sp>
        <p:nvSpPr>
          <p:cNvPr id="54" name="フローチャート: 処理 53">
            <a:extLst>
              <a:ext uri="{FF2B5EF4-FFF2-40B4-BE49-F238E27FC236}">
                <a16:creationId xmlns:a16="http://schemas.microsoft.com/office/drawing/2014/main" id="{D8541479-A4C2-51A6-A356-949145A52AA7}"/>
              </a:ext>
            </a:extLst>
          </p:cNvPr>
          <p:cNvSpPr/>
          <p:nvPr/>
        </p:nvSpPr>
        <p:spPr>
          <a:xfrm>
            <a:off x="8654472" y="198040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57" name="正方形/長方形 56">
            <a:extLst>
              <a:ext uri="{FF2B5EF4-FFF2-40B4-BE49-F238E27FC236}">
                <a16:creationId xmlns:a16="http://schemas.microsoft.com/office/drawing/2014/main" id="{FD24F9D2-E2EE-CF56-BADC-5BE05473586D}"/>
              </a:ext>
            </a:extLst>
          </p:cNvPr>
          <p:cNvSpPr/>
          <p:nvPr/>
        </p:nvSpPr>
        <p:spPr>
          <a:xfrm>
            <a:off x="6613236" y="2282024"/>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ネットワーク環境の構築やプラボックスの用意など別途必要なく、その為ランニング</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コストも軽減できる事。</a:t>
            </a:r>
          </a:p>
        </p:txBody>
      </p:sp>
      <p:pic>
        <p:nvPicPr>
          <p:cNvPr id="58" name="図 57" descr="黒い背景に白い文字がある&#10;&#10;低い精度で自動的に生成された説明">
            <a:extLst>
              <a:ext uri="{FF2B5EF4-FFF2-40B4-BE49-F238E27FC236}">
                <a16:creationId xmlns:a16="http://schemas.microsoft.com/office/drawing/2014/main" id="{1B48D13C-10E5-8EDF-F9A7-70822D0F631A}"/>
              </a:ext>
            </a:extLst>
          </p:cNvPr>
          <p:cNvPicPr>
            <a:picLocks noChangeAspect="1"/>
          </p:cNvPicPr>
          <p:nvPr/>
        </p:nvPicPr>
        <p:blipFill>
          <a:blip r:embed="rId4"/>
          <a:stretch>
            <a:fillRect/>
          </a:stretch>
        </p:blipFill>
        <p:spPr>
          <a:xfrm>
            <a:off x="7965791" y="2718392"/>
            <a:ext cx="526320" cy="255185"/>
          </a:xfrm>
          <a:prstGeom prst="rect">
            <a:avLst/>
          </a:prstGeom>
        </p:spPr>
      </p:pic>
      <p:sp>
        <p:nvSpPr>
          <p:cNvPr id="59" name="フローチャート: 処理 58">
            <a:extLst>
              <a:ext uri="{FF2B5EF4-FFF2-40B4-BE49-F238E27FC236}">
                <a16:creationId xmlns:a16="http://schemas.microsoft.com/office/drawing/2014/main" id="{DBD0C54F-9F19-D85C-D661-91FAB81411A8}"/>
              </a:ext>
            </a:extLst>
          </p:cNvPr>
          <p:cNvSpPr/>
          <p:nvPr/>
        </p:nvSpPr>
        <p:spPr>
          <a:xfrm>
            <a:off x="8654472" y="2738910"/>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「オールインサイネージの強み」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pic>
        <p:nvPicPr>
          <p:cNvPr id="60" name="図 59" descr="パソコンの画面&#10;&#10;中程度の精度で自動的に生成された説明">
            <a:extLst>
              <a:ext uri="{FF2B5EF4-FFF2-40B4-BE49-F238E27FC236}">
                <a16:creationId xmlns:a16="http://schemas.microsoft.com/office/drawing/2014/main" id="{C059BB50-93A6-A316-6394-4BB9B50FE4FC}"/>
              </a:ext>
            </a:extLst>
          </p:cNvPr>
          <p:cNvPicPr>
            <a:picLocks noChangeAspect="1"/>
          </p:cNvPicPr>
          <p:nvPr/>
        </p:nvPicPr>
        <p:blipFill>
          <a:blip r:embed="rId5"/>
          <a:stretch>
            <a:fillRect/>
          </a:stretch>
        </p:blipFill>
        <p:spPr>
          <a:xfrm>
            <a:off x="6709063" y="2706842"/>
            <a:ext cx="1043745" cy="266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1" name="正方形/長方形 60">
            <a:extLst>
              <a:ext uri="{FF2B5EF4-FFF2-40B4-BE49-F238E27FC236}">
                <a16:creationId xmlns:a16="http://schemas.microsoft.com/office/drawing/2014/main" id="{F07DAE2C-6743-A343-04F7-130A9CE2D400}"/>
              </a:ext>
            </a:extLst>
          </p:cNvPr>
          <p:cNvSpPr/>
          <p:nvPr/>
        </p:nvSpPr>
        <p:spPr>
          <a:xfrm>
            <a:off x="6613236" y="305342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アイキャッチに天気、ニュース、時計などの公益性の高いコンテンツを無料で活用でき、</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より自社コンテンツの広告価値を高める事ができる事。</a:t>
            </a:r>
          </a:p>
        </p:txBody>
      </p:sp>
      <p:pic>
        <p:nvPicPr>
          <p:cNvPr id="62" name="図 61" descr="黒い背景に白い文字がある&#10;&#10;低い精度で自動的に生成された説明">
            <a:extLst>
              <a:ext uri="{FF2B5EF4-FFF2-40B4-BE49-F238E27FC236}">
                <a16:creationId xmlns:a16="http://schemas.microsoft.com/office/drawing/2014/main" id="{7B5ADD98-2C4B-BD37-0EC0-72F1805E6BB9}"/>
              </a:ext>
            </a:extLst>
          </p:cNvPr>
          <p:cNvPicPr>
            <a:picLocks noChangeAspect="1"/>
          </p:cNvPicPr>
          <p:nvPr/>
        </p:nvPicPr>
        <p:blipFill>
          <a:blip r:embed="rId4"/>
          <a:stretch>
            <a:fillRect/>
          </a:stretch>
        </p:blipFill>
        <p:spPr>
          <a:xfrm>
            <a:off x="7328162" y="3489791"/>
            <a:ext cx="526320" cy="255185"/>
          </a:xfrm>
          <a:prstGeom prst="rect">
            <a:avLst/>
          </a:prstGeom>
        </p:spPr>
      </p:pic>
      <p:sp>
        <p:nvSpPr>
          <p:cNvPr id="63" name="フローチャート: 処理 62">
            <a:extLst>
              <a:ext uri="{FF2B5EF4-FFF2-40B4-BE49-F238E27FC236}">
                <a16:creationId xmlns:a16="http://schemas.microsoft.com/office/drawing/2014/main" id="{DD196F0E-8C68-6DAB-CD55-142A1D3E71EB}"/>
              </a:ext>
            </a:extLst>
          </p:cNvPr>
          <p:cNvSpPr/>
          <p:nvPr/>
        </p:nvSpPr>
        <p:spPr>
          <a:xfrm>
            <a:off x="8654472" y="351030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8" name="正方形/長方形 67">
            <a:extLst>
              <a:ext uri="{FF2B5EF4-FFF2-40B4-BE49-F238E27FC236}">
                <a16:creationId xmlns:a16="http://schemas.microsoft.com/office/drawing/2014/main" id="{A6AEBC94-0E36-284D-BF69-FB6E14E06C45}"/>
              </a:ext>
            </a:extLst>
          </p:cNvPr>
          <p:cNvSpPr/>
          <p:nvPr/>
        </p:nvSpPr>
        <p:spPr>
          <a:xfrm>
            <a:off x="0" y="5742343"/>
            <a:ext cx="1371744" cy="658184"/>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14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販社コメント</a:t>
            </a:r>
          </a:p>
        </p:txBody>
      </p:sp>
      <p:sp>
        <p:nvSpPr>
          <p:cNvPr id="69" name="フローチャート: 処理 68">
            <a:extLst>
              <a:ext uri="{FF2B5EF4-FFF2-40B4-BE49-F238E27FC236}">
                <a16:creationId xmlns:a16="http://schemas.microsoft.com/office/drawing/2014/main" id="{688311AE-153E-8B3A-BAE8-CB8C5CF3D6C5}"/>
              </a:ext>
            </a:extLst>
          </p:cNvPr>
          <p:cNvSpPr/>
          <p:nvPr/>
        </p:nvSpPr>
        <p:spPr>
          <a:xfrm>
            <a:off x="2460797" y="3021050"/>
            <a:ext cx="2905530"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・地域の良い立地を所有するお客様から、自己資本、又は</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この会社の資本で、看板広告事業も拡大していく </a:t>
            </a:r>
            <a:endParaRPr kumimoji="1" lang="en-US" altLang="ja-JP" sz="800" b="1" dirty="0">
              <a:latin typeface="メイリオ" panose="020B0604030504040204" pitchFamily="50" charset="-128"/>
              <a:ea typeface="メイリオ" panose="020B0604030504040204" pitchFamily="50" charset="-128"/>
            </a:endParaRPr>
          </a:p>
          <a:p>
            <a:pPr algn="just"/>
            <a:endParaRPr kumimoji="1" lang="ja-JP" altLang="en-US"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・店舗からの看板依頼や、野立て看板の依頼など 事業展開</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が加速していく</a:t>
            </a:r>
          </a:p>
        </p:txBody>
      </p:sp>
      <p:sp>
        <p:nvSpPr>
          <p:cNvPr id="70" name="吹き出し: 右矢印 69">
            <a:extLst>
              <a:ext uri="{FF2B5EF4-FFF2-40B4-BE49-F238E27FC236}">
                <a16:creationId xmlns:a16="http://schemas.microsoft.com/office/drawing/2014/main" id="{F6857501-3B32-2DC7-B8E2-0D0728D7FDF1}"/>
              </a:ext>
            </a:extLst>
          </p:cNvPr>
          <p:cNvSpPr/>
          <p:nvPr/>
        </p:nvSpPr>
        <p:spPr>
          <a:xfrm>
            <a:off x="1578977" y="2883325"/>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2</a:t>
            </a:r>
            <a:r>
              <a:rPr kumimoji="1" lang="ja-JP" altLang="en-US" sz="1200" b="1" dirty="0">
                <a:latin typeface="メイリオ" panose="020B0604030504040204" pitchFamily="50" charset="-128"/>
                <a:ea typeface="メイリオ" panose="020B0604030504040204" pitchFamily="50" charset="-128"/>
              </a:rPr>
              <a:t>年目</a:t>
            </a:r>
          </a:p>
        </p:txBody>
      </p:sp>
      <p:sp>
        <p:nvSpPr>
          <p:cNvPr id="76" name="フローチャート: 処理 75">
            <a:extLst>
              <a:ext uri="{FF2B5EF4-FFF2-40B4-BE49-F238E27FC236}">
                <a16:creationId xmlns:a16="http://schemas.microsoft.com/office/drawing/2014/main" id="{198D38F7-FDE8-D897-E4C7-FC9DDA99DA6D}"/>
              </a:ext>
            </a:extLst>
          </p:cNvPr>
          <p:cNvSpPr/>
          <p:nvPr/>
        </p:nvSpPr>
        <p:spPr>
          <a:xfrm>
            <a:off x="2460797" y="4390391"/>
            <a:ext cx="2905530"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・地域で一番の広告看板会社となり、レンタル事業開始の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準備をすすめている。</a:t>
            </a:r>
          </a:p>
        </p:txBody>
      </p:sp>
      <p:sp>
        <p:nvSpPr>
          <p:cNvPr id="77" name="吹き出し: 右矢印 76">
            <a:extLst>
              <a:ext uri="{FF2B5EF4-FFF2-40B4-BE49-F238E27FC236}">
                <a16:creationId xmlns:a16="http://schemas.microsoft.com/office/drawing/2014/main" id="{1FCA3FEA-CB65-740F-3D25-CC4A0DC5FE2C}"/>
              </a:ext>
            </a:extLst>
          </p:cNvPr>
          <p:cNvSpPr/>
          <p:nvPr/>
        </p:nvSpPr>
        <p:spPr>
          <a:xfrm>
            <a:off x="1578977" y="4252666"/>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b="1" dirty="0">
                <a:latin typeface="メイリオ" panose="020B0604030504040204" pitchFamily="50" charset="-128"/>
                <a:ea typeface="メイリオ" panose="020B0604030504040204" pitchFamily="50" charset="-128"/>
              </a:rPr>
              <a:t>現在</a:t>
            </a:r>
          </a:p>
        </p:txBody>
      </p:sp>
      <p:pic>
        <p:nvPicPr>
          <p:cNvPr id="5" name="図 4">
            <a:extLst>
              <a:ext uri="{FF2B5EF4-FFF2-40B4-BE49-F238E27FC236}">
                <a16:creationId xmlns:a16="http://schemas.microsoft.com/office/drawing/2014/main" id="{1B1BD0DA-40E9-E89E-2C9B-2B2A2760A665}"/>
              </a:ext>
            </a:extLst>
          </p:cNvPr>
          <p:cNvPicPr>
            <a:picLocks noChangeAspect="1"/>
          </p:cNvPicPr>
          <p:nvPr/>
        </p:nvPicPr>
        <p:blipFill>
          <a:blip r:embed="rId6"/>
          <a:stretch>
            <a:fillRect/>
          </a:stretch>
        </p:blipFill>
        <p:spPr>
          <a:xfrm>
            <a:off x="217407" y="1526616"/>
            <a:ext cx="1318363" cy="1318363"/>
          </a:xfrm>
          <a:prstGeom prst="rect">
            <a:avLst/>
          </a:prstGeom>
        </p:spPr>
      </p:pic>
      <p:pic>
        <p:nvPicPr>
          <p:cNvPr id="7" name="図 6" descr="壁に掛けられた看板&#10;&#10;自動的に生成された説明">
            <a:extLst>
              <a:ext uri="{FF2B5EF4-FFF2-40B4-BE49-F238E27FC236}">
                <a16:creationId xmlns:a16="http://schemas.microsoft.com/office/drawing/2014/main" id="{23AA1071-4BAA-511A-BE8B-4404719AC84E}"/>
              </a:ext>
            </a:extLst>
          </p:cNvPr>
          <p:cNvPicPr>
            <a:picLocks noChangeAspect="1"/>
          </p:cNvPicPr>
          <p:nvPr/>
        </p:nvPicPr>
        <p:blipFill>
          <a:blip r:embed="rId7"/>
          <a:stretch>
            <a:fillRect/>
          </a:stretch>
        </p:blipFill>
        <p:spPr>
          <a:xfrm>
            <a:off x="217407" y="2883325"/>
            <a:ext cx="1316345" cy="1316345"/>
          </a:xfrm>
          <a:prstGeom prst="rect">
            <a:avLst/>
          </a:prstGeom>
        </p:spPr>
      </p:pic>
      <p:pic>
        <p:nvPicPr>
          <p:cNvPr id="16" name="図 15" descr="店の看板とショーウィンドウ&#10;&#10;自動的に生成された説明">
            <a:extLst>
              <a:ext uri="{FF2B5EF4-FFF2-40B4-BE49-F238E27FC236}">
                <a16:creationId xmlns:a16="http://schemas.microsoft.com/office/drawing/2014/main" id="{C668063F-D8E1-D8FF-54A7-22572B22E4C7}"/>
              </a:ext>
            </a:extLst>
          </p:cNvPr>
          <p:cNvPicPr>
            <a:picLocks noChangeAspect="1"/>
          </p:cNvPicPr>
          <p:nvPr/>
        </p:nvPicPr>
        <p:blipFill>
          <a:blip r:embed="rId8"/>
          <a:stretch>
            <a:fillRect/>
          </a:stretch>
        </p:blipFill>
        <p:spPr>
          <a:xfrm>
            <a:off x="217407" y="4249538"/>
            <a:ext cx="1318363" cy="1318363"/>
          </a:xfrm>
          <a:prstGeom prst="rect">
            <a:avLst/>
          </a:prstGeom>
        </p:spPr>
      </p:pic>
      <p:pic>
        <p:nvPicPr>
          <p:cNvPr id="20" name="図 19" descr="家の前の道路&#10;&#10;中程度の精度で自動的に生成された説明">
            <a:extLst>
              <a:ext uri="{FF2B5EF4-FFF2-40B4-BE49-F238E27FC236}">
                <a16:creationId xmlns:a16="http://schemas.microsoft.com/office/drawing/2014/main" id="{9E3D744D-1F57-7A9B-A6C6-4BCEBAACAA3C}"/>
              </a:ext>
            </a:extLst>
          </p:cNvPr>
          <p:cNvPicPr>
            <a:picLocks noChangeAspect="1"/>
          </p:cNvPicPr>
          <p:nvPr/>
        </p:nvPicPr>
        <p:blipFill>
          <a:blip r:embed="rId9"/>
          <a:stretch>
            <a:fillRect/>
          </a:stretch>
        </p:blipFill>
        <p:spPr>
          <a:xfrm>
            <a:off x="9309648" y="3811135"/>
            <a:ext cx="2690120" cy="17934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図 5" descr="建物に掛けられた看板&#10;&#10;自動的に生成された説明">
            <a:extLst>
              <a:ext uri="{FF2B5EF4-FFF2-40B4-BE49-F238E27FC236}">
                <a16:creationId xmlns:a16="http://schemas.microsoft.com/office/drawing/2014/main" id="{D20878FF-8ED9-8F79-1BA3-F71F876CA577}"/>
              </a:ext>
            </a:extLst>
          </p:cNvPr>
          <p:cNvPicPr>
            <a:picLocks noChangeAspect="1"/>
          </p:cNvPicPr>
          <p:nvPr/>
        </p:nvPicPr>
        <p:blipFill>
          <a:blip r:embed="rId10"/>
          <a:stretch>
            <a:fillRect/>
          </a:stretch>
        </p:blipFill>
        <p:spPr>
          <a:xfrm>
            <a:off x="6862620" y="3788413"/>
            <a:ext cx="2059326" cy="1811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7" name="正方形/長方形 66">
            <a:extLst>
              <a:ext uri="{FF2B5EF4-FFF2-40B4-BE49-F238E27FC236}">
                <a16:creationId xmlns:a16="http://schemas.microsoft.com/office/drawing/2014/main" id="{60BCE1CE-02E8-60E0-EAFE-6A442244E5B7}"/>
              </a:ext>
            </a:extLst>
          </p:cNvPr>
          <p:cNvSpPr/>
          <p:nvPr/>
        </p:nvSpPr>
        <p:spPr>
          <a:xfrm>
            <a:off x="1376218" y="5742343"/>
            <a:ext cx="10813401" cy="658183"/>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デジタルサイネージを活用した野立て看板の構想は昔から考えておりました。そこで、色々なデジタルサイネージを調査し、最終的にこの看板に行きつきました。</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野立て看板設置時に問題になるのが、遠隔での操作です。その操作が、この看板の場合</a:t>
            </a:r>
            <a:r>
              <a:rPr kumimoji="1" lang="en-US" altLang="ja-JP"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SIM</a:t>
            </a:r>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カード一枚ですぐに出来る点が一番気に入っております。</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また、故障時もすぐに修理できる点や、メーカーとのコミュニケーションがすぐに取れる点も評価しております。</a:t>
            </a:r>
          </a:p>
        </p:txBody>
      </p:sp>
      <p:sp>
        <p:nvSpPr>
          <p:cNvPr id="3" name="タイトル 1">
            <a:extLst>
              <a:ext uri="{FF2B5EF4-FFF2-40B4-BE49-F238E27FC236}">
                <a16:creationId xmlns:a16="http://schemas.microsoft.com/office/drawing/2014/main" id="{B668D413-296F-FD31-AD7E-ADCDE8C1B3F7}"/>
              </a:ext>
            </a:extLst>
          </p:cNvPr>
          <p:cNvSpPr txBox="1">
            <a:spLocks/>
          </p:cNvSpPr>
          <p:nvPr/>
        </p:nvSpPr>
        <p:spPr>
          <a:xfrm>
            <a:off x="875580" y="1284036"/>
            <a:ext cx="4296784" cy="28663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r>
              <a:rPr lang="en-US" altLang="ja-JP" sz="1000" b="1" dirty="0">
                <a:solidFill>
                  <a:srgbClr val="FF0000"/>
                </a:solidFill>
              </a:rPr>
              <a:t>※</a:t>
            </a:r>
            <a:r>
              <a:rPr lang="ja-JP" altLang="en-US" sz="1000" b="1" dirty="0">
                <a:solidFill>
                  <a:srgbClr val="FF0000"/>
                </a:solidFill>
              </a:rPr>
              <a:t>ここでの</a:t>
            </a:r>
            <a:r>
              <a:rPr lang="en-US" altLang="ja-JP" sz="1000" b="1" dirty="0">
                <a:solidFill>
                  <a:srgbClr val="FF0000"/>
                </a:solidFill>
              </a:rPr>
              <a:t>『</a:t>
            </a:r>
            <a:r>
              <a:rPr lang="ja-JP" altLang="en-US" sz="1000" b="1" dirty="0">
                <a:solidFill>
                  <a:srgbClr val="FF0000"/>
                </a:solidFill>
              </a:rPr>
              <a:t>看板</a:t>
            </a:r>
            <a:r>
              <a:rPr lang="en-US" altLang="ja-JP" sz="1000" b="1" dirty="0">
                <a:solidFill>
                  <a:srgbClr val="FF0000"/>
                </a:solidFill>
              </a:rPr>
              <a:t>』</a:t>
            </a:r>
            <a:r>
              <a:rPr lang="ja-JP" altLang="en-US" sz="1000" b="1" dirty="0">
                <a:solidFill>
                  <a:srgbClr val="FF0000"/>
                </a:solidFill>
              </a:rPr>
              <a:t>とは、弊社製品の</a:t>
            </a:r>
            <a:r>
              <a:rPr lang="en-US" altLang="ja-JP" sz="1000" b="1" dirty="0">
                <a:solidFill>
                  <a:srgbClr val="FF0000"/>
                </a:solidFill>
              </a:rPr>
              <a:t>IOT</a:t>
            </a:r>
            <a:r>
              <a:rPr lang="ja-JP" altLang="en-US" sz="1000" b="1" dirty="0">
                <a:solidFill>
                  <a:srgbClr val="FF0000"/>
                </a:solidFill>
              </a:rPr>
              <a:t>サイネージ</a:t>
            </a:r>
            <a:r>
              <a:rPr lang="en-US" altLang="ja-JP" sz="1000" b="1" dirty="0">
                <a:solidFill>
                  <a:srgbClr val="FF0000"/>
                </a:solidFill>
              </a:rPr>
              <a:t>SIGNEON</a:t>
            </a:r>
            <a:r>
              <a:rPr lang="ja-JP" altLang="en-US" sz="1000" b="1" dirty="0">
                <a:solidFill>
                  <a:srgbClr val="FF0000"/>
                </a:solidFill>
              </a:rPr>
              <a:t>を意味します。</a:t>
            </a:r>
            <a:endParaRPr lang="en-US" altLang="ja-JP" sz="1000" b="1" dirty="0">
              <a:solidFill>
                <a:srgbClr val="FF0000"/>
              </a:solidFill>
            </a:endParaRPr>
          </a:p>
        </p:txBody>
      </p:sp>
    </p:spTree>
    <p:extLst>
      <p:ext uri="{BB962C8B-B14F-4D97-AF65-F5344CB8AC3E}">
        <p14:creationId xmlns:p14="http://schemas.microsoft.com/office/powerpoint/2010/main" val="1435963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6F083A5D-7B5B-ABC6-156F-F5844736B68F}"/>
              </a:ext>
            </a:extLst>
          </p:cNvPr>
          <p:cNvPicPr>
            <a:picLocks noChangeAspect="1"/>
          </p:cNvPicPr>
          <p:nvPr/>
        </p:nvPicPr>
        <p:blipFill>
          <a:blip r:embed="rId2">
            <a:alphaModFix amt="10000"/>
          </a:blip>
          <a:stretch>
            <a:fillRect/>
          </a:stretch>
        </p:blipFill>
        <p:spPr>
          <a:xfrm>
            <a:off x="4762" y="0"/>
            <a:ext cx="12187238" cy="6858000"/>
          </a:xfrm>
          <a:prstGeom prst="rect">
            <a:avLst/>
          </a:prstGeom>
        </p:spPr>
      </p:pic>
      <p:pic>
        <p:nvPicPr>
          <p:cNvPr id="30" name="図 29" descr="壁に掛けられた看板&#10;&#10;自動的に生成された説明">
            <a:extLst>
              <a:ext uri="{FF2B5EF4-FFF2-40B4-BE49-F238E27FC236}">
                <a16:creationId xmlns:a16="http://schemas.microsoft.com/office/drawing/2014/main" id="{BCD86F53-0ABE-4925-EB44-60E10DDB0DA6}"/>
              </a:ext>
            </a:extLst>
          </p:cNvPr>
          <p:cNvPicPr>
            <a:picLocks noChangeAspect="1"/>
          </p:cNvPicPr>
          <p:nvPr/>
        </p:nvPicPr>
        <p:blipFill>
          <a:blip r:embed="rId3"/>
          <a:stretch>
            <a:fillRect/>
          </a:stretch>
        </p:blipFill>
        <p:spPr>
          <a:xfrm>
            <a:off x="5051235" y="1520415"/>
            <a:ext cx="1491438" cy="1988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 name="図 28" descr="壁に掛けられた看板&#10;&#10;自動的に生成された説明">
            <a:extLst>
              <a:ext uri="{FF2B5EF4-FFF2-40B4-BE49-F238E27FC236}">
                <a16:creationId xmlns:a16="http://schemas.microsoft.com/office/drawing/2014/main" id="{232E2A69-AA09-61EF-63B8-66A72B2ED1FA}"/>
              </a:ext>
            </a:extLst>
          </p:cNvPr>
          <p:cNvPicPr>
            <a:picLocks noChangeAspect="1"/>
          </p:cNvPicPr>
          <p:nvPr/>
        </p:nvPicPr>
        <p:blipFill>
          <a:blip r:embed="rId4"/>
          <a:stretch>
            <a:fillRect/>
          </a:stretch>
        </p:blipFill>
        <p:spPr>
          <a:xfrm>
            <a:off x="5051235" y="3582749"/>
            <a:ext cx="1489136" cy="1985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156151" y="286604"/>
            <a:ext cx="10337573"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3000" b="1" dirty="0">
                <a:latin typeface="メイリオ" panose="020B0604030504040204" pitchFamily="50" charset="-128"/>
                <a:ea typeface="メイリオ" panose="020B0604030504040204" pitchFamily="50" charset="-128"/>
              </a:rPr>
              <a:t>中部地区　某販社様</a:t>
            </a:r>
            <a:r>
              <a:rPr kumimoji="1" lang="ja-JP" altLang="en-US" sz="1800" b="1" dirty="0">
                <a:latin typeface="メイリオ" panose="020B0604030504040204" pitchFamily="50" charset="-128"/>
                <a:ea typeface="メイリオ" panose="020B0604030504040204" pitchFamily="50" charset="-128"/>
              </a:rPr>
              <a:t>・・・ ターゲットを絞り経営資源を集中する！</a:t>
            </a:r>
            <a:endParaRPr kumimoji="1" lang="ja-JP" altLang="en-US" sz="3000" b="1" dirty="0">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5"/>
          <a:stretch>
            <a:fillRect/>
          </a:stretch>
        </p:blipFill>
        <p:spPr>
          <a:xfrm>
            <a:off x="10756850" y="349945"/>
            <a:ext cx="1169643" cy="307113"/>
          </a:xfrm>
          <a:prstGeom prst="rect">
            <a:avLst/>
          </a:prstGeom>
        </p:spPr>
      </p:pic>
      <p:sp>
        <p:nvSpPr>
          <p:cNvPr id="22" name="サブタイトル 2">
            <a:extLst>
              <a:ext uri="{FF2B5EF4-FFF2-40B4-BE49-F238E27FC236}">
                <a16:creationId xmlns:a16="http://schemas.microsoft.com/office/drawing/2014/main" id="{D4C5838B-830B-E23A-707A-D6D18FAA988D}"/>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bg1"/>
                </a:solidFill>
                <a:latin typeface="メイリオ" panose="020B0604030504040204" pitchFamily="50" charset="-128"/>
                <a:ea typeface="メイリオ" panose="020B0604030504040204" pitchFamily="50" charset="-128"/>
              </a:rPr>
              <a:t>東京都千代田区富士見１－３－１１　 富士見デュープレックスビズ </a:t>
            </a:r>
            <a:r>
              <a:rPr lang="en-US" altLang="ja-JP" sz="800" dirty="0">
                <a:solidFill>
                  <a:schemeClr val="bg1"/>
                </a:solidFill>
                <a:latin typeface="メイリオ" panose="020B0604030504040204" pitchFamily="50" charset="-128"/>
                <a:ea typeface="メイリオ" panose="020B0604030504040204" pitchFamily="50" charset="-128"/>
              </a:rPr>
              <a:t>6F          TEL : 03-5734-1453           FAX : 03-5734-1454             E-Mail : info@isung.co.jp</a:t>
            </a:r>
          </a:p>
        </p:txBody>
      </p:sp>
      <p:sp>
        <p:nvSpPr>
          <p:cNvPr id="10" name="正方形/長方形 9">
            <a:extLst>
              <a:ext uri="{FF2B5EF4-FFF2-40B4-BE49-F238E27FC236}">
                <a16:creationId xmlns:a16="http://schemas.microsoft.com/office/drawing/2014/main" id="{43940322-C3AD-B1FD-0EC3-C5D9E1643A67}"/>
              </a:ext>
            </a:extLst>
          </p:cNvPr>
          <p:cNvSpPr/>
          <p:nvPr/>
        </p:nvSpPr>
        <p:spPr>
          <a:xfrm>
            <a:off x="0" y="864833"/>
            <a:ext cx="12191999" cy="345131"/>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a:t>
            </a:r>
            <a:r>
              <a:rPr kumimoji="1" lang="zh-TW" altLang="en-US" sz="1400" b="1" dirty="0">
                <a:latin typeface="メイリオ" panose="020B0604030504040204" pitchFamily="50" charset="-128"/>
                <a:ea typeface="メイリオ" panose="020B0604030504040204" pitchFamily="50" charset="-128"/>
              </a:rPr>
              <a:t>累計販売台数</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300</a:t>
            </a:r>
            <a:r>
              <a:rPr kumimoji="1" lang="zh-TW" altLang="en-US" sz="1400" b="1" dirty="0">
                <a:latin typeface="メイリオ" panose="020B0604030504040204" pitchFamily="50" charset="-128"/>
                <a:ea typeface="メイリオ" panose="020B0604030504040204" pitchFamily="50" charset="-128"/>
              </a:rPr>
              <a:t>台</a:t>
            </a:r>
            <a:r>
              <a:rPr kumimoji="1" lang="ja-JP" altLang="en-US" sz="1400" b="1" dirty="0">
                <a:latin typeface="メイリオ" panose="020B0604030504040204" pitchFamily="50" charset="-128"/>
                <a:ea typeface="メイリオ" panose="020B0604030504040204" pitchFamily="50" charset="-128"/>
              </a:rPr>
              <a:t>　　</a:t>
            </a:r>
            <a:r>
              <a:rPr kumimoji="1" lang="zh-TW" altLang="en-US" sz="1400" b="1" dirty="0">
                <a:latin typeface="メイリオ" panose="020B0604030504040204" pitchFamily="50" charset="-128"/>
                <a:ea typeface="メイリオ" panose="020B0604030504040204" pitchFamily="50" charset="-128"/>
              </a:rPr>
              <a:t> </a:t>
            </a:r>
            <a:r>
              <a:rPr kumimoji="1" lang="ja-JP" altLang="en-US" sz="1400" b="1" dirty="0">
                <a:latin typeface="メイリオ" panose="020B0604030504040204" pitchFamily="50" charset="-128"/>
                <a:ea typeface="メイリオ" panose="020B0604030504040204" pitchFamily="50" charset="-128"/>
              </a:rPr>
              <a:t>●主な販売先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SS(</a:t>
            </a:r>
            <a:r>
              <a:rPr kumimoji="1" lang="ja-JP" altLang="en-US" sz="1400" b="1" dirty="0">
                <a:latin typeface="メイリオ" panose="020B0604030504040204" pitchFamily="50" charset="-128"/>
                <a:ea typeface="メイリオ" panose="020B0604030504040204" pitchFamily="50" charset="-128"/>
              </a:rPr>
              <a:t>全国</a:t>
            </a:r>
            <a:r>
              <a:rPr kumimoji="1" lang="en-US" altLang="ja-JP" sz="1400" b="1" dirty="0">
                <a:latin typeface="メイリオ" panose="020B0604030504040204" pitchFamily="50" charset="-128"/>
                <a:ea typeface="メイリオ" panose="020B0604030504040204" pitchFamily="50" charset="-128"/>
              </a:rPr>
              <a:t>)</a:t>
            </a:r>
            <a:endParaRPr kumimoji="1" lang="ja-JP" altLang="en-US" sz="1400" b="1" dirty="0">
              <a:latin typeface="メイリオ" panose="020B0604030504040204" pitchFamily="50" charset="-128"/>
              <a:ea typeface="メイリオ" panose="020B0604030504040204" pitchFamily="50" charset="-128"/>
            </a:endParaRPr>
          </a:p>
        </p:txBody>
      </p:sp>
      <p:sp>
        <p:nvSpPr>
          <p:cNvPr id="9" name="フローチャート: 処理 8">
            <a:extLst>
              <a:ext uri="{FF2B5EF4-FFF2-40B4-BE49-F238E27FC236}">
                <a16:creationId xmlns:a16="http://schemas.microsoft.com/office/drawing/2014/main" id="{68C3692A-9325-9DB4-9C0F-D4F0E8317951}"/>
              </a:ext>
            </a:extLst>
          </p:cNvPr>
          <p:cNvSpPr/>
          <p:nvPr/>
        </p:nvSpPr>
        <p:spPr>
          <a:xfrm>
            <a:off x="2460798" y="1663099"/>
            <a:ext cx="2138024"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a:t>
            </a:r>
            <a:r>
              <a:rPr kumimoji="1" lang="en-US" altLang="ja-JP" sz="800" b="1" dirty="0">
                <a:latin typeface="メイリオ" panose="020B0604030504040204" pitchFamily="50" charset="-128"/>
                <a:ea typeface="メイリオ" panose="020B0604030504040204" pitchFamily="50" charset="-128"/>
              </a:rPr>
              <a:t>SS</a:t>
            </a:r>
            <a:r>
              <a:rPr kumimoji="1" lang="ja-JP" altLang="en-US" sz="800" b="1" dirty="0">
                <a:latin typeface="メイリオ" panose="020B0604030504040204" pitchFamily="50" charset="-128"/>
                <a:ea typeface="メイリオ" panose="020B0604030504040204" pitchFamily="50" charset="-128"/>
              </a:rPr>
              <a:t>向け専用</a:t>
            </a:r>
            <a:r>
              <a:rPr kumimoji="1" lang="en-US" altLang="ja-JP" sz="800" b="1" dirty="0">
                <a:latin typeface="メイリオ" panose="020B0604030504040204" pitchFamily="50" charset="-128"/>
                <a:ea typeface="メイリオ" panose="020B0604030504040204" pitchFamily="50" charset="-128"/>
              </a:rPr>
              <a:t>HP</a:t>
            </a:r>
            <a:r>
              <a:rPr kumimoji="1" lang="ja-JP" altLang="en-US" sz="800" b="1" dirty="0">
                <a:latin typeface="メイリオ" panose="020B0604030504040204" pitchFamily="50" charset="-128"/>
                <a:ea typeface="メイリオ" panose="020B0604030504040204" pitchFamily="50" charset="-128"/>
              </a:rPr>
              <a:t>開設</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a:t>
            </a:r>
            <a:r>
              <a:rPr kumimoji="1" lang="en-US" altLang="ja-JP" sz="800" b="1" dirty="0">
                <a:latin typeface="メイリオ" panose="020B0604030504040204" pitchFamily="50" charset="-128"/>
                <a:ea typeface="メイリオ" panose="020B0604030504040204" pitchFamily="50" charset="-128"/>
                <a:hlinkClick r:id="rId6"/>
              </a:rPr>
              <a:t>https://www.sugkik.net/ds/</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a:t>
            </a:r>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コンテンツ</a:t>
            </a:r>
          </a:p>
          <a:p>
            <a:pPr algn="just"/>
            <a:r>
              <a:rPr kumimoji="1" lang="ja-JP" altLang="en-US" sz="800" b="1" dirty="0">
                <a:latin typeface="メイリオ" panose="020B0604030504040204" pitchFamily="50" charset="-128"/>
                <a:ea typeface="メイリオ" panose="020B0604030504040204" pitchFamily="50" charset="-128"/>
              </a:rPr>
              <a:t>　　</a:t>
            </a:r>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製品紹介動画</a:t>
            </a:r>
          </a:p>
          <a:p>
            <a:pPr algn="just"/>
            <a:r>
              <a:rPr kumimoji="1" lang="ja-JP" altLang="en-US" sz="800" b="1" dirty="0">
                <a:latin typeface="メイリオ" panose="020B0604030504040204" pitchFamily="50" charset="-128"/>
                <a:ea typeface="メイリオ" panose="020B0604030504040204" pitchFamily="50" charset="-128"/>
              </a:rPr>
              <a:t>　　</a:t>
            </a:r>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設置サイズ紹介など</a:t>
            </a:r>
          </a:p>
          <a:p>
            <a:pPr algn="just"/>
            <a:endParaRPr kumimoji="1" lang="ja-JP" altLang="en-US"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a:t>
            </a:r>
            <a:r>
              <a:rPr kumimoji="1" lang="en-US" altLang="ja-JP" sz="800" b="1" dirty="0">
                <a:latin typeface="メイリオ" panose="020B0604030504040204" pitchFamily="50" charset="-128"/>
                <a:ea typeface="メイリオ" panose="020B0604030504040204" pitchFamily="50" charset="-128"/>
              </a:rPr>
              <a:t>SS</a:t>
            </a:r>
            <a:r>
              <a:rPr kumimoji="1" lang="ja-JP" altLang="en-US" sz="800" b="1" dirty="0">
                <a:latin typeface="メイリオ" panose="020B0604030504040204" pitchFamily="50" charset="-128"/>
                <a:ea typeface="メイリオ" panose="020B0604030504040204" pitchFamily="50" charset="-128"/>
              </a:rPr>
              <a:t>販売開</a:t>
            </a:r>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まずは中京地区</a:t>
            </a:r>
          </a:p>
        </p:txBody>
      </p:sp>
      <p:sp>
        <p:nvSpPr>
          <p:cNvPr id="8" name="吹き出し: 右矢印 7">
            <a:extLst>
              <a:ext uri="{FF2B5EF4-FFF2-40B4-BE49-F238E27FC236}">
                <a16:creationId xmlns:a16="http://schemas.microsoft.com/office/drawing/2014/main" id="{380EE707-F7C0-C7B9-6B51-A7CF62D900B4}"/>
              </a:ext>
            </a:extLst>
          </p:cNvPr>
          <p:cNvSpPr/>
          <p:nvPr/>
        </p:nvSpPr>
        <p:spPr>
          <a:xfrm>
            <a:off x="1578977" y="1525374"/>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年目</a:t>
            </a:r>
          </a:p>
        </p:txBody>
      </p:sp>
      <p:sp>
        <p:nvSpPr>
          <p:cNvPr id="12" name="タイトル 1">
            <a:extLst>
              <a:ext uri="{FF2B5EF4-FFF2-40B4-BE49-F238E27FC236}">
                <a16:creationId xmlns:a16="http://schemas.microsoft.com/office/drawing/2014/main" id="{661387FF-49F2-67D7-9242-20A24DC87A13}"/>
              </a:ext>
            </a:extLst>
          </p:cNvPr>
          <p:cNvSpPr txBox="1">
            <a:spLocks/>
          </p:cNvSpPr>
          <p:nvPr/>
        </p:nvSpPr>
        <p:spPr>
          <a:xfrm>
            <a:off x="0" y="1202191"/>
            <a:ext cx="6048952"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1200" b="1" dirty="0">
                <a:latin typeface="メイリオ" panose="020B0604030504040204" pitchFamily="50" charset="-128"/>
                <a:ea typeface="メイリオ" panose="020B0604030504040204" pitchFamily="50" charset="-128"/>
              </a:rPr>
              <a:t>●販売方法</a:t>
            </a:r>
          </a:p>
        </p:txBody>
      </p:sp>
      <p:sp>
        <p:nvSpPr>
          <p:cNvPr id="31" name="タイトル 1">
            <a:extLst>
              <a:ext uri="{FF2B5EF4-FFF2-40B4-BE49-F238E27FC236}">
                <a16:creationId xmlns:a16="http://schemas.microsoft.com/office/drawing/2014/main" id="{58E97C89-8883-5F04-EB4C-5DE9C566E1FA}"/>
              </a:ext>
            </a:extLst>
          </p:cNvPr>
          <p:cNvSpPr txBox="1">
            <a:spLocks/>
          </p:cNvSpPr>
          <p:nvPr/>
        </p:nvSpPr>
        <p:spPr>
          <a:xfrm>
            <a:off x="4788030" y="1202191"/>
            <a:ext cx="7399208"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00000"/>
              </a:lnSpc>
            </a:pPr>
            <a:r>
              <a:rPr kumimoji="1" lang="ja-JP" altLang="en-US" sz="1200" b="1" dirty="0">
                <a:latin typeface="メイリオ" panose="020B0604030504040204" pitchFamily="50" charset="-128"/>
                <a:ea typeface="メイリオ" panose="020B0604030504040204" pitchFamily="50" charset="-128"/>
              </a:rPr>
              <a:t>●製品メリットの生かし方</a:t>
            </a:r>
          </a:p>
        </p:txBody>
      </p:sp>
      <p:sp>
        <p:nvSpPr>
          <p:cNvPr id="52" name="正方形/長方形 51">
            <a:extLst>
              <a:ext uri="{FF2B5EF4-FFF2-40B4-BE49-F238E27FC236}">
                <a16:creationId xmlns:a16="http://schemas.microsoft.com/office/drawing/2014/main" id="{A574904F-4370-A33C-8E29-FA52575BDC28}"/>
              </a:ext>
            </a:extLst>
          </p:cNvPr>
          <p:cNvSpPr/>
          <p:nvPr/>
        </p:nvSpPr>
        <p:spPr>
          <a:xfrm>
            <a:off x="6613236" y="152351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管理者が遠隔で複数ヶ所の設置場所を管理できる事。</a:t>
            </a:r>
          </a:p>
        </p:txBody>
      </p:sp>
      <p:pic>
        <p:nvPicPr>
          <p:cNvPr id="53" name="図 52" descr="黒い背景に白い文字がある&#10;&#10;低い精度で自動的に生成された説明">
            <a:extLst>
              <a:ext uri="{FF2B5EF4-FFF2-40B4-BE49-F238E27FC236}">
                <a16:creationId xmlns:a16="http://schemas.microsoft.com/office/drawing/2014/main" id="{03F3911C-24F8-A044-3766-2C7B17296604}"/>
              </a:ext>
            </a:extLst>
          </p:cNvPr>
          <p:cNvPicPr>
            <a:picLocks noChangeAspect="1"/>
          </p:cNvPicPr>
          <p:nvPr/>
        </p:nvPicPr>
        <p:blipFill>
          <a:blip r:embed="rId7"/>
          <a:stretch>
            <a:fillRect/>
          </a:stretch>
        </p:blipFill>
        <p:spPr>
          <a:xfrm>
            <a:off x="7328162" y="2718392"/>
            <a:ext cx="526320" cy="255185"/>
          </a:xfrm>
          <a:prstGeom prst="rect">
            <a:avLst/>
          </a:prstGeom>
        </p:spPr>
      </p:pic>
      <p:sp>
        <p:nvSpPr>
          <p:cNvPr id="54" name="フローチャート: 処理 53">
            <a:extLst>
              <a:ext uri="{FF2B5EF4-FFF2-40B4-BE49-F238E27FC236}">
                <a16:creationId xmlns:a16="http://schemas.microsoft.com/office/drawing/2014/main" id="{D8541479-A4C2-51A6-A356-949145A52AA7}"/>
              </a:ext>
            </a:extLst>
          </p:cNvPr>
          <p:cNvSpPr/>
          <p:nvPr/>
        </p:nvSpPr>
        <p:spPr>
          <a:xfrm>
            <a:off x="8654472" y="198040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FC</a:t>
            </a:r>
            <a:r>
              <a:rPr kumimoji="1" lang="ja-JP" altLang="en-US" sz="800" dirty="0">
                <a:latin typeface="メイリオ" panose="020B0604030504040204" pitchFamily="50" charset="-128"/>
                <a:ea typeface="メイリオ" panose="020B0604030504040204" pitchFamily="50" charset="-128"/>
              </a:rPr>
              <a:t>管理ソフトの活用」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57" name="正方形/長方形 56">
            <a:extLst>
              <a:ext uri="{FF2B5EF4-FFF2-40B4-BE49-F238E27FC236}">
                <a16:creationId xmlns:a16="http://schemas.microsoft.com/office/drawing/2014/main" id="{FD24F9D2-E2EE-CF56-BADC-5BE05473586D}"/>
              </a:ext>
            </a:extLst>
          </p:cNvPr>
          <p:cNvSpPr/>
          <p:nvPr/>
        </p:nvSpPr>
        <p:spPr>
          <a:xfrm>
            <a:off x="6613236" y="2282024"/>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同一</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ID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でも複数同時ログインできる為、現場では店長がコンテンツ更新。本社でも</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コンテンツ管理・更新 ができる事。</a:t>
            </a:r>
          </a:p>
        </p:txBody>
      </p:sp>
      <p:pic>
        <p:nvPicPr>
          <p:cNvPr id="58" name="図 57" descr="黒い背景に白い文字がある&#10;&#10;低い精度で自動的に生成された説明">
            <a:extLst>
              <a:ext uri="{FF2B5EF4-FFF2-40B4-BE49-F238E27FC236}">
                <a16:creationId xmlns:a16="http://schemas.microsoft.com/office/drawing/2014/main" id="{1B48D13C-10E5-8EDF-F9A7-70822D0F631A}"/>
              </a:ext>
            </a:extLst>
          </p:cNvPr>
          <p:cNvPicPr>
            <a:picLocks noChangeAspect="1"/>
          </p:cNvPicPr>
          <p:nvPr/>
        </p:nvPicPr>
        <p:blipFill>
          <a:blip r:embed="rId7"/>
          <a:stretch>
            <a:fillRect/>
          </a:stretch>
        </p:blipFill>
        <p:spPr>
          <a:xfrm>
            <a:off x="7965791" y="1959887"/>
            <a:ext cx="526320" cy="255185"/>
          </a:xfrm>
          <a:prstGeom prst="rect">
            <a:avLst/>
          </a:prstGeom>
        </p:spPr>
      </p:pic>
      <p:sp>
        <p:nvSpPr>
          <p:cNvPr id="59" name="フローチャート: 処理 58">
            <a:extLst>
              <a:ext uri="{FF2B5EF4-FFF2-40B4-BE49-F238E27FC236}">
                <a16:creationId xmlns:a16="http://schemas.microsoft.com/office/drawing/2014/main" id="{DBD0C54F-9F19-D85C-D661-91FAB81411A8}"/>
              </a:ext>
            </a:extLst>
          </p:cNvPr>
          <p:cNvSpPr/>
          <p:nvPr/>
        </p:nvSpPr>
        <p:spPr>
          <a:xfrm>
            <a:off x="8654472" y="2738910"/>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1" name="正方形/長方形 60">
            <a:extLst>
              <a:ext uri="{FF2B5EF4-FFF2-40B4-BE49-F238E27FC236}">
                <a16:creationId xmlns:a16="http://schemas.microsoft.com/office/drawing/2014/main" id="{F07DAE2C-6743-A343-04F7-130A9CE2D400}"/>
              </a:ext>
            </a:extLst>
          </p:cNvPr>
          <p:cNvSpPr/>
          <p:nvPr/>
        </p:nvSpPr>
        <p:spPr>
          <a:xfrm>
            <a:off x="6613236" y="305342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 LTE Wi-Fi, LAN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のいずれかでネットワーク環境が 構築できる事</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別途、ルーターなどの</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設備が必要ない</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p:txBody>
      </p:sp>
      <p:sp>
        <p:nvSpPr>
          <p:cNvPr id="63" name="フローチャート: 処理 62">
            <a:extLst>
              <a:ext uri="{FF2B5EF4-FFF2-40B4-BE49-F238E27FC236}">
                <a16:creationId xmlns:a16="http://schemas.microsoft.com/office/drawing/2014/main" id="{DD196F0E-8C68-6DAB-CD55-142A1D3E71EB}"/>
              </a:ext>
            </a:extLst>
          </p:cNvPr>
          <p:cNvSpPr/>
          <p:nvPr/>
        </p:nvSpPr>
        <p:spPr>
          <a:xfrm>
            <a:off x="8654472" y="351030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「オールインサイネージの強み」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8" name="正方形/長方形 67">
            <a:extLst>
              <a:ext uri="{FF2B5EF4-FFF2-40B4-BE49-F238E27FC236}">
                <a16:creationId xmlns:a16="http://schemas.microsoft.com/office/drawing/2014/main" id="{A6AEBC94-0E36-284D-BF69-FB6E14E06C45}"/>
              </a:ext>
            </a:extLst>
          </p:cNvPr>
          <p:cNvSpPr/>
          <p:nvPr/>
        </p:nvSpPr>
        <p:spPr>
          <a:xfrm>
            <a:off x="0" y="5742343"/>
            <a:ext cx="1371744" cy="658184"/>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14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販社コメント</a:t>
            </a:r>
          </a:p>
        </p:txBody>
      </p:sp>
      <p:sp>
        <p:nvSpPr>
          <p:cNvPr id="69" name="フローチャート: 処理 68">
            <a:extLst>
              <a:ext uri="{FF2B5EF4-FFF2-40B4-BE49-F238E27FC236}">
                <a16:creationId xmlns:a16="http://schemas.microsoft.com/office/drawing/2014/main" id="{688311AE-153E-8B3A-BAE8-CB8C5CF3D6C5}"/>
              </a:ext>
            </a:extLst>
          </p:cNvPr>
          <p:cNvSpPr/>
          <p:nvPr/>
        </p:nvSpPr>
        <p:spPr>
          <a:xfrm>
            <a:off x="2460798" y="3039522"/>
            <a:ext cx="2138024"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a:t>
            </a:r>
            <a:r>
              <a:rPr kumimoji="1" lang="en-US" altLang="ja-JP" sz="800" b="1" dirty="0">
                <a:latin typeface="メイリオ" panose="020B0604030504040204" pitchFamily="50" charset="-128"/>
                <a:ea typeface="メイリオ" panose="020B0604030504040204" pitchFamily="50" charset="-128"/>
              </a:rPr>
              <a:t>SS</a:t>
            </a:r>
            <a:r>
              <a:rPr kumimoji="1" lang="ja-JP" altLang="en-US" sz="800" b="1" dirty="0">
                <a:latin typeface="メイリオ" panose="020B0604030504040204" pitchFamily="50" charset="-128"/>
                <a:ea typeface="メイリオ" panose="020B0604030504040204" pitchFamily="50" charset="-128"/>
              </a:rPr>
              <a:t>販売を全国に展開。</a:t>
            </a:r>
            <a:endParaRPr kumimoji="1" lang="en-US" altLang="ja-JP" sz="800" b="1" dirty="0">
              <a:latin typeface="メイリオ" panose="020B0604030504040204" pitchFamily="50" charset="-128"/>
              <a:ea typeface="メイリオ" panose="020B0604030504040204" pitchFamily="50" charset="-128"/>
            </a:endParaRPr>
          </a:p>
        </p:txBody>
      </p:sp>
      <p:sp>
        <p:nvSpPr>
          <p:cNvPr id="70" name="吹き出し: 右矢印 69">
            <a:extLst>
              <a:ext uri="{FF2B5EF4-FFF2-40B4-BE49-F238E27FC236}">
                <a16:creationId xmlns:a16="http://schemas.microsoft.com/office/drawing/2014/main" id="{F6857501-3B32-2DC7-B8E2-0D0728D7FDF1}"/>
              </a:ext>
            </a:extLst>
          </p:cNvPr>
          <p:cNvSpPr/>
          <p:nvPr/>
        </p:nvSpPr>
        <p:spPr>
          <a:xfrm>
            <a:off x="1578977" y="2883325"/>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2</a:t>
            </a:r>
            <a:r>
              <a:rPr kumimoji="1" lang="ja-JP" altLang="en-US" sz="1200" b="1" dirty="0">
                <a:latin typeface="メイリオ" panose="020B0604030504040204" pitchFamily="50" charset="-128"/>
                <a:ea typeface="メイリオ" panose="020B0604030504040204" pitchFamily="50" charset="-128"/>
              </a:rPr>
              <a:t>年目</a:t>
            </a:r>
          </a:p>
        </p:txBody>
      </p:sp>
      <p:sp>
        <p:nvSpPr>
          <p:cNvPr id="76" name="フローチャート: 処理 75">
            <a:extLst>
              <a:ext uri="{FF2B5EF4-FFF2-40B4-BE49-F238E27FC236}">
                <a16:creationId xmlns:a16="http://schemas.microsoft.com/office/drawing/2014/main" id="{198D38F7-FDE8-D897-E4C7-FC9DDA99DA6D}"/>
              </a:ext>
            </a:extLst>
          </p:cNvPr>
          <p:cNvSpPr/>
          <p:nvPr/>
        </p:nvSpPr>
        <p:spPr>
          <a:xfrm>
            <a:off x="2460798" y="4390391"/>
            <a:ext cx="2138024"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・ライバル会社よりも優位性があり、</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販売がより伸びてきている。</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a:t>
            </a:r>
            <a:r>
              <a:rPr kumimoji="1" lang="en-US" altLang="ja-JP" sz="800" b="1" dirty="0">
                <a:latin typeface="メイリオ" panose="020B0604030504040204" pitchFamily="50" charset="-128"/>
                <a:ea typeface="メイリオ" panose="020B0604030504040204" pitchFamily="50" charset="-128"/>
              </a:rPr>
              <a:t>100</a:t>
            </a:r>
            <a:r>
              <a:rPr kumimoji="1" lang="ja-JP" altLang="en-US" sz="800" b="1" dirty="0">
                <a:latin typeface="メイリオ" panose="020B0604030504040204" pitchFamily="50" charset="-128"/>
                <a:ea typeface="メイリオ" panose="020B0604030504040204" pitchFamily="50" charset="-128"/>
              </a:rPr>
              <a:t>設置箇所を達成！</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コンテンツ販売も軌道に乗り始めている</a:t>
            </a:r>
            <a:endParaRPr kumimoji="1" lang="en-US" altLang="ja-JP" sz="800" b="1" dirty="0">
              <a:latin typeface="メイリオ" panose="020B0604030504040204" pitchFamily="50" charset="-128"/>
              <a:ea typeface="メイリオ" panose="020B0604030504040204" pitchFamily="50" charset="-128"/>
            </a:endParaRPr>
          </a:p>
        </p:txBody>
      </p:sp>
      <p:sp>
        <p:nvSpPr>
          <p:cNvPr id="77" name="吹き出し: 右矢印 76">
            <a:extLst>
              <a:ext uri="{FF2B5EF4-FFF2-40B4-BE49-F238E27FC236}">
                <a16:creationId xmlns:a16="http://schemas.microsoft.com/office/drawing/2014/main" id="{1FCA3FEA-CB65-740F-3D25-CC4A0DC5FE2C}"/>
              </a:ext>
            </a:extLst>
          </p:cNvPr>
          <p:cNvSpPr/>
          <p:nvPr/>
        </p:nvSpPr>
        <p:spPr>
          <a:xfrm>
            <a:off x="1578977" y="4252666"/>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b="1" dirty="0">
                <a:latin typeface="メイリオ" panose="020B0604030504040204" pitchFamily="50" charset="-128"/>
                <a:ea typeface="メイリオ" panose="020B0604030504040204" pitchFamily="50" charset="-128"/>
              </a:rPr>
              <a:t>現在</a:t>
            </a:r>
          </a:p>
        </p:txBody>
      </p:sp>
      <p:pic>
        <p:nvPicPr>
          <p:cNvPr id="3" name="図 2" descr="文字が書かれている&#10;&#10;低い精度で自動的に生成された説明">
            <a:extLst>
              <a:ext uri="{FF2B5EF4-FFF2-40B4-BE49-F238E27FC236}">
                <a16:creationId xmlns:a16="http://schemas.microsoft.com/office/drawing/2014/main" id="{79865B9B-214A-B6B5-0A95-3FCCBD86765B}"/>
              </a:ext>
            </a:extLst>
          </p:cNvPr>
          <p:cNvPicPr>
            <a:picLocks noChangeAspect="1"/>
          </p:cNvPicPr>
          <p:nvPr/>
        </p:nvPicPr>
        <p:blipFill>
          <a:blip r:embed="rId8"/>
          <a:stretch>
            <a:fillRect/>
          </a:stretch>
        </p:blipFill>
        <p:spPr>
          <a:xfrm>
            <a:off x="6759567" y="1959887"/>
            <a:ext cx="712503" cy="285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図 4" descr="黒い背景に白い文字がある&#10;&#10;低い精度で自動的に生成された説明">
            <a:extLst>
              <a:ext uri="{FF2B5EF4-FFF2-40B4-BE49-F238E27FC236}">
                <a16:creationId xmlns:a16="http://schemas.microsoft.com/office/drawing/2014/main" id="{AA430851-8FA1-8FAD-92A8-022AB1DAB6BD}"/>
              </a:ext>
            </a:extLst>
          </p:cNvPr>
          <p:cNvPicPr>
            <a:picLocks noChangeAspect="1"/>
          </p:cNvPicPr>
          <p:nvPr/>
        </p:nvPicPr>
        <p:blipFill>
          <a:blip r:embed="rId7"/>
          <a:stretch>
            <a:fillRect/>
          </a:stretch>
        </p:blipFill>
        <p:spPr>
          <a:xfrm>
            <a:off x="7965791" y="3502008"/>
            <a:ext cx="526320" cy="255185"/>
          </a:xfrm>
          <a:prstGeom prst="rect">
            <a:avLst/>
          </a:prstGeom>
        </p:spPr>
      </p:pic>
      <p:pic>
        <p:nvPicPr>
          <p:cNvPr id="6" name="図 5" descr="パソコンの画面&#10;&#10;中程度の精度で自動的に生成された説明">
            <a:extLst>
              <a:ext uri="{FF2B5EF4-FFF2-40B4-BE49-F238E27FC236}">
                <a16:creationId xmlns:a16="http://schemas.microsoft.com/office/drawing/2014/main" id="{872BCDA7-A29C-FB22-6EC1-D02933B0DAED}"/>
              </a:ext>
            </a:extLst>
          </p:cNvPr>
          <p:cNvPicPr>
            <a:picLocks noChangeAspect="1"/>
          </p:cNvPicPr>
          <p:nvPr/>
        </p:nvPicPr>
        <p:blipFill>
          <a:blip r:embed="rId9"/>
          <a:stretch>
            <a:fillRect/>
          </a:stretch>
        </p:blipFill>
        <p:spPr>
          <a:xfrm>
            <a:off x="6709063" y="3490458"/>
            <a:ext cx="1043745" cy="266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正方形/長方形 6">
            <a:extLst>
              <a:ext uri="{FF2B5EF4-FFF2-40B4-BE49-F238E27FC236}">
                <a16:creationId xmlns:a16="http://schemas.microsoft.com/office/drawing/2014/main" id="{92B42FF8-3A4E-2B80-4B3D-36E0819E0419}"/>
              </a:ext>
            </a:extLst>
          </p:cNvPr>
          <p:cNvSpPr/>
          <p:nvPr/>
        </p:nvSpPr>
        <p:spPr>
          <a:xfrm>
            <a:off x="6613236" y="381668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4-SS</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向けコンテンツを専用</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HP</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からすぐに設置場所にて表示ができる事</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別途専用ソフトや</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専用タブレットが必要ない 。</a:t>
            </a:r>
          </a:p>
        </p:txBody>
      </p:sp>
      <p:sp>
        <p:nvSpPr>
          <p:cNvPr id="14" name="フローチャート: 処理 13">
            <a:extLst>
              <a:ext uri="{FF2B5EF4-FFF2-40B4-BE49-F238E27FC236}">
                <a16:creationId xmlns:a16="http://schemas.microsoft.com/office/drawing/2014/main" id="{8B4FCC3A-390D-3BD5-02C1-EA915A2E5FEB}"/>
              </a:ext>
            </a:extLst>
          </p:cNvPr>
          <p:cNvSpPr/>
          <p:nvPr/>
        </p:nvSpPr>
        <p:spPr>
          <a:xfrm>
            <a:off x="8654472" y="427356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pic>
        <p:nvPicPr>
          <p:cNvPr id="16" name="図 15" descr="黒い背景に白い文字がある&#10;&#10;低い精度で自動的に生成された説明">
            <a:extLst>
              <a:ext uri="{FF2B5EF4-FFF2-40B4-BE49-F238E27FC236}">
                <a16:creationId xmlns:a16="http://schemas.microsoft.com/office/drawing/2014/main" id="{28EBFFA6-D6DE-A258-F16F-8D5899B76D5C}"/>
              </a:ext>
            </a:extLst>
          </p:cNvPr>
          <p:cNvPicPr>
            <a:picLocks noChangeAspect="1"/>
          </p:cNvPicPr>
          <p:nvPr/>
        </p:nvPicPr>
        <p:blipFill>
          <a:blip r:embed="rId7"/>
          <a:stretch>
            <a:fillRect/>
          </a:stretch>
        </p:blipFill>
        <p:spPr>
          <a:xfrm>
            <a:off x="7328162" y="4265268"/>
            <a:ext cx="526320" cy="255185"/>
          </a:xfrm>
          <a:prstGeom prst="rect">
            <a:avLst/>
          </a:prstGeom>
        </p:spPr>
      </p:pic>
      <p:sp>
        <p:nvSpPr>
          <p:cNvPr id="18" name="正方形/長方形 17">
            <a:extLst>
              <a:ext uri="{FF2B5EF4-FFF2-40B4-BE49-F238E27FC236}">
                <a16:creationId xmlns:a16="http://schemas.microsoft.com/office/drawing/2014/main" id="{AD45AC42-DFF5-EEC8-C218-464EC60CDFD8}"/>
              </a:ext>
            </a:extLst>
          </p:cNvPr>
          <p:cNvSpPr/>
          <p:nvPr/>
        </p:nvSpPr>
        <p:spPr>
          <a:xfrm>
            <a:off x="6613236" y="456479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5-</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アイキャッチに天気、ニュース、時計などの公益性の高いコンテンツを 無料で活用でき、</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より自社コンテンツの広告の価値を高める事ができる事。</a:t>
            </a:r>
          </a:p>
        </p:txBody>
      </p:sp>
      <p:sp>
        <p:nvSpPr>
          <p:cNvPr id="19" name="フローチャート: 処理 18">
            <a:extLst>
              <a:ext uri="{FF2B5EF4-FFF2-40B4-BE49-F238E27FC236}">
                <a16:creationId xmlns:a16="http://schemas.microsoft.com/office/drawing/2014/main" id="{29920513-3348-05C0-D69F-9AA5A9850B04}"/>
              </a:ext>
            </a:extLst>
          </p:cNvPr>
          <p:cNvSpPr/>
          <p:nvPr/>
        </p:nvSpPr>
        <p:spPr>
          <a:xfrm>
            <a:off x="8654472" y="502168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pic>
        <p:nvPicPr>
          <p:cNvPr id="20" name="図 19" descr="黒い背景に白い文字がある&#10;&#10;低い精度で自動的に生成された説明">
            <a:extLst>
              <a:ext uri="{FF2B5EF4-FFF2-40B4-BE49-F238E27FC236}">
                <a16:creationId xmlns:a16="http://schemas.microsoft.com/office/drawing/2014/main" id="{FBC6BFC4-797E-0464-A184-4B582542673E}"/>
              </a:ext>
            </a:extLst>
          </p:cNvPr>
          <p:cNvPicPr>
            <a:picLocks noChangeAspect="1"/>
          </p:cNvPicPr>
          <p:nvPr/>
        </p:nvPicPr>
        <p:blipFill>
          <a:blip r:embed="rId7"/>
          <a:stretch>
            <a:fillRect/>
          </a:stretch>
        </p:blipFill>
        <p:spPr>
          <a:xfrm>
            <a:off x="7328162" y="5013384"/>
            <a:ext cx="526320" cy="255185"/>
          </a:xfrm>
          <a:prstGeom prst="rect">
            <a:avLst/>
          </a:prstGeom>
        </p:spPr>
      </p:pic>
      <p:pic>
        <p:nvPicPr>
          <p:cNvPr id="23" name="図 22">
            <a:extLst>
              <a:ext uri="{FF2B5EF4-FFF2-40B4-BE49-F238E27FC236}">
                <a16:creationId xmlns:a16="http://schemas.microsoft.com/office/drawing/2014/main" id="{068003F0-697D-D0E1-2193-A88F9B157B2F}"/>
              </a:ext>
            </a:extLst>
          </p:cNvPr>
          <p:cNvPicPr>
            <a:picLocks noChangeAspect="1"/>
          </p:cNvPicPr>
          <p:nvPr/>
        </p:nvPicPr>
        <p:blipFill>
          <a:blip r:embed="rId10"/>
          <a:stretch>
            <a:fillRect/>
          </a:stretch>
        </p:blipFill>
        <p:spPr>
          <a:xfrm>
            <a:off x="225895" y="1526095"/>
            <a:ext cx="1315623" cy="1315623"/>
          </a:xfrm>
          <a:prstGeom prst="rect">
            <a:avLst/>
          </a:prstGeom>
        </p:spPr>
      </p:pic>
      <p:pic>
        <p:nvPicPr>
          <p:cNvPr id="26" name="図 25" descr="道路, 屋外, 建物, ストリート が含まれている画像&#10;&#10;自動的に生成された説明">
            <a:extLst>
              <a:ext uri="{FF2B5EF4-FFF2-40B4-BE49-F238E27FC236}">
                <a16:creationId xmlns:a16="http://schemas.microsoft.com/office/drawing/2014/main" id="{4D8B6B16-BDBD-6511-55FB-7EF4D500A207}"/>
              </a:ext>
            </a:extLst>
          </p:cNvPr>
          <p:cNvPicPr>
            <a:picLocks noChangeAspect="1"/>
          </p:cNvPicPr>
          <p:nvPr/>
        </p:nvPicPr>
        <p:blipFill>
          <a:blip r:embed="rId11"/>
          <a:stretch>
            <a:fillRect/>
          </a:stretch>
        </p:blipFill>
        <p:spPr>
          <a:xfrm>
            <a:off x="224072" y="4254464"/>
            <a:ext cx="1313800" cy="1313800"/>
          </a:xfrm>
          <a:prstGeom prst="rect">
            <a:avLst/>
          </a:prstGeom>
        </p:spPr>
      </p:pic>
      <p:pic>
        <p:nvPicPr>
          <p:cNvPr id="28" name="図 27" descr="駅のホームと線路&#10;&#10;中程度の精度で自動的に生成された説明">
            <a:extLst>
              <a:ext uri="{FF2B5EF4-FFF2-40B4-BE49-F238E27FC236}">
                <a16:creationId xmlns:a16="http://schemas.microsoft.com/office/drawing/2014/main" id="{6F4CCD49-0C6F-5951-E37A-B1BE483D8BFE}"/>
              </a:ext>
            </a:extLst>
          </p:cNvPr>
          <p:cNvPicPr>
            <a:picLocks noChangeAspect="1"/>
          </p:cNvPicPr>
          <p:nvPr/>
        </p:nvPicPr>
        <p:blipFill>
          <a:blip r:embed="rId12"/>
          <a:stretch>
            <a:fillRect/>
          </a:stretch>
        </p:blipFill>
        <p:spPr>
          <a:xfrm>
            <a:off x="225895" y="2891205"/>
            <a:ext cx="1308465" cy="1308465"/>
          </a:xfrm>
          <a:prstGeom prst="rect">
            <a:avLst/>
          </a:prstGeom>
        </p:spPr>
      </p:pic>
      <p:sp>
        <p:nvSpPr>
          <p:cNvPr id="67" name="正方形/長方形 66">
            <a:extLst>
              <a:ext uri="{FF2B5EF4-FFF2-40B4-BE49-F238E27FC236}">
                <a16:creationId xmlns:a16="http://schemas.microsoft.com/office/drawing/2014/main" id="{60BCE1CE-02E8-60E0-EAFE-6A442244E5B7}"/>
              </a:ext>
            </a:extLst>
          </p:cNvPr>
          <p:cNvSpPr/>
          <p:nvPr/>
        </p:nvSpPr>
        <p:spPr>
          <a:xfrm>
            <a:off x="1376218" y="5742343"/>
            <a:ext cx="10813401" cy="658183"/>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弊社オリジナルデジタルサイネージとして、製品名も変えて販売しております。</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コンテンツ販売も専用</a:t>
            </a:r>
            <a:r>
              <a:rPr kumimoji="1" lang="en-US" altLang="ja-JP"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HP</a:t>
            </a:r>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で行っており、遠隔で操作できる利点を生かして、コンテンツのご注文を頂いたお客様には、弊社から直接コンテンツを表示できるようにするなどの</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サービスも行っており、高評価を頂いております。これまで</a:t>
            </a:r>
            <a:r>
              <a:rPr kumimoji="1" lang="en-US" altLang="ja-JP"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100</a:t>
            </a:r>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ヵ所以上で設置を行いましたが、特に不具合も無く安心して運用しております。</a:t>
            </a:r>
          </a:p>
        </p:txBody>
      </p:sp>
      <p:sp>
        <p:nvSpPr>
          <p:cNvPr id="24" name="タイトル 1">
            <a:extLst>
              <a:ext uri="{FF2B5EF4-FFF2-40B4-BE49-F238E27FC236}">
                <a16:creationId xmlns:a16="http://schemas.microsoft.com/office/drawing/2014/main" id="{76EA0E0C-2FF9-7756-2328-CB95B5BCFC70}"/>
              </a:ext>
            </a:extLst>
          </p:cNvPr>
          <p:cNvSpPr txBox="1">
            <a:spLocks/>
          </p:cNvSpPr>
          <p:nvPr/>
        </p:nvSpPr>
        <p:spPr>
          <a:xfrm>
            <a:off x="875580" y="1284036"/>
            <a:ext cx="4296784" cy="28663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r>
              <a:rPr lang="en-US" altLang="ja-JP" sz="1000" b="1" dirty="0">
                <a:solidFill>
                  <a:srgbClr val="FF0000"/>
                </a:solidFill>
              </a:rPr>
              <a:t>※</a:t>
            </a:r>
            <a:r>
              <a:rPr lang="ja-JP" altLang="en-US" sz="1000" b="1" dirty="0">
                <a:solidFill>
                  <a:srgbClr val="FF0000"/>
                </a:solidFill>
              </a:rPr>
              <a:t>ここでの</a:t>
            </a:r>
            <a:r>
              <a:rPr lang="en-US" altLang="ja-JP" sz="1000" b="1" dirty="0">
                <a:solidFill>
                  <a:srgbClr val="FF0000"/>
                </a:solidFill>
              </a:rPr>
              <a:t>『</a:t>
            </a:r>
            <a:r>
              <a:rPr lang="ja-JP" altLang="en-US" sz="1000" b="1" dirty="0">
                <a:solidFill>
                  <a:srgbClr val="FF0000"/>
                </a:solidFill>
              </a:rPr>
              <a:t>看板</a:t>
            </a:r>
            <a:r>
              <a:rPr lang="en-US" altLang="ja-JP" sz="1000" b="1" dirty="0">
                <a:solidFill>
                  <a:srgbClr val="FF0000"/>
                </a:solidFill>
              </a:rPr>
              <a:t>』</a:t>
            </a:r>
            <a:r>
              <a:rPr lang="ja-JP" altLang="en-US" sz="1000" b="1" dirty="0">
                <a:solidFill>
                  <a:srgbClr val="FF0000"/>
                </a:solidFill>
              </a:rPr>
              <a:t>とは、弊社製品の</a:t>
            </a:r>
            <a:r>
              <a:rPr lang="en-US" altLang="ja-JP" sz="1000" b="1" dirty="0">
                <a:solidFill>
                  <a:srgbClr val="FF0000"/>
                </a:solidFill>
              </a:rPr>
              <a:t>IOT</a:t>
            </a:r>
            <a:r>
              <a:rPr lang="ja-JP" altLang="en-US" sz="1000" b="1" dirty="0">
                <a:solidFill>
                  <a:srgbClr val="FF0000"/>
                </a:solidFill>
              </a:rPr>
              <a:t>サイネージ</a:t>
            </a:r>
            <a:r>
              <a:rPr lang="en-US" altLang="ja-JP" sz="1000" b="1" dirty="0">
                <a:solidFill>
                  <a:srgbClr val="FF0000"/>
                </a:solidFill>
              </a:rPr>
              <a:t>SIGNEON</a:t>
            </a:r>
            <a:r>
              <a:rPr lang="ja-JP" altLang="en-US" sz="1000" b="1" dirty="0">
                <a:solidFill>
                  <a:srgbClr val="FF0000"/>
                </a:solidFill>
              </a:rPr>
              <a:t>を意味します。</a:t>
            </a:r>
            <a:endParaRPr lang="en-US" altLang="ja-JP" sz="1000" b="1" dirty="0">
              <a:solidFill>
                <a:srgbClr val="FF0000"/>
              </a:solidFill>
            </a:endParaRPr>
          </a:p>
        </p:txBody>
      </p:sp>
    </p:spTree>
    <p:extLst>
      <p:ext uri="{BB962C8B-B14F-4D97-AF65-F5344CB8AC3E}">
        <p14:creationId xmlns:p14="http://schemas.microsoft.com/office/powerpoint/2010/main" val="1684235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6F083A5D-7B5B-ABC6-156F-F5844736B68F}"/>
              </a:ext>
            </a:extLst>
          </p:cNvPr>
          <p:cNvPicPr>
            <a:picLocks noChangeAspect="1"/>
          </p:cNvPicPr>
          <p:nvPr/>
        </p:nvPicPr>
        <p:blipFill>
          <a:blip r:embed="rId2">
            <a:alphaModFix amt="10000"/>
          </a:blip>
          <a:stretch>
            <a:fillRect/>
          </a:stretch>
        </p:blipFill>
        <p:spPr>
          <a:xfrm>
            <a:off x="4762" y="0"/>
            <a:ext cx="12187238"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156151" y="286604"/>
            <a:ext cx="10337573"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3000" b="1" dirty="0">
                <a:latin typeface="メイリオ" panose="020B0604030504040204" pitchFamily="50" charset="-128"/>
                <a:ea typeface="メイリオ" panose="020B0604030504040204" pitchFamily="50" charset="-128"/>
              </a:rPr>
              <a:t>新潟県　某販社様</a:t>
            </a:r>
            <a:r>
              <a:rPr kumimoji="1" lang="ja-JP" altLang="en-US" sz="1400" b="1" dirty="0">
                <a:latin typeface="メイリオ" panose="020B0604030504040204" pitchFamily="50" charset="-128"/>
                <a:ea typeface="メイリオ" panose="020B0604030504040204" pitchFamily="50" charset="-128"/>
              </a:rPr>
              <a:t>・・・サイネージの特性を生かして、自社のフィールド内でレンタル</a:t>
            </a:r>
            <a:r>
              <a:rPr lang="ja-JP" altLang="en-US" sz="1400" b="1" dirty="0">
                <a:latin typeface="メイリオ" panose="020B0604030504040204" pitchFamily="50" charset="-128"/>
                <a:ea typeface="メイリオ" panose="020B0604030504040204" pitchFamily="50" charset="-128"/>
              </a:rPr>
              <a:t>事業を展開！</a:t>
            </a:r>
            <a:endParaRPr lang="en-US" altLang="ja-JP" sz="1400" b="1" dirty="0">
              <a:latin typeface="メイリオ" panose="020B0604030504040204" pitchFamily="50" charset="-128"/>
              <a:ea typeface="メイリオ" panose="020B0604030504040204" pitchFamily="50" charset="-128"/>
            </a:endParaRPr>
          </a:p>
          <a:p>
            <a:endParaRPr kumimoji="1" lang="ja-JP" altLang="en-US" sz="1400" b="1" dirty="0">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22" name="サブタイトル 2">
            <a:extLst>
              <a:ext uri="{FF2B5EF4-FFF2-40B4-BE49-F238E27FC236}">
                <a16:creationId xmlns:a16="http://schemas.microsoft.com/office/drawing/2014/main" id="{D4C5838B-830B-E23A-707A-D6D18FAA988D}"/>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bg1"/>
                </a:solidFill>
                <a:latin typeface="メイリオ" panose="020B0604030504040204" pitchFamily="50" charset="-128"/>
                <a:ea typeface="メイリオ" panose="020B0604030504040204" pitchFamily="50" charset="-128"/>
              </a:rPr>
              <a:t>東京都千代田区富士見１－３－１１　 富士見デュープレックスビズ </a:t>
            </a:r>
            <a:r>
              <a:rPr lang="en-US" altLang="ja-JP" sz="800" dirty="0">
                <a:solidFill>
                  <a:schemeClr val="bg1"/>
                </a:solidFill>
                <a:latin typeface="メイリオ" panose="020B0604030504040204" pitchFamily="50" charset="-128"/>
                <a:ea typeface="メイリオ" panose="020B0604030504040204" pitchFamily="50" charset="-128"/>
              </a:rPr>
              <a:t>6F          TEL : 03-5734-1453           FAX : 03-5734-1454             E-Mail : info@isung.co.jp</a:t>
            </a:r>
          </a:p>
        </p:txBody>
      </p:sp>
      <p:sp>
        <p:nvSpPr>
          <p:cNvPr id="10" name="正方形/長方形 9">
            <a:extLst>
              <a:ext uri="{FF2B5EF4-FFF2-40B4-BE49-F238E27FC236}">
                <a16:creationId xmlns:a16="http://schemas.microsoft.com/office/drawing/2014/main" id="{43940322-C3AD-B1FD-0EC3-C5D9E1643A67}"/>
              </a:ext>
            </a:extLst>
          </p:cNvPr>
          <p:cNvSpPr/>
          <p:nvPr/>
        </p:nvSpPr>
        <p:spPr>
          <a:xfrm>
            <a:off x="0" y="864833"/>
            <a:ext cx="12191999" cy="345131"/>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a:t>
            </a:r>
            <a:r>
              <a:rPr kumimoji="1" lang="zh-TW" altLang="en-US" sz="1400" b="1" dirty="0">
                <a:latin typeface="メイリオ" panose="020B0604030504040204" pitchFamily="50" charset="-128"/>
                <a:ea typeface="メイリオ" panose="020B0604030504040204" pitchFamily="50" charset="-128"/>
              </a:rPr>
              <a:t>累計販売台数</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300</a:t>
            </a:r>
            <a:r>
              <a:rPr kumimoji="1" lang="zh-TW" altLang="en-US" sz="1400" b="1" dirty="0">
                <a:latin typeface="メイリオ" panose="020B0604030504040204" pitchFamily="50" charset="-128"/>
                <a:ea typeface="メイリオ" panose="020B0604030504040204" pitchFamily="50" charset="-128"/>
              </a:rPr>
              <a:t>台</a:t>
            </a:r>
            <a:r>
              <a:rPr kumimoji="1" lang="ja-JP" altLang="en-US" sz="1400" b="1" dirty="0">
                <a:latin typeface="メイリオ" panose="020B0604030504040204" pitchFamily="50" charset="-128"/>
                <a:ea typeface="メイリオ" panose="020B0604030504040204" pitchFamily="50" charset="-128"/>
              </a:rPr>
              <a:t>　　</a:t>
            </a:r>
            <a:r>
              <a:rPr kumimoji="1" lang="zh-TW" altLang="en-US" sz="1400" b="1" dirty="0">
                <a:latin typeface="メイリオ" panose="020B0604030504040204" pitchFamily="50" charset="-128"/>
                <a:ea typeface="メイリオ" panose="020B0604030504040204" pitchFamily="50" charset="-128"/>
              </a:rPr>
              <a:t> </a:t>
            </a:r>
            <a:r>
              <a:rPr kumimoji="1" lang="ja-JP" altLang="en-US" sz="1400" b="1" dirty="0">
                <a:latin typeface="メイリオ" panose="020B0604030504040204" pitchFamily="50" charset="-128"/>
                <a:ea typeface="メイリオ" panose="020B0604030504040204" pitchFamily="50" charset="-128"/>
              </a:rPr>
              <a:t>●主な販売先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建設土木現場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店舗看板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SS</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地方自治体</a:t>
            </a:r>
          </a:p>
        </p:txBody>
      </p:sp>
      <p:sp>
        <p:nvSpPr>
          <p:cNvPr id="9" name="フローチャート: 処理 8">
            <a:extLst>
              <a:ext uri="{FF2B5EF4-FFF2-40B4-BE49-F238E27FC236}">
                <a16:creationId xmlns:a16="http://schemas.microsoft.com/office/drawing/2014/main" id="{68C3692A-9325-9DB4-9C0F-D4F0E8317951}"/>
              </a:ext>
            </a:extLst>
          </p:cNvPr>
          <p:cNvSpPr/>
          <p:nvPr/>
        </p:nvSpPr>
        <p:spPr>
          <a:xfrm>
            <a:off x="2460797" y="1843919"/>
            <a:ext cx="2160109"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・元々建設現場・土木現場向け資材の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販売・レンタルを新潟県を中心に</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行なってきた企業様です。</a:t>
            </a:r>
          </a:p>
          <a:p>
            <a:pPr algn="just"/>
            <a:endParaRPr kumimoji="1" lang="ja-JP" altLang="en-US"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・スタートは本社入口にサイネージを</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設置し、従業員向けの教育を行いました。</a:t>
            </a:r>
          </a:p>
          <a:p>
            <a:pPr algn="just"/>
            <a:endParaRPr kumimoji="1" lang="ja-JP" altLang="en-US"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・そのうえで、デジタルサイネージ専門の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事業部</a:t>
            </a:r>
            <a:r>
              <a:rPr kumimoji="1" lang="en-US" altLang="ja-JP" sz="800" b="1" dirty="0">
                <a:latin typeface="メイリオ" panose="020B0604030504040204" pitchFamily="50" charset="-128"/>
                <a:ea typeface="メイリオ" panose="020B0604030504040204" pitchFamily="50" charset="-128"/>
              </a:rPr>
              <a:t>(3</a:t>
            </a:r>
            <a:r>
              <a:rPr kumimoji="1" lang="ja-JP" altLang="en-US" sz="800" b="1" dirty="0">
                <a:latin typeface="メイリオ" panose="020B0604030504040204" pitchFamily="50" charset="-128"/>
                <a:ea typeface="メイリオ" panose="020B0604030504040204" pitchFamily="50" charset="-128"/>
              </a:rPr>
              <a:t>名</a:t>
            </a:r>
            <a:r>
              <a:rPr kumimoji="1" lang="en-US" altLang="ja-JP" sz="800" b="1" dirty="0">
                <a:latin typeface="メイリオ" panose="020B0604030504040204" pitchFamily="50" charset="-128"/>
                <a:ea typeface="メイリオ" panose="020B0604030504040204" pitchFamily="50" charset="-128"/>
              </a:rPr>
              <a:t>)</a:t>
            </a:r>
            <a:r>
              <a:rPr kumimoji="1" lang="ja-JP" altLang="en-US" sz="800" b="1" dirty="0">
                <a:latin typeface="メイリオ" panose="020B0604030504040204" pitchFamily="50" charset="-128"/>
                <a:ea typeface="メイリオ" panose="020B0604030504040204" pitchFamily="50" charset="-128"/>
              </a:rPr>
              <a:t>を立ち上げ、まずは販売</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のみで建設土木会社様や地元看板会社様、</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SS</a:t>
            </a:r>
            <a:r>
              <a:rPr kumimoji="1" lang="ja-JP" altLang="en-US" sz="800" b="1" dirty="0">
                <a:latin typeface="メイリオ" panose="020B0604030504040204" pitchFamily="50" charset="-128"/>
                <a:ea typeface="メイリオ" panose="020B0604030504040204" pitchFamily="50" charset="-128"/>
              </a:rPr>
              <a:t>様などに営業を掛け、着々と実績を</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伸ばしてきました。</a:t>
            </a:r>
          </a:p>
        </p:txBody>
      </p:sp>
      <p:sp>
        <p:nvSpPr>
          <p:cNvPr id="8" name="吹き出し: 右矢印 7">
            <a:extLst>
              <a:ext uri="{FF2B5EF4-FFF2-40B4-BE49-F238E27FC236}">
                <a16:creationId xmlns:a16="http://schemas.microsoft.com/office/drawing/2014/main" id="{380EE707-F7C0-C7B9-6B51-A7CF62D900B4}"/>
              </a:ext>
            </a:extLst>
          </p:cNvPr>
          <p:cNvSpPr/>
          <p:nvPr/>
        </p:nvSpPr>
        <p:spPr>
          <a:xfrm>
            <a:off x="1578977" y="1525374"/>
            <a:ext cx="838613" cy="1727887"/>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年目</a:t>
            </a:r>
          </a:p>
        </p:txBody>
      </p:sp>
      <p:sp>
        <p:nvSpPr>
          <p:cNvPr id="12" name="タイトル 1">
            <a:extLst>
              <a:ext uri="{FF2B5EF4-FFF2-40B4-BE49-F238E27FC236}">
                <a16:creationId xmlns:a16="http://schemas.microsoft.com/office/drawing/2014/main" id="{661387FF-49F2-67D7-9242-20A24DC87A13}"/>
              </a:ext>
            </a:extLst>
          </p:cNvPr>
          <p:cNvSpPr txBox="1">
            <a:spLocks/>
          </p:cNvSpPr>
          <p:nvPr/>
        </p:nvSpPr>
        <p:spPr>
          <a:xfrm>
            <a:off x="0" y="1202191"/>
            <a:ext cx="6048952"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1200" b="1" dirty="0">
                <a:latin typeface="メイリオ" panose="020B0604030504040204" pitchFamily="50" charset="-128"/>
                <a:ea typeface="メイリオ" panose="020B0604030504040204" pitchFamily="50" charset="-128"/>
              </a:rPr>
              <a:t>●販売方法</a:t>
            </a:r>
          </a:p>
        </p:txBody>
      </p:sp>
      <p:sp>
        <p:nvSpPr>
          <p:cNvPr id="31" name="タイトル 1">
            <a:extLst>
              <a:ext uri="{FF2B5EF4-FFF2-40B4-BE49-F238E27FC236}">
                <a16:creationId xmlns:a16="http://schemas.microsoft.com/office/drawing/2014/main" id="{58E97C89-8883-5F04-EB4C-5DE9C566E1FA}"/>
              </a:ext>
            </a:extLst>
          </p:cNvPr>
          <p:cNvSpPr txBox="1">
            <a:spLocks/>
          </p:cNvSpPr>
          <p:nvPr/>
        </p:nvSpPr>
        <p:spPr>
          <a:xfrm>
            <a:off x="4792504" y="1202191"/>
            <a:ext cx="7394734"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00000"/>
              </a:lnSpc>
            </a:pPr>
            <a:r>
              <a:rPr kumimoji="1" lang="ja-JP" altLang="en-US" sz="1200" b="1" dirty="0">
                <a:latin typeface="メイリオ" panose="020B0604030504040204" pitchFamily="50" charset="-128"/>
                <a:ea typeface="メイリオ" panose="020B0604030504040204" pitchFamily="50" charset="-128"/>
              </a:rPr>
              <a:t>●製品メリットの生かし方</a:t>
            </a:r>
          </a:p>
        </p:txBody>
      </p:sp>
      <p:sp>
        <p:nvSpPr>
          <p:cNvPr id="52" name="正方形/長方形 51">
            <a:extLst>
              <a:ext uri="{FF2B5EF4-FFF2-40B4-BE49-F238E27FC236}">
                <a16:creationId xmlns:a16="http://schemas.microsoft.com/office/drawing/2014/main" id="{A574904F-4370-A33C-8E29-FA52575BDC28}"/>
              </a:ext>
            </a:extLst>
          </p:cNvPr>
          <p:cNvSpPr/>
          <p:nvPr/>
        </p:nvSpPr>
        <p:spPr>
          <a:xfrm>
            <a:off x="6613236" y="152351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管理者が遠隔で複数個所の設置場所を管理できる事</a:t>
            </a:r>
          </a:p>
        </p:txBody>
      </p:sp>
      <p:pic>
        <p:nvPicPr>
          <p:cNvPr id="53" name="図 52" descr="黒い背景に白い文字がある&#10;&#10;低い精度で自動的に生成された説明">
            <a:extLst>
              <a:ext uri="{FF2B5EF4-FFF2-40B4-BE49-F238E27FC236}">
                <a16:creationId xmlns:a16="http://schemas.microsoft.com/office/drawing/2014/main" id="{03F3911C-24F8-A044-3766-2C7B17296604}"/>
              </a:ext>
            </a:extLst>
          </p:cNvPr>
          <p:cNvPicPr>
            <a:picLocks noChangeAspect="1"/>
          </p:cNvPicPr>
          <p:nvPr/>
        </p:nvPicPr>
        <p:blipFill>
          <a:blip r:embed="rId4"/>
          <a:stretch>
            <a:fillRect/>
          </a:stretch>
        </p:blipFill>
        <p:spPr>
          <a:xfrm>
            <a:off x="7328162" y="2718392"/>
            <a:ext cx="526320" cy="255185"/>
          </a:xfrm>
          <a:prstGeom prst="rect">
            <a:avLst/>
          </a:prstGeom>
        </p:spPr>
      </p:pic>
      <p:sp>
        <p:nvSpPr>
          <p:cNvPr id="54" name="フローチャート: 処理 53">
            <a:extLst>
              <a:ext uri="{FF2B5EF4-FFF2-40B4-BE49-F238E27FC236}">
                <a16:creationId xmlns:a16="http://schemas.microsoft.com/office/drawing/2014/main" id="{D8541479-A4C2-51A6-A356-949145A52AA7}"/>
              </a:ext>
            </a:extLst>
          </p:cNvPr>
          <p:cNvSpPr/>
          <p:nvPr/>
        </p:nvSpPr>
        <p:spPr>
          <a:xfrm>
            <a:off x="8654472" y="198040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FC</a:t>
            </a:r>
            <a:r>
              <a:rPr kumimoji="1" lang="ja-JP" altLang="en-US" sz="800" dirty="0">
                <a:latin typeface="メイリオ" panose="020B0604030504040204" pitchFamily="50" charset="-128"/>
                <a:ea typeface="メイリオ" panose="020B0604030504040204" pitchFamily="50" charset="-128"/>
              </a:rPr>
              <a:t>管理ソフトの活用」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57" name="正方形/長方形 56">
            <a:extLst>
              <a:ext uri="{FF2B5EF4-FFF2-40B4-BE49-F238E27FC236}">
                <a16:creationId xmlns:a16="http://schemas.microsoft.com/office/drawing/2014/main" id="{FD24F9D2-E2EE-CF56-BADC-5BE05473586D}"/>
              </a:ext>
            </a:extLst>
          </p:cNvPr>
          <p:cNvSpPr/>
          <p:nvPr/>
        </p:nvSpPr>
        <p:spPr>
          <a:xfrm>
            <a:off x="6613236" y="2282024"/>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同一</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ID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でも多重ログインが出来る為、現場では現場監督が管理し、本社や現場管理事務所内</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でも管理が出来る事。</a:t>
            </a:r>
          </a:p>
        </p:txBody>
      </p:sp>
      <p:pic>
        <p:nvPicPr>
          <p:cNvPr id="58" name="図 57" descr="黒い背景に白い文字がある&#10;&#10;低い精度で自動的に生成された説明">
            <a:extLst>
              <a:ext uri="{FF2B5EF4-FFF2-40B4-BE49-F238E27FC236}">
                <a16:creationId xmlns:a16="http://schemas.microsoft.com/office/drawing/2014/main" id="{1B48D13C-10E5-8EDF-F9A7-70822D0F631A}"/>
              </a:ext>
            </a:extLst>
          </p:cNvPr>
          <p:cNvPicPr>
            <a:picLocks noChangeAspect="1"/>
          </p:cNvPicPr>
          <p:nvPr/>
        </p:nvPicPr>
        <p:blipFill>
          <a:blip r:embed="rId4"/>
          <a:stretch>
            <a:fillRect/>
          </a:stretch>
        </p:blipFill>
        <p:spPr>
          <a:xfrm>
            <a:off x="7965791" y="1959887"/>
            <a:ext cx="526320" cy="255185"/>
          </a:xfrm>
          <a:prstGeom prst="rect">
            <a:avLst/>
          </a:prstGeom>
        </p:spPr>
      </p:pic>
      <p:sp>
        <p:nvSpPr>
          <p:cNvPr id="59" name="フローチャート: 処理 58">
            <a:extLst>
              <a:ext uri="{FF2B5EF4-FFF2-40B4-BE49-F238E27FC236}">
                <a16:creationId xmlns:a16="http://schemas.microsoft.com/office/drawing/2014/main" id="{DBD0C54F-9F19-D85C-D661-91FAB81411A8}"/>
              </a:ext>
            </a:extLst>
          </p:cNvPr>
          <p:cNvSpPr/>
          <p:nvPr/>
        </p:nvSpPr>
        <p:spPr>
          <a:xfrm>
            <a:off x="8654472" y="2738910"/>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1" name="正方形/長方形 60">
            <a:extLst>
              <a:ext uri="{FF2B5EF4-FFF2-40B4-BE49-F238E27FC236}">
                <a16:creationId xmlns:a16="http://schemas.microsoft.com/office/drawing/2014/main" id="{F07DAE2C-6743-A343-04F7-130A9CE2D400}"/>
              </a:ext>
            </a:extLst>
          </p:cNvPr>
          <p:cNvSpPr/>
          <p:nvPr/>
        </p:nvSpPr>
        <p:spPr>
          <a:xfrm>
            <a:off x="6613236" y="305342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仮囲いや土木現場ではネットワーク環境が構築しにくいが、</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SIM</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カードでの</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LTE</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通信が可能</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な為、簡単に設置・運用・撤去が出来る事。</a:t>
            </a:r>
          </a:p>
        </p:txBody>
      </p:sp>
      <p:sp>
        <p:nvSpPr>
          <p:cNvPr id="63" name="フローチャート: 処理 62">
            <a:extLst>
              <a:ext uri="{FF2B5EF4-FFF2-40B4-BE49-F238E27FC236}">
                <a16:creationId xmlns:a16="http://schemas.microsoft.com/office/drawing/2014/main" id="{DD196F0E-8C68-6DAB-CD55-142A1D3E71EB}"/>
              </a:ext>
            </a:extLst>
          </p:cNvPr>
          <p:cNvSpPr/>
          <p:nvPr/>
        </p:nvSpPr>
        <p:spPr>
          <a:xfrm>
            <a:off x="8654472" y="351030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8" name="正方形/長方形 67">
            <a:extLst>
              <a:ext uri="{FF2B5EF4-FFF2-40B4-BE49-F238E27FC236}">
                <a16:creationId xmlns:a16="http://schemas.microsoft.com/office/drawing/2014/main" id="{A6AEBC94-0E36-284D-BF69-FB6E14E06C45}"/>
              </a:ext>
            </a:extLst>
          </p:cNvPr>
          <p:cNvSpPr/>
          <p:nvPr/>
        </p:nvSpPr>
        <p:spPr>
          <a:xfrm>
            <a:off x="0" y="5742343"/>
            <a:ext cx="1371744" cy="658184"/>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14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販社コメント</a:t>
            </a:r>
          </a:p>
        </p:txBody>
      </p:sp>
      <p:sp>
        <p:nvSpPr>
          <p:cNvPr id="69" name="フローチャート: 処理 68">
            <a:extLst>
              <a:ext uri="{FF2B5EF4-FFF2-40B4-BE49-F238E27FC236}">
                <a16:creationId xmlns:a16="http://schemas.microsoft.com/office/drawing/2014/main" id="{688311AE-153E-8B3A-BAE8-CB8C5CF3D6C5}"/>
              </a:ext>
            </a:extLst>
          </p:cNvPr>
          <p:cNvSpPr/>
          <p:nvPr/>
        </p:nvSpPr>
        <p:spPr>
          <a:xfrm>
            <a:off x="2460797" y="3423487"/>
            <a:ext cx="2160109"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・地元看板会社様と協力して、</a:t>
            </a:r>
          </a:p>
          <a:p>
            <a:pPr algn="just"/>
            <a:r>
              <a:rPr kumimoji="1" lang="ja-JP" altLang="en-US" sz="800" b="1" dirty="0">
                <a:latin typeface="メイリオ" panose="020B0604030504040204" pitchFamily="50" charset="-128"/>
                <a:ea typeface="メイリオ" panose="020B0604030504040204" pitchFamily="50" charset="-128"/>
              </a:rPr>
              <a:t>   大型看板販売（ドン・キホーテ様）</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にも着手し、地元でのサイネージ看板</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での知名度、実績を伸ばしました。</a:t>
            </a:r>
          </a:p>
        </p:txBody>
      </p:sp>
      <p:sp>
        <p:nvSpPr>
          <p:cNvPr id="70" name="吹き出し: 右矢印 69">
            <a:extLst>
              <a:ext uri="{FF2B5EF4-FFF2-40B4-BE49-F238E27FC236}">
                <a16:creationId xmlns:a16="http://schemas.microsoft.com/office/drawing/2014/main" id="{F6857501-3B32-2DC7-B8E2-0D0728D7FDF1}"/>
              </a:ext>
            </a:extLst>
          </p:cNvPr>
          <p:cNvSpPr/>
          <p:nvPr/>
        </p:nvSpPr>
        <p:spPr>
          <a:xfrm>
            <a:off x="1578977" y="3306257"/>
            <a:ext cx="838613" cy="130447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2</a:t>
            </a:r>
            <a:r>
              <a:rPr kumimoji="1" lang="ja-JP" altLang="en-US" sz="1200" b="1" dirty="0">
                <a:latin typeface="メイリオ" panose="020B0604030504040204" pitchFamily="50" charset="-128"/>
                <a:ea typeface="メイリオ" panose="020B0604030504040204" pitchFamily="50" charset="-128"/>
              </a:rPr>
              <a:t>年目</a:t>
            </a:r>
          </a:p>
        </p:txBody>
      </p:sp>
      <p:sp>
        <p:nvSpPr>
          <p:cNvPr id="76" name="フローチャート: 処理 75">
            <a:extLst>
              <a:ext uri="{FF2B5EF4-FFF2-40B4-BE49-F238E27FC236}">
                <a16:creationId xmlns:a16="http://schemas.microsoft.com/office/drawing/2014/main" id="{198D38F7-FDE8-D897-E4C7-FC9DDA99DA6D}"/>
              </a:ext>
            </a:extLst>
          </p:cNvPr>
          <p:cNvSpPr/>
          <p:nvPr/>
        </p:nvSpPr>
        <p:spPr>
          <a:xfrm>
            <a:off x="2460797" y="4593707"/>
            <a:ext cx="2160109"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・レンタル事業にも着手し、常時</a:t>
            </a:r>
            <a:r>
              <a:rPr kumimoji="1" lang="en-US" altLang="ja-JP" sz="800" b="1" dirty="0">
                <a:latin typeface="メイリオ" panose="020B0604030504040204" pitchFamily="50" charset="-128"/>
                <a:ea typeface="メイリオ" panose="020B0604030504040204" pitchFamily="50" charset="-128"/>
              </a:rPr>
              <a:t>100</a:t>
            </a:r>
            <a:r>
              <a:rPr kumimoji="1" lang="ja-JP" altLang="en-US" sz="800" b="1" dirty="0">
                <a:latin typeface="メイリオ" panose="020B0604030504040204" pitchFamily="50" charset="-128"/>
                <a:ea typeface="メイリオ" panose="020B0604030504040204" pitchFamily="50" charset="-128"/>
              </a:rPr>
              <a:t>台の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自己所有の在庫を活用した建設・土木</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現場向けのレンタル事業を開始し、</a:t>
            </a:r>
          </a:p>
          <a:p>
            <a:pPr algn="just"/>
            <a:r>
              <a:rPr kumimoji="1" lang="ja-JP" altLang="en-US" sz="800" b="1" dirty="0">
                <a:latin typeface="メイリオ" panose="020B0604030504040204" pitchFamily="50" charset="-128"/>
                <a:ea typeface="メイリオ" panose="020B0604030504040204" pitchFamily="50" charset="-128"/>
              </a:rPr>
              <a:t>   順調に売上を伸ばしております。</a:t>
            </a:r>
          </a:p>
        </p:txBody>
      </p:sp>
      <p:sp>
        <p:nvSpPr>
          <p:cNvPr id="77" name="吹き出し: 右矢印 76">
            <a:extLst>
              <a:ext uri="{FF2B5EF4-FFF2-40B4-BE49-F238E27FC236}">
                <a16:creationId xmlns:a16="http://schemas.microsoft.com/office/drawing/2014/main" id="{1FCA3FEA-CB65-740F-3D25-CC4A0DC5FE2C}"/>
              </a:ext>
            </a:extLst>
          </p:cNvPr>
          <p:cNvSpPr/>
          <p:nvPr/>
        </p:nvSpPr>
        <p:spPr>
          <a:xfrm>
            <a:off x="1578977" y="4657086"/>
            <a:ext cx="838613" cy="883350"/>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b="1" dirty="0">
                <a:latin typeface="メイリオ" panose="020B0604030504040204" pitchFamily="50" charset="-128"/>
                <a:ea typeface="メイリオ" panose="020B0604030504040204" pitchFamily="50" charset="-128"/>
              </a:rPr>
              <a:t>現在</a:t>
            </a:r>
          </a:p>
        </p:txBody>
      </p:sp>
      <p:pic>
        <p:nvPicPr>
          <p:cNvPr id="3" name="図 2" descr="文字が書かれている&#10;&#10;低い精度で自動的に生成された説明">
            <a:extLst>
              <a:ext uri="{FF2B5EF4-FFF2-40B4-BE49-F238E27FC236}">
                <a16:creationId xmlns:a16="http://schemas.microsoft.com/office/drawing/2014/main" id="{79865B9B-214A-B6B5-0A95-3FCCBD86765B}"/>
              </a:ext>
            </a:extLst>
          </p:cNvPr>
          <p:cNvPicPr>
            <a:picLocks noChangeAspect="1"/>
          </p:cNvPicPr>
          <p:nvPr/>
        </p:nvPicPr>
        <p:blipFill>
          <a:blip r:embed="rId5"/>
          <a:stretch>
            <a:fillRect/>
          </a:stretch>
        </p:blipFill>
        <p:spPr>
          <a:xfrm>
            <a:off x="6759567" y="1959887"/>
            <a:ext cx="712503" cy="285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図 4" descr="黒い背景に白い文字がある&#10;&#10;低い精度で自動的に生成された説明">
            <a:extLst>
              <a:ext uri="{FF2B5EF4-FFF2-40B4-BE49-F238E27FC236}">
                <a16:creationId xmlns:a16="http://schemas.microsoft.com/office/drawing/2014/main" id="{AA430851-8FA1-8FAD-92A8-022AB1DAB6BD}"/>
              </a:ext>
            </a:extLst>
          </p:cNvPr>
          <p:cNvPicPr>
            <a:picLocks noChangeAspect="1"/>
          </p:cNvPicPr>
          <p:nvPr/>
        </p:nvPicPr>
        <p:blipFill>
          <a:blip r:embed="rId4"/>
          <a:stretch>
            <a:fillRect/>
          </a:stretch>
        </p:blipFill>
        <p:spPr>
          <a:xfrm>
            <a:off x="7328162" y="3502008"/>
            <a:ext cx="526320" cy="255185"/>
          </a:xfrm>
          <a:prstGeom prst="rect">
            <a:avLst/>
          </a:prstGeom>
        </p:spPr>
      </p:pic>
      <p:pic>
        <p:nvPicPr>
          <p:cNvPr id="6" name="図 5" descr="パソコンの画面&#10;&#10;中程度の精度で自動的に生成された説明">
            <a:extLst>
              <a:ext uri="{FF2B5EF4-FFF2-40B4-BE49-F238E27FC236}">
                <a16:creationId xmlns:a16="http://schemas.microsoft.com/office/drawing/2014/main" id="{872BCDA7-A29C-FB22-6EC1-D02933B0DAED}"/>
              </a:ext>
            </a:extLst>
          </p:cNvPr>
          <p:cNvPicPr>
            <a:picLocks noChangeAspect="1"/>
          </p:cNvPicPr>
          <p:nvPr/>
        </p:nvPicPr>
        <p:blipFill>
          <a:blip r:embed="rId6"/>
          <a:stretch>
            <a:fillRect/>
          </a:stretch>
        </p:blipFill>
        <p:spPr>
          <a:xfrm>
            <a:off x="7115818" y="4249396"/>
            <a:ext cx="1043745" cy="266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正方形/長方形 6">
            <a:extLst>
              <a:ext uri="{FF2B5EF4-FFF2-40B4-BE49-F238E27FC236}">
                <a16:creationId xmlns:a16="http://schemas.microsoft.com/office/drawing/2014/main" id="{92B42FF8-3A4E-2B80-4B3D-36E0819E0419}"/>
              </a:ext>
            </a:extLst>
          </p:cNvPr>
          <p:cNvSpPr/>
          <p:nvPr/>
        </p:nvSpPr>
        <p:spPr>
          <a:xfrm>
            <a:off x="6613236" y="381668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4-</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仮囲い、現場での限られたスペース内に関わらず、</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STB</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、ルーター、コントローラーなどを</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置くスペースが必要ない事</a:t>
            </a:r>
          </a:p>
        </p:txBody>
      </p:sp>
      <p:sp>
        <p:nvSpPr>
          <p:cNvPr id="14" name="フローチャート: 処理 13">
            <a:extLst>
              <a:ext uri="{FF2B5EF4-FFF2-40B4-BE49-F238E27FC236}">
                <a16:creationId xmlns:a16="http://schemas.microsoft.com/office/drawing/2014/main" id="{8B4FCC3A-390D-3BD5-02C1-EA915A2E5FEB}"/>
              </a:ext>
            </a:extLst>
          </p:cNvPr>
          <p:cNvSpPr/>
          <p:nvPr/>
        </p:nvSpPr>
        <p:spPr>
          <a:xfrm>
            <a:off x="8654472" y="427356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「オールインサイネージの強み」</a:t>
            </a:r>
          </a:p>
        </p:txBody>
      </p:sp>
      <p:sp>
        <p:nvSpPr>
          <p:cNvPr id="18" name="正方形/長方形 17">
            <a:extLst>
              <a:ext uri="{FF2B5EF4-FFF2-40B4-BE49-F238E27FC236}">
                <a16:creationId xmlns:a16="http://schemas.microsoft.com/office/drawing/2014/main" id="{AD45AC42-DFF5-EEC8-C218-464EC60CDFD8}"/>
              </a:ext>
            </a:extLst>
          </p:cNvPr>
          <p:cNvSpPr/>
          <p:nvPr/>
        </p:nvSpPr>
        <p:spPr>
          <a:xfrm>
            <a:off x="6613236" y="456479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5-</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天気、ニュース、時計などのコンテンツも無料で使用できる為、現場内外での自社コンテンツがより目立つ事。</a:t>
            </a:r>
          </a:p>
        </p:txBody>
      </p:sp>
      <p:sp>
        <p:nvSpPr>
          <p:cNvPr id="19" name="フローチャート: 処理 18">
            <a:extLst>
              <a:ext uri="{FF2B5EF4-FFF2-40B4-BE49-F238E27FC236}">
                <a16:creationId xmlns:a16="http://schemas.microsoft.com/office/drawing/2014/main" id="{29920513-3348-05C0-D69F-9AA5A9850B04}"/>
              </a:ext>
            </a:extLst>
          </p:cNvPr>
          <p:cNvSpPr/>
          <p:nvPr/>
        </p:nvSpPr>
        <p:spPr>
          <a:xfrm>
            <a:off x="8654472" y="502168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pic>
        <p:nvPicPr>
          <p:cNvPr id="20" name="図 19" descr="黒い背景に白い文字がある&#10;&#10;低い精度で自動的に生成された説明">
            <a:extLst>
              <a:ext uri="{FF2B5EF4-FFF2-40B4-BE49-F238E27FC236}">
                <a16:creationId xmlns:a16="http://schemas.microsoft.com/office/drawing/2014/main" id="{FBC6BFC4-797E-0464-A184-4B582542673E}"/>
              </a:ext>
            </a:extLst>
          </p:cNvPr>
          <p:cNvPicPr>
            <a:picLocks noChangeAspect="1"/>
          </p:cNvPicPr>
          <p:nvPr/>
        </p:nvPicPr>
        <p:blipFill>
          <a:blip r:embed="rId4"/>
          <a:stretch>
            <a:fillRect/>
          </a:stretch>
        </p:blipFill>
        <p:spPr>
          <a:xfrm>
            <a:off x="7328162" y="5013384"/>
            <a:ext cx="526320" cy="255185"/>
          </a:xfrm>
          <a:prstGeom prst="rect">
            <a:avLst/>
          </a:prstGeom>
        </p:spPr>
      </p:pic>
      <p:pic>
        <p:nvPicPr>
          <p:cNvPr id="27" name="図 26" descr="店の看板と道路標識&#10;&#10;自動的に生成された説明">
            <a:extLst>
              <a:ext uri="{FF2B5EF4-FFF2-40B4-BE49-F238E27FC236}">
                <a16:creationId xmlns:a16="http://schemas.microsoft.com/office/drawing/2014/main" id="{C1275F4C-EBB6-B817-1CB5-7B8383732AC4}"/>
              </a:ext>
            </a:extLst>
          </p:cNvPr>
          <p:cNvPicPr>
            <a:picLocks noChangeAspect="1"/>
          </p:cNvPicPr>
          <p:nvPr/>
        </p:nvPicPr>
        <p:blipFill>
          <a:blip r:embed="rId7"/>
          <a:stretch>
            <a:fillRect/>
          </a:stretch>
        </p:blipFill>
        <p:spPr>
          <a:xfrm>
            <a:off x="223224" y="3306256"/>
            <a:ext cx="1305731" cy="1305731"/>
          </a:xfrm>
          <a:prstGeom prst="rect">
            <a:avLst/>
          </a:prstGeom>
        </p:spPr>
      </p:pic>
      <p:pic>
        <p:nvPicPr>
          <p:cNvPr id="29" name="図 28">
            <a:extLst>
              <a:ext uri="{FF2B5EF4-FFF2-40B4-BE49-F238E27FC236}">
                <a16:creationId xmlns:a16="http://schemas.microsoft.com/office/drawing/2014/main" id="{B2038045-8799-963D-DAEF-F2B8610C0821}"/>
              </a:ext>
            </a:extLst>
          </p:cNvPr>
          <p:cNvPicPr>
            <a:picLocks noChangeAspect="1"/>
          </p:cNvPicPr>
          <p:nvPr/>
        </p:nvPicPr>
        <p:blipFill>
          <a:blip r:embed="rId8"/>
          <a:stretch>
            <a:fillRect/>
          </a:stretch>
        </p:blipFill>
        <p:spPr>
          <a:xfrm>
            <a:off x="223430" y="4657086"/>
            <a:ext cx="1305731" cy="877270"/>
          </a:xfrm>
          <a:prstGeom prst="rect">
            <a:avLst/>
          </a:prstGeom>
        </p:spPr>
      </p:pic>
      <p:pic>
        <p:nvPicPr>
          <p:cNvPr id="32" name="図 31" descr="建物の前のトラック&#10;&#10;低い精度で自動的に生成された説明">
            <a:extLst>
              <a:ext uri="{FF2B5EF4-FFF2-40B4-BE49-F238E27FC236}">
                <a16:creationId xmlns:a16="http://schemas.microsoft.com/office/drawing/2014/main" id="{1569CB17-0B0C-71A8-C832-E6B03C00A6C3}"/>
              </a:ext>
            </a:extLst>
          </p:cNvPr>
          <p:cNvPicPr>
            <a:picLocks noChangeAspect="1"/>
          </p:cNvPicPr>
          <p:nvPr/>
        </p:nvPicPr>
        <p:blipFill>
          <a:blip r:embed="rId9"/>
          <a:stretch>
            <a:fillRect/>
          </a:stretch>
        </p:blipFill>
        <p:spPr>
          <a:xfrm>
            <a:off x="229574" y="1525373"/>
            <a:ext cx="1305731" cy="1727887"/>
          </a:xfrm>
          <a:prstGeom prst="rect">
            <a:avLst/>
          </a:prstGeom>
        </p:spPr>
      </p:pic>
      <p:pic>
        <p:nvPicPr>
          <p:cNvPr id="21" name="図 20" descr="屋内, キッチン, カウンター, 建物 が含まれている画像&#10;&#10;自動的に生成された説明">
            <a:extLst>
              <a:ext uri="{FF2B5EF4-FFF2-40B4-BE49-F238E27FC236}">
                <a16:creationId xmlns:a16="http://schemas.microsoft.com/office/drawing/2014/main" id="{F80E4251-7F1C-467C-F98D-1BC24BB8D9E2}"/>
              </a:ext>
            </a:extLst>
          </p:cNvPr>
          <p:cNvPicPr>
            <a:picLocks noChangeAspect="1"/>
          </p:cNvPicPr>
          <p:nvPr/>
        </p:nvPicPr>
        <p:blipFill>
          <a:blip r:embed="rId10"/>
          <a:stretch>
            <a:fillRect/>
          </a:stretch>
        </p:blipFill>
        <p:spPr>
          <a:xfrm>
            <a:off x="4792504" y="3958494"/>
            <a:ext cx="1735668" cy="1650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7" name="正方形/長方形 66">
            <a:extLst>
              <a:ext uri="{FF2B5EF4-FFF2-40B4-BE49-F238E27FC236}">
                <a16:creationId xmlns:a16="http://schemas.microsoft.com/office/drawing/2014/main" id="{60BCE1CE-02E8-60E0-EAFE-6A442244E5B7}"/>
              </a:ext>
            </a:extLst>
          </p:cNvPr>
          <p:cNvSpPr/>
          <p:nvPr/>
        </p:nvSpPr>
        <p:spPr>
          <a:xfrm>
            <a:off x="1376218" y="5742343"/>
            <a:ext cx="10813401" cy="658183"/>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多くのデジタルサイネージの中でも、</a:t>
            </a:r>
            <a:r>
              <a:rPr kumimoji="1" lang="en-US" altLang="ja-JP"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SIGNEON</a:t>
            </a:r>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を選んだ理由は製品メリットの多さが決め手となりました。</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特に、オールインサイネージの利点である、別途ルーターなどを必要とせず、ネットワーク環境が構築できる点が良いです。</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また、レンタル事業を行う上で、特に専門性を必要とせずに、サイネージの設置～運用</a:t>
            </a:r>
            <a:r>
              <a:rPr kumimoji="1" lang="en-US" altLang="ja-JP"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撤去までが出来る事も良い点です。</a:t>
            </a:r>
          </a:p>
        </p:txBody>
      </p:sp>
      <p:pic>
        <p:nvPicPr>
          <p:cNvPr id="11" name="図 10" descr="屋内, 建物, フロント, 部屋 が含まれている画像&#10;&#10;自動的に生成された説明">
            <a:extLst>
              <a:ext uri="{FF2B5EF4-FFF2-40B4-BE49-F238E27FC236}">
                <a16:creationId xmlns:a16="http://schemas.microsoft.com/office/drawing/2014/main" id="{68186B95-BB40-5B6B-6E1E-F1E67269B997}"/>
              </a:ext>
            </a:extLst>
          </p:cNvPr>
          <p:cNvPicPr>
            <a:picLocks noChangeAspect="1"/>
          </p:cNvPicPr>
          <p:nvPr/>
        </p:nvPicPr>
        <p:blipFill>
          <a:blip r:embed="rId11"/>
          <a:stretch>
            <a:fillRect/>
          </a:stretch>
        </p:blipFill>
        <p:spPr>
          <a:xfrm>
            <a:off x="4787742" y="1516125"/>
            <a:ext cx="1735668" cy="2000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タイトル 1">
            <a:extLst>
              <a:ext uri="{FF2B5EF4-FFF2-40B4-BE49-F238E27FC236}">
                <a16:creationId xmlns:a16="http://schemas.microsoft.com/office/drawing/2014/main" id="{777C4FDE-B983-8BCE-3F75-F6DF1FE4A0E8}"/>
              </a:ext>
            </a:extLst>
          </p:cNvPr>
          <p:cNvSpPr txBox="1">
            <a:spLocks/>
          </p:cNvSpPr>
          <p:nvPr/>
        </p:nvSpPr>
        <p:spPr>
          <a:xfrm>
            <a:off x="875580" y="1284036"/>
            <a:ext cx="4296784" cy="28663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r>
              <a:rPr lang="en-US" altLang="ja-JP" sz="1000" b="1" dirty="0">
                <a:solidFill>
                  <a:srgbClr val="FF0000"/>
                </a:solidFill>
              </a:rPr>
              <a:t>※</a:t>
            </a:r>
            <a:r>
              <a:rPr lang="ja-JP" altLang="en-US" sz="1000" b="1" dirty="0">
                <a:solidFill>
                  <a:srgbClr val="FF0000"/>
                </a:solidFill>
              </a:rPr>
              <a:t>ここでの</a:t>
            </a:r>
            <a:r>
              <a:rPr lang="en-US" altLang="ja-JP" sz="1000" b="1" dirty="0">
                <a:solidFill>
                  <a:srgbClr val="FF0000"/>
                </a:solidFill>
              </a:rPr>
              <a:t>『</a:t>
            </a:r>
            <a:r>
              <a:rPr lang="ja-JP" altLang="en-US" sz="1000" b="1" dirty="0">
                <a:solidFill>
                  <a:srgbClr val="FF0000"/>
                </a:solidFill>
              </a:rPr>
              <a:t>看板</a:t>
            </a:r>
            <a:r>
              <a:rPr lang="en-US" altLang="ja-JP" sz="1000" b="1" dirty="0">
                <a:solidFill>
                  <a:srgbClr val="FF0000"/>
                </a:solidFill>
              </a:rPr>
              <a:t>』</a:t>
            </a:r>
            <a:r>
              <a:rPr lang="ja-JP" altLang="en-US" sz="1000" b="1" dirty="0">
                <a:solidFill>
                  <a:srgbClr val="FF0000"/>
                </a:solidFill>
              </a:rPr>
              <a:t>とは、弊社製品の</a:t>
            </a:r>
            <a:r>
              <a:rPr lang="en-US" altLang="ja-JP" sz="1000" b="1" dirty="0">
                <a:solidFill>
                  <a:srgbClr val="FF0000"/>
                </a:solidFill>
              </a:rPr>
              <a:t>IOT</a:t>
            </a:r>
            <a:r>
              <a:rPr lang="ja-JP" altLang="en-US" sz="1000" b="1" dirty="0">
                <a:solidFill>
                  <a:srgbClr val="FF0000"/>
                </a:solidFill>
              </a:rPr>
              <a:t>サイネージ</a:t>
            </a:r>
            <a:r>
              <a:rPr lang="en-US" altLang="ja-JP" sz="1000" b="1" dirty="0">
                <a:solidFill>
                  <a:srgbClr val="FF0000"/>
                </a:solidFill>
              </a:rPr>
              <a:t>SIGNEON</a:t>
            </a:r>
            <a:r>
              <a:rPr lang="ja-JP" altLang="en-US" sz="1000" b="1" dirty="0">
                <a:solidFill>
                  <a:srgbClr val="FF0000"/>
                </a:solidFill>
              </a:rPr>
              <a:t>を意味します。</a:t>
            </a:r>
            <a:endParaRPr lang="en-US" altLang="ja-JP" sz="1000" b="1" dirty="0">
              <a:solidFill>
                <a:srgbClr val="FF0000"/>
              </a:solidFill>
            </a:endParaRPr>
          </a:p>
        </p:txBody>
      </p:sp>
    </p:spTree>
    <p:extLst>
      <p:ext uri="{BB962C8B-B14F-4D97-AF65-F5344CB8AC3E}">
        <p14:creationId xmlns:p14="http://schemas.microsoft.com/office/powerpoint/2010/main" val="3992093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6F083A5D-7B5B-ABC6-156F-F5844736B68F}"/>
              </a:ext>
            </a:extLst>
          </p:cNvPr>
          <p:cNvPicPr>
            <a:picLocks noChangeAspect="1"/>
          </p:cNvPicPr>
          <p:nvPr/>
        </p:nvPicPr>
        <p:blipFill>
          <a:blip r:embed="rId2">
            <a:alphaModFix amt="10000"/>
          </a:blip>
          <a:stretch>
            <a:fillRect/>
          </a:stretch>
        </p:blipFill>
        <p:spPr>
          <a:xfrm>
            <a:off x="4762" y="0"/>
            <a:ext cx="12187238"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156151" y="286604"/>
            <a:ext cx="10337573"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3000" b="1" dirty="0">
                <a:latin typeface="メイリオ" panose="020B0604030504040204" pitchFamily="50" charset="-128"/>
                <a:ea typeface="メイリオ" panose="020B0604030504040204" pitchFamily="50" charset="-128"/>
              </a:rPr>
              <a:t>東京　某販社様</a:t>
            </a:r>
            <a:r>
              <a:rPr kumimoji="1" lang="ja-JP" altLang="en-US" sz="1800" b="1" dirty="0">
                <a:latin typeface="メイリオ" panose="020B0604030504040204" pitchFamily="50" charset="-128"/>
                <a:ea typeface="メイリオ" panose="020B0604030504040204" pitchFamily="50" charset="-128"/>
              </a:rPr>
              <a:t>・・・</a:t>
            </a:r>
            <a:r>
              <a:rPr lang="ja-JP" altLang="en-US" sz="1800" b="1" dirty="0">
                <a:latin typeface="メイリオ" panose="020B0604030504040204" pitchFamily="50" charset="-128"/>
                <a:ea typeface="メイリオ" panose="020B0604030504040204" pitchFamily="50" charset="-128"/>
              </a:rPr>
              <a:t>ターゲットを絞って積極的に営業攻勢を掛ける！</a:t>
            </a:r>
            <a:endParaRPr kumimoji="1" lang="ja-JP" altLang="en-US" sz="1800" b="1" dirty="0">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22" name="サブタイトル 2">
            <a:extLst>
              <a:ext uri="{FF2B5EF4-FFF2-40B4-BE49-F238E27FC236}">
                <a16:creationId xmlns:a16="http://schemas.microsoft.com/office/drawing/2014/main" id="{D4C5838B-830B-E23A-707A-D6D18FAA988D}"/>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bg1"/>
                </a:solidFill>
                <a:latin typeface="メイリオ" panose="020B0604030504040204" pitchFamily="50" charset="-128"/>
                <a:ea typeface="メイリオ" panose="020B0604030504040204" pitchFamily="50" charset="-128"/>
              </a:rPr>
              <a:t>東京都千代田区富士見１－３－１１　 富士見デュープレックスビズ </a:t>
            </a:r>
            <a:r>
              <a:rPr lang="en-US" altLang="ja-JP" sz="800" dirty="0">
                <a:solidFill>
                  <a:schemeClr val="bg1"/>
                </a:solidFill>
                <a:latin typeface="メイリオ" panose="020B0604030504040204" pitchFamily="50" charset="-128"/>
                <a:ea typeface="メイリオ" panose="020B0604030504040204" pitchFamily="50" charset="-128"/>
              </a:rPr>
              <a:t>6F          TEL : 03-5734-1453           FAX : 03-5734-1454             E-Mail : info@isung.co.jp</a:t>
            </a:r>
          </a:p>
        </p:txBody>
      </p:sp>
      <p:sp>
        <p:nvSpPr>
          <p:cNvPr id="10" name="正方形/長方形 9">
            <a:extLst>
              <a:ext uri="{FF2B5EF4-FFF2-40B4-BE49-F238E27FC236}">
                <a16:creationId xmlns:a16="http://schemas.microsoft.com/office/drawing/2014/main" id="{43940322-C3AD-B1FD-0EC3-C5D9E1643A67}"/>
              </a:ext>
            </a:extLst>
          </p:cNvPr>
          <p:cNvSpPr/>
          <p:nvPr/>
        </p:nvSpPr>
        <p:spPr>
          <a:xfrm>
            <a:off x="0" y="864833"/>
            <a:ext cx="12191999" cy="345131"/>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a:t>
            </a:r>
            <a:r>
              <a:rPr kumimoji="1" lang="zh-TW" altLang="en-US" sz="1400" b="1" dirty="0">
                <a:latin typeface="メイリオ" panose="020B0604030504040204" pitchFamily="50" charset="-128"/>
                <a:ea typeface="メイリオ" panose="020B0604030504040204" pitchFamily="50" charset="-128"/>
              </a:rPr>
              <a:t>累計販売台数</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zh-TW" sz="1400" b="1" dirty="0">
                <a:latin typeface="メイリオ" panose="020B0604030504040204" pitchFamily="50" charset="-128"/>
                <a:ea typeface="メイリオ" panose="020B0604030504040204" pitchFamily="50" charset="-128"/>
              </a:rPr>
              <a:t>150</a:t>
            </a:r>
            <a:r>
              <a:rPr kumimoji="1" lang="zh-TW" altLang="en-US" sz="1400" b="1" dirty="0">
                <a:latin typeface="メイリオ" panose="020B0604030504040204" pitchFamily="50" charset="-128"/>
                <a:ea typeface="メイリオ" panose="020B0604030504040204" pitchFamily="50" charset="-128"/>
              </a:rPr>
              <a:t>台</a:t>
            </a:r>
            <a:r>
              <a:rPr kumimoji="1" lang="ja-JP" altLang="en-US" sz="1400" b="1" dirty="0">
                <a:latin typeface="メイリオ" panose="020B0604030504040204" pitchFamily="50" charset="-128"/>
                <a:ea typeface="メイリオ" panose="020B0604030504040204" pitchFamily="50" charset="-128"/>
              </a:rPr>
              <a:t>　　</a:t>
            </a:r>
            <a:r>
              <a:rPr kumimoji="1" lang="zh-TW" altLang="en-US" sz="1400" b="1" dirty="0">
                <a:latin typeface="メイリオ" panose="020B0604030504040204" pitchFamily="50" charset="-128"/>
                <a:ea typeface="メイリオ" panose="020B0604030504040204" pitchFamily="50" charset="-128"/>
              </a:rPr>
              <a:t> </a:t>
            </a:r>
            <a:r>
              <a:rPr kumimoji="1" lang="ja-JP" altLang="en-US" sz="1400" b="1" dirty="0">
                <a:latin typeface="メイリオ" panose="020B0604030504040204" pitchFamily="50" charset="-128"/>
                <a:ea typeface="メイリオ" panose="020B0604030504040204" pitchFamily="50" charset="-128"/>
              </a:rPr>
              <a:t>●主な販売先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不動産業（主に店舗）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広告看板</a:t>
            </a:r>
          </a:p>
        </p:txBody>
      </p:sp>
      <p:sp>
        <p:nvSpPr>
          <p:cNvPr id="9" name="フローチャート: 処理 8">
            <a:extLst>
              <a:ext uri="{FF2B5EF4-FFF2-40B4-BE49-F238E27FC236}">
                <a16:creationId xmlns:a16="http://schemas.microsoft.com/office/drawing/2014/main" id="{68C3692A-9325-9DB4-9C0F-D4F0E8317951}"/>
              </a:ext>
            </a:extLst>
          </p:cNvPr>
          <p:cNvSpPr/>
          <p:nvPr/>
        </p:nvSpPr>
        <p:spPr>
          <a:xfrm>
            <a:off x="2460797" y="1663099"/>
            <a:ext cx="2160109"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・これまで不動産業店舗向けに、デジタル</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サイネージ（主にタッチパネルタイプの</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液晶）を販売しておりましたが、</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あまり目立たない点や、高価な点で導入</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があまり進んでおりませんでした。</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そこで、</a:t>
            </a:r>
            <a:r>
              <a:rPr kumimoji="1" lang="en-US" altLang="ja-JP" sz="800" b="1" dirty="0">
                <a:latin typeface="メイリオ" panose="020B0604030504040204" pitchFamily="50" charset="-128"/>
                <a:ea typeface="メイリオ" panose="020B0604030504040204" pitchFamily="50" charset="-128"/>
              </a:rPr>
              <a:t>SIGNEON</a:t>
            </a:r>
            <a:r>
              <a:rPr kumimoji="1" lang="ja-JP" altLang="en-US" sz="800" b="1" dirty="0">
                <a:latin typeface="メイリオ" panose="020B0604030504040204" pitchFamily="50" charset="-128"/>
                <a:ea typeface="メイリオ" panose="020B0604030504040204" pitchFamily="50" charset="-128"/>
              </a:rPr>
              <a:t>（以後看板）をテス</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ト的に数店舗に販売を行い、効果測定を</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行いました。</a:t>
            </a:r>
          </a:p>
        </p:txBody>
      </p:sp>
      <p:sp>
        <p:nvSpPr>
          <p:cNvPr id="8" name="吹き出し: 右矢印 7">
            <a:extLst>
              <a:ext uri="{FF2B5EF4-FFF2-40B4-BE49-F238E27FC236}">
                <a16:creationId xmlns:a16="http://schemas.microsoft.com/office/drawing/2014/main" id="{380EE707-F7C0-C7B9-6B51-A7CF62D900B4}"/>
              </a:ext>
            </a:extLst>
          </p:cNvPr>
          <p:cNvSpPr/>
          <p:nvPr/>
        </p:nvSpPr>
        <p:spPr>
          <a:xfrm>
            <a:off x="1578977" y="1525374"/>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年目</a:t>
            </a:r>
          </a:p>
        </p:txBody>
      </p:sp>
      <p:sp>
        <p:nvSpPr>
          <p:cNvPr id="12" name="タイトル 1">
            <a:extLst>
              <a:ext uri="{FF2B5EF4-FFF2-40B4-BE49-F238E27FC236}">
                <a16:creationId xmlns:a16="http://schemas.microsoft.com/office/drawing/2014/main" id="{661387FF-49F2-67D7-9242-20A24DC87A13}"/>
              </a:ext>
            </a:extLst>
          </p:cNvPr>
          <p:cNvSpPr txBox="1">
            <a:spLocks/>
          </p:cNvSpPr>
          <p:nvPr/>
        </p:nvSpPr>
        <p:spPr>
          <a:xfrm>
            <a:off x="0" y="1202191"/>
            <a:ext cx="6048952"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1200" b="1" dirty="0">
                <a:latin typeface="メイリオ" panose="020B0604030504040204" pitchFamily="50" charset="-128"/>
                <a:ea typeface="メイリオ" panose="020B0604030504040204" pitchFamily="50" charset="-128"/>
              </a:rPr>
              <a:t>●販売方法</a:t>
            </a:r>
          </a:p>
        </p:txBody>
      </p:sp>
      <p:sp>
        <p:nvSpPr>
          <p:cNvPr id="52" name="正方形/長方形 51">
            <a:extLst>
              <a:ext uri="{FF2B5EF4-FFF2-40B4-BE49-F238E27FC236}">
                <a16:creationId xmlns:a16="http://schemas.microsoft.com/office/drawing/2014/main" id="{A574904F-4370-A33C-8E29-FA52575BDC28}"/>
              </a:ext>
            </a:extLst>
          </p:cNvPr>
          <p:cNvSpPr/>
          <p:nvPr/>
        </p:nvSpPr>
        <p:spPr>
          <a:xfrm>
            <a:off x="6613236" y="152351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管理者が遠隔で複数個所の設置場所を管理できる事</a:t>
            </a:r>
          </a:p>
        </p:txBody>
      </p:sp>
      <p:pic>
        <p:nvPicPr>
          <p:cNvPr id="53" name="図 52" descr="黒い背景に白い文字がある&#10;&#10;低い精度で自動的に生成された説明">
            <a:extLst>
              <a:ext uri="{FF2B5EF4-FFF2-40B4-BE49-F238E27FC236}">
                <a16:creationId xmlns:a16="http://schemas.microsoft.com/office/drawing/2014/main" id="{03F3911C-24F8-A044-3766-2C7B17296604}"/>
              </a:ext>
            </a:extLst>
          </p:cNvPr>
          <p:cNvPicPr>
            <a:picLocks noChangeAspect="1"/>
          </p:cNvPicPr>
          <p:nvPr/>
        </p:nvPicPr>
        <p:blipFill>
          <a:blip r:embed="rId4"/>
          <a:stretch>
            <a:fillRect/>
          </a:stretch>
        </p:blipFill>
        <p:spPr>
          <a:xfrm>
            <a:off x="7328162" y="2718392"/>
            <a:ext cx="526320" cy="255185"/>
          </a:xfrm>
          <a:prstGeom prst="rect">
            <a:avLst/>
          </a:prstGeom>
        </p:spPr>
      </p:pic>
      <p:sp>
        <p:nvSpPr>
          <p:cNvPr id="54" name="フローチャート: 処理 53">
            <a:extLst>
              <a:ext uri="{FF2B5EF4-FFF2-40B4-BE49-F238E27FC236}">
                <a16:creationId xmlns:a16="http://schemas.microsoft.com/office/drawing/2014/main" id="{D8541479-A4C2-51A6-A356-949145A52AA7}"/>
              </a:ext>
            </a:extLst>
          </p:cNvPr>
          <p:cNvSpPr/>
          <p:nvPr/>
        </p:nvSpPr>
        <p:spPr>
          <a:xfrm>
            <a:off x="8654472" y="198040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FC</a:t>
            </a:r>
            <a:r>
              <a:rPr kumimoji="1" lang="ja-JP" altLang="en-US" sz="800" dirty="0">
                <a:latin typeface="メイリオ" panose="020B0604030504040204" pitchFamily="50" charset="-128"/>
                <a:ea typeface="メイリオ" panose="020B0604030504040204" pitchFamily="50" charset="-128"/>
              </a:rPr>
              <a:t>管理ソフトの活用」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57" name="正方形/長方形 56">
            <a:extLst>
              <a:ext uri="{FF2B5EF4-FFF2-40B4-BE49-F238E27FC236}">
                <a16:creationId xmlns:a16="http://schemas.microsoft.com/office/drawing/2014/main" id="{FD24F9D2-E2EE-CF56-BADC-5BE05473586D}"/>
              </a:ext>
            </a:extLst>
          </p:cNvPr>
          <p:cNvSpPr/>
          <p:nvPr/>
        </p:nvSpPr>
        <p:spPr>
          <a:xfrm>
            <a:off x="6613236" y="2282024"/>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同一</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ID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でも多重ログインが出来る為、現場では店長がコンテンツ更新、本社でも別途</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コンテンツ管理が出来る事。</a:t>
            </a:r>
          </a:p>
        </p:txBody>
      </p:sp>
      <p:pic>
        <p:nvPicPr>
          <p:cNvPr id="58" name="図 57" descr="黒い背景に白い文字がある&#10;&#10;低い精度で自動的に生成された説明">
            <a:extLst>
              <a:ext uri="{FF2B5EF4-FFF2-40B4-BE49-F238E27FC236}">
                <a16:creationId xmlns:a16="http://schemas.microsoft.com/office/drawing/2014/main" id="{1B48D13C-10E5-8EDF-F9A7-70822D0F631A}"/>
              </a:ext>
            </a:extLst>
          </p:cNvPr>
          <p:cNvPicPr>
            <a:picLocks noChangeAspect="1"/>
          </p:cNvPicPr>
          <p:nvPr/>
        </p:nvPicPr>
        <p:blipFill>
          <a:blip r:embed="rId4"/>
          <a:stretch>
            <a:fillRect/>
          </a:stretch>
        </p:blipFill>
        <p:spPr>
          <a:xfrm>
            <a:off x="7965791" y="1959887"/>
            <a:ext cx="526320" cy="255185"/>
          </a:xfrm>
          <a:prstGeom prst="rect">
            <a:avLst/>
          </a:prstGeom>
        </p:spPr>
      </p:pic>
      <p:sp>
        <p:nvSpPr>
          <p:cNvPr id="59" name="フローチャート: 処理 58">
            <a:extLst>
              <a:ext uri="{FF2B5EF4-FFF2-40B4-BE49-F238E27FC236}">
                <a16:creationId xmlns:a16="http://schemas.microsoft.com/office/drawing/2014/main" id="{DBD0C54F-9F19-D85C-D661-91FAB81411A8}"/>
              </a:ext>
            </a:extLst>
          </p:cNvPr>
          <p:cNvSpPr/>
          <p:nvPr/>
        </p:nvSpPr>
        <p:spPr>
          <a:xfrm>
            <a:off x="8654472" y="2738910"/>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1" name="正方形/長方形 60">
            <a:extLst>
              <a:ext uri="{FF2B5EF4-FFF2-40B4-BE49-F238E27FC236}">
                <a16:creationId xmlns:a16="http://schemas.microsoft.com/office/drawing/2014/main" id="{F07DAE2C-6743-A343-04F7-130A9CE2D400}"/>
              </a:ext>
            </a:extLst>
          </p:cNvPr>
          <p:cNvSpPr/>
          <p:nvPr/>
        </p:nvSpPr>
        <p:spPr>
          <a:xfrm>
            <a:off x="6613236" y="305342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別途ルーターなどの設備を必要とせず、</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LTE</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Wi-Hi</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LAN</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のいずれかでネットワーク</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環境が構築できる事</a:t>
            </a:r>
          </a:p>
        </p:txBody>
      </p:sp>
      <p:sp>
        <p:nvSpPr>
          <p:cNvPr id="63" name="フローチャート: 処理 62">
            <a:extLst>
              <a:ext uri="{FF2B5EF4-FFF2-40B4-BE49-F238E27FC236}">
                <a16:creationId xmlns:a16="http://schemas.microsoft.com/office/drawing/2014/main" id="{DD196F0E-8C68-6DAB-CD55-142A1D3E71EB}"/>
              </a:ext>
            </a:extLst>
          </p:cNvPr>
          <p:cNvSpPr/>
          <p:nvPr/>
        </p:nvSpPr>
        <p:spPr>
          <a:xfrm>
            <a:off x="8654472" y="351030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「オールインサイネージの強み」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8" name="正方形/長方形 67">
            <a:extLst>
              <a:ext uri="{FF2B5EF4-FFF2-40B4-BE49-F238E27FC236}">
                <a16:creationId xmlns:a16="http://schemas.microsoft.com/office/drawing/2014/main" id="{A6AEBC94-0E36-284D-BF69-FB6E14E06C45}"/>
              </a:ext>
            </a:extLst>
          </p:cNvPr>
          <p:cNvSpPr/>
          <p:nvPr/>
        </p:nvSpPr>
        <p:spPr>
          <a:xfrm>
            <a:off x="0" y="5742343"/>
            <a:ext cx="1371744" cy="658184"/>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14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販社コメント</a:t>
            </a:r>
          </a:p>
        </p:txBody>
      </p:sp>
      <p:sp>
        <p:nvSpPr>
          <p:cNvPr id="69" name="フローチャート: 処理 68">
            <a:extLst>
              <a:ext uri="{FF2B5EF4-FFF2-40B4-BE49-F238E27FC236}">
                <a16:creationId xmlns:a16="http://schemas.microsoft.com/office/drawing/2014/main" id="{688311AE-153E-8B3A-BAE8-CB8C5CF3D6C5}"/>
              </a:ext>
            </a:extLst>
          </p:cNvPr>
          <p:cNvSpPr/>
          <p:nvPr/>
        </p:nvSpPr>
        <p:spPr>
          <a:xfrm>
            <a:off x="2460797" y="3021050"/>
            <a:ext cx="2138024"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・看板が非常に好評であったので、全国の</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不動産店舗向けに営業を開始しました。</a:t>
            </a:r>
          </a:p>
        </p:txBody>
      </p:sp>
      <p:sp>
        <p:nvSpPr>
          <p:cNvPr id="70" name="吹き出し: 右矢印 69">
            <a:extLst>
              <a:ext uri="{FF2B5EF4-FFF2-40B4-BE49-F238E27FC236}">
                <a16:creationId xmlns:a16="http://schemas.microsoft.com/office/drawing/2014/main" id="{F6857501-3B32-2DC7-B8E2-0D0728D7FDF1}"/>
              </a:ext>
            </a:extLst>
          </p:cNvPr>
          <p:cNvSpPr/>
          <p:nvPr/>
        </p:nvSpPr>
        <p:spPr>
          <a:xfrm>
            <a:off x="1578977" y="2883325"/>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2</a:t>
            </a:r>
            <a:r>
              <a:rPr kumimoji="1" lang="ja-JP" altLang="en-US" sz="1200" b="1" dirty="0">
                <a:latin typeface="メイリオ" panose="020B0604030504040204" pitchFamily="50" charset="-128"/>
                <a:ea typeface="メイリオ" panose="020B0604030504040204" pitchFamily="50" charset="-128"/>
              </a:rPr>
              <a:t>年目</a:t>
            </a:r>
          </a:p>
        </p:txBody>
      </p:sp>
      <p:sp>
        <p:nvSpPr>
          <p:cNvPr id="76" name="フローチャート: 処理 75">
            <a:extLst>
              <a:ext uri="{FF2B5EF4-FFF2-40B4-BE49-F238E27FC236}">
                <a16:creationId xmlns:a16="http://schemas.microsoft.com/office/drawing/2014/main" id="{198D38F7-FDE8-D897-E4C7-FC9DDA99DA6D}"/>
              </a:ext>
            </a:extLst>
          </p:cNvPr>
          <p:cNvSpPr/>
          <p:nvPr/>
        </p:nvSpPr>
        <p:spPr>
          <a:xfrm>
            <a:off x="2460798" y="4390391"/>
            <a:ext cx="2037312"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・毎月</a:t>
            </a:r>
            <a:r>
              <a:rPr kumimoji="1" lang="en-US" altLang="ja-JP" sz="800" b="1" dirty="0">
                <a:latin typeface="メイリオ" panose="020B0604030504040204" pitchFamily="50" charset="-128"/>
                <a:ea typeface="メイリオ" panose="020B0604030504040204" pitchFamily="50" charset="-128"/>
              </a:rPr>
              <a:t>5</a:t>
            </a:r>
            <a:r>
              <a:rPr kumimoji="1" lang="ja-JP" altLang="en-US" sz="800" b="1" dirty="0">
                <a:latin typeface="メイリオ" panose="020B0604030504040204" pitchFamily="50" charset="-128"/>
                <a:ea typeface="メイリオ" panose="020B0604030504040204" pitchFamily="50" charset="-128"/>
              </a:rPr>
              <a:t>～</a:t>
            </a:r>
            <a:r>
              <a:rPr kumimoji="1" lang="en-US" altLang="ja-JP" sz="800" b="1" dirty="0">
                <a:latin typeface="メイリオ" panose="020B0604030504040204" pitchFamily="50" charset="-128"/>
                <a:ea typeface="メイリオ" panose="020B0604030504040204" pitchFamily="50" charset="-128"/>
              </a:rPr>
              <a:t>10</a:t>
            </a:r>
            <a:r>
              <a:rPr kumimoji="1" lang="ja-JP" altLang="en-US" sz="800" b="1" dirty="0">
                <a:latin typeface="メイリオ" panose="020B0604030504040204" pitchFamily="50" charset="-128"/>
                <a:ea typeface="メイリオ" panose="020B0604030504040204" pitchFamily="50" charset="-128"/>
              </a:rPr>
              <a:t>店舗の不動産店舗に看板を</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導入頂いております。</a:t>
            </a:r>
          </a:p>
        </p:txBody>
      </p:sp>
      <p:sp>
        <p:nvSpPr>
          <p:cNvPr id="77" name="吹き出し: 右矢印 76">
            <a:extLst>
              <a:ext uri="{FF2B5EF4-FFF2-40B4-BE49-F238E27FC236}">
                <a16:creationId xmlns:a16="http://schemas.microsoft.com/office/drawing/2014/main" id="{1FCA3FEA-CB65-740F-3D25-CC4A0DC5FE2C}"/>
              </a:ext>
            </a:extLst>
          </p:cNvPr>
          <p:cNvSpPr/>
          <p:nvPr/>
        </p:nvSpPr>
        <p:spPr>
          <a:xfrm>
            <a:off x="1578977" y="4252666"/>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b="1" dirty="0">
                <a:latin typeface="メイリオ" panose="020B0604030504040204" pitchFamily="50" charset="-128"/>
                <a:ea typeface="メイリオ" panose="020B0604030504040204" pitchFamily="50" charset="-128"/>
              </a:rPr>
              <a:t>現在</a:t>
            </a:r>
          </a:p>
        </p:txBody>
      </p:sp>
      <p:pic>
        <p:nvPicPr>
          <p:cNvPr id="3" name="図 2" descr="文字が書かれている&#10;&#10;低い精度で自動的に生成された説明">
            <a:extLst>
              <a:ext uri="{FF2B5EF4-FFF2-40B4-BE49-F238E27FC236}">
                <a16:creationId xmlns:a16="http://schemas.microsoft.com/office/drawing/2014/main" id="{79865B9B-214A-B6B5-0A95-3FCCBD86765B}"/>
              </a:ext>
            </a:extLst>
          </p:cNvPr>
          <p:cNvPicPr>
            <a:picLocks noChangeAspect="1"/>
          </p:cNvPicPr>
          <p:nvPr/>
        </p:nvPicPr>
        <p:blipFill>
          <a:blip r:embed="rId5"/>
          <a:stretch>
            <a:fillRect/>
          </a:stretch>
        </p:blipFill>
        <p:spPr>
          <a:xfrm>
            <a:off x="6759567" y="1959887"/>
            <a:ext cx="712503" cy="285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図 4" descr="黒い背景に白い文字がある&#10;&#10;低い精度で自動的に生成された説明">
            <a:extLst>
              <a:ext uri="{FF2B5EF4-FFF2-40B4-BE49-F238E27FC236}">
                <a16:creationId xmlns:a16="http://schemas.microsoft.com/office/drawing/2014/main" id="{AA430851-8FA1-8FAD-92A8-022AB1DAB6BD}"/>
              </a:ext>
            </a:extLst>
          </p:cNvPr>
          <p:cNvPicPr>
            <a:picLocks noChangeAspect="1"/>
          </p:cNvPicPr>
          <p:nvPr/>
        </p:nvPicPr>
        <p:blipFill>
          <a:blip r:embed="rId4"/>
          <a:stretch>
            <a:fillRect/>
          </a:stretch>
        </p:blipFill>
        <p:spPr>
          <a:xfrm>
            <a:off x="7961155" y="3511211"/>
            <a:ext cx="526320" cy="255185"/>
          </a:xfrm>
          <a:prstGeom prst="rect">
            <a:avLst/>
          </a:prstGeom>
        </p:spPr>
      </p:pic>
      <p:pic>
        <p:nvPicPr>
          <p:cNvPr id="6" name="図 5" descr="パソコンの画面&#10;&#10;中程度の精度で自動的に生成された説明">
            <a:extLst>
              <a:ext uri="{FF2B5EF4-FFF2-40B4-BE49-F238E27FC236}">
                <a16:creationId xmlns:a16="http://schemas.microsoft.com/office/drawing/2014/main" id="{872BCDA7-A29C-FB22-6EC1-D02933B0DAED}"/>
              </a:ext>
            </a:extLst>
          </p:cNvPr>
          <p:cNvPicPr>
            <a:picLocks noChangeAspect="1"/>
          </p:cNvPicPr>
          <p:nvPr/>
        </p:nvPicPr>
        <p:blipFill>
          <a:blip r:embed="rId6"/>
          <a:stretch>
            <a:fillRect/>
          </a:stretch>
        </p:blipFill>
        <p:spPr>
          <a:xfrm>
            <a:off x="6759567" y="3500140"/>
            <a:ext cx="1043745" cy="266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正方形/長方形 6">
            <a:extLst>
              <a:ext uri="{FF2B5EF4-FFF2-40B4-BE49-F238E27FC236}">
                <a16:creationId xmlns:a16="http://schemas.microsoft.com/office/drawing/2014/main" id="{92B42FF8-3A4E-2B80-4B3D-36E0819E0419}"/>
              </a:ext>
            </a:extLst>
          </p:cNvPr>
          <p:cNvSpPr/>
          <p:nvPr/>
        </p:nvSpPr>
        <p:spPr>
          <a:xfrm>
            <a:off x="6613236" y="381668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4-</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アイキャッチに、天気、ニュース、時計などのコンテンツも無料で使用できる為、自社</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広告の価値が高まる事。</a:t>
            </a:r>
          </a:p>
        </p:txBody>
      </p:sp>
      <p:sp>
        <p:nvSpPr>
          <p:cNvPr id="14" name="フローチャート: 処理 13">
            <a:extLst>
              <a:ext uri="{FF2B5EF4-FFF2-40B4-BE49-F238E27FC236}">
                <a16:creationId xmlns:a16="http://schemas.microsoft.com/office/drawing/2014/main" id="{8B4FCC3A-390D-3BD5-02C1-EA915A2E5FEB}"/>
              </a:ext>
            </a:extLst>
          </p:cNvPr>
          <p:cNvSpPr/>
          <p:nvPr/>
        </p:nvSpPr>
        <p:spPr>
          <a:xfrm>
            <a:off x="8654472" y="427356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18" name="正方形/長方形 17">
            <a:extLst>
              <a:ext uri="{FF2B5EF4-FFF2-40B4-BE49-F238E27FC236}">
                <a16:creationId xmlns:a16="http://schemas.microsoft.com/office/drawing/2014/main" id="{AD45AC42-DFF5-EEC8-C218-464EC60CDFD8}"/>
              </a:ext>
            </a:extLst>
          </p:cNvPr>
          <p:cNvSpPr/>
          <p:nvPr/>
        </p:nvSpPr>
        <p:spPr>
          <a:xfrm>
            <a:off x="6613236" y="456479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5-</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物件情報などの写真素材、パワーポイント素材も、無料の編集ソフトなどを使用して素人で</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も簡単に</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UP</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出来る事</a:t>
            </a:r>
          </a:p>
        </p:txBody>
      </p:sp>
      <p:sp>
        <p:nvSpPr>
          <p:cNvPr id="19" name="フローチャート: 処理 18">
            <a:extLst>
              <a:ext uri="{FF2B5EF4-FFF2-40B4-BE49-F238E27FC236}">
                <a16:creationId xmlns:a16="http://schemas.microsoft.com/office/drawing/2014/main" id="{29920513-3348-05C0-D69F-9AA5A9850B04}"/>
              </a:ext>
            </a:extLst>
          </p:cNvPr>
          <p:cNvSpPr/>
          <p:nvPr/>
        </p:nvSpPr>
        <p:spPr>
          <a:xfrm>
            <a:off x="8654472" y="5031210"/>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pic>
        <p:nvPicPr>
          <p:cNvPr id="20" name="図 19" descr="黒い背景に白い文字がある&#10;&#10;低い精度で自動的に生成された説明">
            <a:extLst>
              <a:ext uri="{FF2B5EF4-FFF2-40B4-BE49-F238E27FC236}">
                <a16:creationId xmlns:a16="http://schemas.microsoft.com/office/drawing/2014/main" id="{FBC6BFC4-797E-0464-A184-4B582542673E}"/>
              </a:ext>
            </a:extLst>
          </p:cNvPr>
          <p:cNvPicPr>
            <a:picLocks noChangeAspect="1"/>
          </p:cNvPicPr>
          <p:nvPr/>
        </p:nvPicPr>
        <p:blipFill>
          <a:blip r:embed="rId4"/>
          <a:stretch>
            <a:fillRect/>
          </a:stretch>
        </p:blipFill>
        <p:spPr>
          <a:xfrm>
            <a:off x="7328162" y="5013384"/>
            <a:ext cx="526320" cy="255185"/>
          </a:xfrm>
          <a:prstGeom prst="rect">
            <a:avLst/>
          </a:prstGeom>
        </p:spPr>
      </p:pic>
      <p:pic>
        <p:nvPicPr>
          <p:cNvPr id="16" name="図 15" descr="黒い背景に白い文字がある&#10;&#10;低い精度で自動的に生成された説明">
            <a:extLst>
              <a:ext uri="{FF2B5EF4-FFF2-40B4-BE49-F238E27FC236}">
                <a16:creationId xmlns:a16="http://schemas.microsoft.com/office/drawing/2014/main" id="{9D464851-B4A4-B110-50E7-D3EB83291394}"/>
              </a:ext>
            </a:extLst>
          </p:cNvPr>
          <p:cNvPicPr>
            <a:picLocks noChangeAspect="1"/>
          </p:cNvPicPr>
          <p:nvPr/>
        </p:nvPicPr>
        <p:blipFill>
          <a:blip r:embed="rId4"/>
          <a:stretch>
            <a:fillRect/>
          </a:stretch>
        </p:blipFill>
        <p:spPr>
          <a:xfrm>
            <a:off x="7328162" y="4261603"/>
            <a:ext cx="526320" cy="255185"/>
          </a:xfrm>
          <a:prstGeom prst="rect">
            <a:avLst/>
          </a:prstGeom>
        </p:spPr>
      </p:pic>
      <p:sp>
        <p:nvSpPr>
          <p:cNvPr id="17" name="タイトル 1">
            <a:extLst>
              <a:ext uri="{FF2B5EF4-FFF2-40B4-BE49-F238E27FC236}">
                <a16:creationId xmlns:a16="http://schemas.microsoft.com/office/drawing/2014/main" id="{ABAE30B5-81F8-05FC-2F33-D388254D587E}"/>
              </a:ext>
            </a:extLst>
          </p:cNvPr>
          <p:cNvSpPr txBox="1">
            <a:spLocks/>
          </p:cNvSpPr>
          <p:nvPr/>
        </p:nvSpPr>
        <p:spPr>
          <a:xfrm>
            <a:off x="4792504" y="1202191"/>
            <a:ext cx="7394734"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00000"/>
              </a:lnSpc>
            </a:pPr>
            <a:r>
              <a:rPr kumimoji="1" lang="ja-JP" altLang="en-US" sz="1200" b="1" dirty="0">
                <a:latin typeface="メイリオ" panose="020B0604030504040204" pitchFamily="50" charset="-128"/>
                <a:ea typeface="メイリオ" panose="020B0604030504040204" pitchFamily="50" charset="-128"/>
              </a:rPr>
              <a:t>●製品メリットの生かし方</a:t>
            </a:r>
          </a:p>
        </p:txBody>
      </p:sp>
      <p:pic>
        <p:nvPicPr>
          <p:cNvPr id="21" name="図 20" descr="壁に貼られた紙&#10;&#10;中程度の精度で自動的に生成された説明">
            <a:extLst>
              <a:ext uri="{FF2B5EF4-FFF2-40B4-BE49-F238E27FC236}">
                <a16:creationId xmlns:a16="http://schemas.microsoft.com/office/drawing/2014/main" id="{2964D282-47FC-F5D0-091C-7FDF74FFDB5C}"/>
              </a:ext>
            </a:extLst>
          </p:cNvPr>
          <p:cNvPicPr>
            <a:picLocks noChangeAspect="1"/>
          </p:cNvPicPr>
          <p:nvPr/>
        </p:nvPicPr>
        <p:blipFill>
          <a:blip r:embed="rId7"/>
          <a:stretch>
            <a:fillRect/>
          </a:stretch>
        </p:blipFill>
        <p:spPr>
          <a:xfrm>
            <a:off x="4784290" y="1528687"/>
            <a:ext cx="1771650"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 name="図 23" descr="人, 建物, 男, モニター が含まれている画像&#10;&#10;自動的に生成された説明">
            <a:extLst>
              <a:ext uri="{FF2B5EF4-FFF2-40B4-BE49-F238E27FC236}">
                <a16:creationId xmlns:a16="http://schemas.microsoft.com/office/drawing/2014/main" id="{82B1CBDC-EACF-9A88-1EBB-FB54D43BE56C}"/>
              </a:ext>
            </a:extLst>
          </p:cNvPr>
          <p:cNvPicPr>
            <a:picLocks noChangeAspect="1"/>
          </p:cNvPicPr>
          <p:nvPr/>
        </p:nvPicPr>
        <p:blipFill>
          <a:blip r:embed="rId8"/>
          <a:stretch>
            <a:fillRect/>
          </a:stretch>
        </p:blipFill>
        <p:spPr>
          <a:xfrm>
            <a:off x="4775981" y="3633507"/>
            <a:ext cx="1771650"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7" name="正方形/長方形 66">
            <a:extLst>
              <a:ext uri="{FF2B5EF4-FFF2-40B4-BE49-F238E27FC236}">
                <a16:creationId xmlns:a16="http://schemas.microsoft.com/office/drawing/2014/main" id="{60BCE1CE-02E8-60E0-EAFE-6A442244E5B7}"/>
              </a:ext>
            </a:extLst>
          </p:cNvPr>
          <p:cNvSpPr/>
          <p:nvPr/>
        </p:nvSpPr>
        <p:spPr>
          <a:xfrm>
            <a:off x="1376218" y="5742343"/>
            <a:ext cx="10813401" cy="658183"/>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お客様からの声として、運用がシンプルで簡単である点が評価されております。</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パワーポイントや、写真素材も簡単にサイネージに表示でき、また編集ソフトも無料であるので、編集もお客様で簡単に出来ております。</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ランニングコストとして、コンテンツ制作を外注しないで済む点も良いです。</a:t>
            </a:r>
          </a:p>
        </p:txBody>
      </p:sp>
      <p:sp>
        <p:nvSpPr>
          <p:cNvPr id="26" name="タイトル 1">
            <a:extLst>
              <a:ext uri="{FF2B5EF4-FFF2-40B4-BE49-F238E27FC236}">
                <a16:creationId xmlns:a16="http://schemas.microsoft.com/office/drawing/2014/main" id="{7B5D86C8-CB84-E792-99A6-BEEE3B645FC1}"/>
              </a:ext>
            </a:extLst>
          </p:cNvPr>
          <p:cNvSpPr txBox="1">
            <a:spLocks/>
          </p:cNvSpPr>
          <p:nvPr/>
        </p:nvSpPr>
        <p:spPr>
          <a:xfrm>
            <a:off x="875580" y="1284036"/>
            <a:ext cx="4296784" cy="28663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r>
              <a:rPr lang="en-US" altLang="ja-JP" sz="1000" b="1" dirty="0">
                <a:solidFill>
                  <a:srgbClr val="FF0000"/>
                </a:solidFill>
              </a:rPr>
              <a:t>※</a:t>
            </a:r>
            <a:r>
              <a:rPr lang="ja-JP" altLang="en-US" sz="1000" b="1" dirty="0">
                <a:solidFill>
                  <a:srgbClr val="FF0000"/>
                </a:solidFill>
              </a:rPr>
              <a:t>ここでの</a:t>
            </a:r>
            <a:r>
              <a:rPr lang="en-US" altLang="ja-JP" sz="1000" b="1" dirty="0">
                <a:solidFill>
                  <a:srgbClr val="FF0000"/>
                </a:solidFill>
              </a:rPr>
              <a:t>『</a:t>
            </a:r>
            <a:r>
              <a:rPr lang="ja-JP" altLang="en-US" sz="1000" b="1" dirty="0">
                <a:solidFill>
                  <a:srgbClr val="FF0000"/>
                </a:solidFill>
              </a:rPr>
              <a:t>看板</a:t>
            </a:r>
            <a:r>
              <a:rPr lang="en-US" altLang="ja-JP" sz="1000" b="1" dirty="0">
                <a:solidFill>
                  <a:srgbClr val="FF0000"/>
                </a:solidFill>
              </a:rPr>
              <a:t>』</a:t>
            </a:r>
            <a:r>
              <a:rPr lang="ja-JP" altLang="en-US" sz="1000" b="1" dirty="0">
                <a:solidFill>
                  <a:srgbClr val="FF0000"/>
                </a:solidFill>
              </a:rPr>
              <a:t>とは、弊社製品の</a:t>
            </a:r>
            <a:r>
              <a:rPr lang="en-US" altLang="ja-JP" sz="1000" b="1" dirty="0">
                <a:solidFill>
                  <a:srgbClr val="FF0000"/>
                </a:solidFill>
              </a:rPr>
              <a:t>IOT</a:t>
            </a:r>
            <a:r>
              <a:rPr lang="ja-JP" altLang="en-US" sz="1000" b="1" dirty="0">
                <a:solidFill>
                  <a:srgbClr val="FF0000"/>
                </a:solidFill>
              </a:rPr>
              <a:t>サイネージ</a:t>
            </a:r>
            <a:r>
              <a:rPr lang="en-US" altLang="ja-JP" sz="1000" b="1" dirty="0">
                <a:solidFill>
                  <a:srgbClr val="FF0000"/>
                </a:solidFill>
              </a:rPr>
              <a:t>SIGNEON</a:t>
            </a:r>
            <a:r>
              <a:rPr lang="ja-JP" altLang="en-US" sz="1000" b="1" dirty="0">
                <a:solidFill>
                  <a:srgbClr val="FF0000"/>
                </a:solidFill>
              </a:rPr>
              <a:t>を意味します。</a:t>
            </a:r>
            <a:endParaRPr lang="en-US" altLang="ja-JP" sz="1000" b="1" dirty="0">
              <a:solidFill>
                <a:srgbClr val="FF0000"/>
              </a:solidFill>
            </a:endParaRPr>
          </a:p>
        </p:txBody>
      </p:sp>
      <p:pic>
        <p:nvPicPr>
          <p:cNvPr id="30" name="図 29" descr="地下鉄の駅&#10;&#10;自動的に生成された説明">
            <a:extLst>
              <a:ext uri="{FF2B5EF4-FFF2-40B4-BE49-F238E27FC236}">
                <a16:creationId xmlns:a16="http://schemas.microsoft.com/office/drawing/2014/main" id="{35A4F343-5239-492A-2B31-1FA0539A8992}"/>
              </a:ext>
            </a:extLst>
          </p:cNvPr>
          <p:cNvPicPr>
            <a:picLocks noChangeAspect="1"/>
          </p:cNvPicPr>
          <p:nvPr/>
        </p:nvPicPr>
        <p:blipFill>
          <a:blip r:embed="rId9"/>
          <a:stretch>
            <a:fillRect/>
          </a:stretch>
        </p:blipFill>
        <p:spPr>
          <a:xfrm>
            <a:off x="225895" y="1520585"/>
            <a:ext cx="1304925" cy="1304925"/>
          </a:xfrm>
          <a:prstGeom prst="rect">
            <a:avLst/>
          </a:prstGeom>
        </p:spPr>
      </p:pic>
      <p:pic>
        <p:nvPicPr>
          <p:cNvPr id="32" name="図 31" descr="建物, 座る, テーブル, ベンチ が含まれている画像&#10;&#10;自動的に生成された説明">
            <a:extLst>
              <a:ext uri="{FF2B5EF4-FFF2-40B4-BE49-F238E27FC236}">
                <a16:creationId xmlns:a16="http://schemas.microsoft.com/office/drawing/2014/main" id="{5844F72C-FA4F-3E43-77A2-3CE48BAF394F}"/>
              </a:ext>
            </a:extLst>
          </p:cNvPr>
          <p:cNvPicPr>
            <a:picLocks noChangeAspect="1"/>
          </p:cNvPicPr>
          <p:nvPr/>
        </p:nvPicPr>
        <p:blipFill>
          <a:blip r:embed="rId10"/>
          <a:stretch>
            <a:fillRect/>
          </a:stretch>
        </p:blipFill>
        <p:spPr>
          <a:xfrm>
            <a:off x="225895" y="2889034"/>
            <a:ext cx="1304925" cy="1304925"/>
          </a:xfrm>
          <a:prstGeom prst="rect">
            <a:avLst/>
          </a:prstGeom>
        </p:spPr>
      </p:pic>
      <p:pic>
        <p:nvPicPr>
          <p:cNvPr id="34" name="図 33" descr="屋内, 窓, テーブル, 部屋 が含まれている画像&#10;&#10;自動的に生成された説明">
            <a:extLst>
              <a:ext uri="{FF2B5EF4-FFF2-40B4-BE49-F238E27FC236}">
                <a16:creationId xmlns:a16="http://schemas.microsoft.com/office/drawing/2014/main" id="{2C9527ED-2F33-045B-EC50-ACC7EC141B0C}"/>
              </a:ext>
            </a:extLst>
          </p:cNvPr>
          <p:cNvPicPr>
            <a:picLocks noChangeAspect="1"/>
          </p:cNvPicPr>
          <p:nvPr/>
        </p:nvPicPr>
        <p:blipFill>
          <a:blip r:embed="rId11"/>
          <a:stretch>
            <a:fillRect/>
          </a:stretch>
        </p:blipFill>
        <p:spPr>
          <a:xfrm>
            <a:off x="225895" y="4257736"/>
            <a:ext cx="1304925" cy="1304925"/>
          </a:xfrm>
          <a:prstGeom prst="rect">
            <a:avLst/>
          </a:prstGeom>
        </p:spPr>
      </p:pic>
    </p:spTree>
    <p:extLst>
      <p:ext uri="{BB962C8B-B14F-4D97-AF65-F5344CB8AC3E}">
        <p14:creationId xmlns:p14="http://schemas.microsoft.com/office/powerpoint/2010/main" val="619433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6F083A5D-7B5B-ABC6-156F-F5844736B68F}"/>
              </a:ext>
            </a:extLst>
          </p:cNvPr>
          <p:cNvPicPr>
            <a:picLocks noChangeAspect="1"/>
          </p:cNvPicPr>
          <p:nvPr/>
        </p:nvPicPr>
        <p:blipFill>
          <a:blip r:embed="rId2">
            <a:alphaModFix amt="10000"/>
          </a:blip>
          <a:stretch>
            <a:fillRect/>
          </a:stretch>
        </p:blipFill>
        <p:spPr>
          <a:xfrm>
            <a:off x="4762" y="0"/>
            <a:ext cx="12187238"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156151" y="286604"/>
            <a:ext cx="10596225"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3000" b="1" dirty="0">
                <a:latin typeface="メイリオ" panose="020B0604030504040204" pitchFamily="50" charset="-128"/>
                <a:ea typeface="メイリオ" panose="020B0604030504040204" pitchFamily="50" charset="-128"/>
              </a:rPr>
              <a:t>東京　某販社様</a:t>
            </a:r>
            <a:r>
              <a:rPr kumimoji="1" lang="ja-JP" altLang="en-US" sz="1800" b="1" dirty="0">
                <a:latin typeface="メイリオ" panose="020B0604030504040204" pitchFamily="50" charset="-128"/>
                <a:ea typeface="メイリオ" panose="020B0604030504040204" pitchFamily="50" charset="-128"/>
              </a:rPr>
              <a:t>・・・自社の強い事業領域でプラス</a:t>
            </a:r>
            <a:r>
              <a:rPr kumimoji="1" lang="en-US" altLang="ja-JP" sz="1800" b="1" dirty="0">
                <a:latin typeface="メイリオ" panose="020B0604030504040204" pitchFamily="50" charset="-128"/>
                <a:ea typeface="メイリオ" panose="020B0604030504040204" pitchFamily="50" charset="-128"/>
              </a:rPr>
              <a:t>1</a:t>
            </a:r>
            <a:r>
              <a:rPr kumimoji="1" lang="ja-JP" altLang="en-US" sz="1800" b="1" dirty="0">
                <a:latin typeface="メイリオ" panose="020B0604030504040204" pitchFamily="50" charset="-128"/>
                <a:ea typeface="メイリオ" panose="020B0604030504040204" pitchFamily="50" charset="-128"/>
              </a:rPr>
              <a:t>の営業を心がける！</a:t>
            </a: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22" name="サブタイトル 2">
            <a:extLst>
              <a:ext uri="{FF2B5EF4-FFF2-40B4-BE49-F238E27FC236}">
                <a16:creationId xmlns:a16="http://schemas.microsoft.com/office/drawing/2014/main" id="{D4C5838B-830B-E23A-707A-D6D18FAA988D}"/>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bg1"/>
                </a:solidFill>
                <a:latin typeface="メイリオ" panose="020B0604030504040204" pitchFamily="50" charset="-128"/>
                <a:ea typeface="メイリオ" panose="020B0604030504040204" pitchFamily="50" charset="-128"/>
              </a:rPr>
              <a:t>東京都千代田区富士見１－３－１１　 富士見デュープレックスビズ </a:t>
            </a:r>
            <a:r>
              <a:rPr lang="en-US" altLang="ja-JP" sz="800" dirty="0">
                <a:solidFill>
                  <a:schemeClr val="bg1"/>
                </a:solidFill>
                <a:latin typeface="メイリオ" panose="020B0604030504040204" pitchFamily="50" charset="-128"/>
                <a:ea typeface="メイリオ" panose="020B0604030504040204" pitchFamily="50" charset="-128"/>
              </a:rPr>
              <a:t>6F          TEL : 03-5734-1453           FAX : 03-5734-1454             E-Mail : info@isung.co.jp</a:t>
            </a:r>
          </a:p>
        </p:txBody>
      </p:sp>
      <p:sp>
        <p:nvSpPr>
          <p:cNvPr id="10" name="正方形/長方形 9">
            <a:extLst>
              <a:ext uri="{FF2B5EF4-FFF2-40B4-BE49-F238E27FC236}">
                <a16:creationId xmlns:a16="http://schemas.microsoft.com/office/drawing/2014/main" id="{43940322-C3AD-B1FD-0EC3-C5D9E1643A67}"/>
              </a:ext>
            </a:extLst>
          </p:cNvPr>
          <p:cNvSpPr/>
          <p:nvPr/>
        </p:nvSpPr>
        <p:spPr>
          <a:xfrm>
            <a:off x="0" y="864833"/>
            <a:ext cx="12191999" cy="345131"/>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a:t>
            </a:r>
            <a:r>
              <a:rPr kumimoji="1" lang="zh-TW" altLang="en-US" sz="1400" b="1" dirty="0">
                <a:latin typeface="メイリオ" panose="020B0604030504040204" pitchFamily="50" charset="-128"/>
                <a:ea typeface="メイリオ" panose="020B0604030504040204" pitchFamily="50" charset="-128"/>
              </a:rPr>
              <a:t>累計販売台数</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a:t>
            </a:r>
            <a:r>
              <a:rPr kumimoji="1" lang="en-US" altLang="ja-JP" sz="1400" b="1" dirty="0">
                <a:latin typeface="メイリオ" panose="020B0604030504040204" pitchFamily="50" charset="-128"/>
                <a:ea typeface="メイリオ" panose="020B0604030504040204" pitchFamily="50" charset="-128"/>
              </a:rPr>
              <a:t>200</a:t>
            </a:r>
            <a:r>
              <a:rPr kumimoji="1" lang="zh-TW" altLang="en-US" sz="1400" b="1" dirty="0">
                <a:latin typeface="メイリオ" panose="020B0604030504040204" pitchFamily="50" charset="-128"/>
                <a:ea typeface="メイリオ" panose="020B0604030504040204" pitchFamily="50" charset="-128"/>
              </a:rPr>
              <a:t>台</a:t>
            </a:r>
            <a:r>
              <a:rPr kumimoji="1" lang="ja-JP" altLang="en-US" sz="1400" b="1" dirty="0">
                <a:latin typeface="メイリオ" panose="020B0604030504040204" pitchFamily="50" charset="-128"/>
                <a:ea typeface="メイリオ" panose="020B0604030504040204" pitchFamily="50" charset="-128"/>
              </a:rPr>
              <a:t>　　</a:t>
            </a:r>
            <a:r>
              <a:rPr kumimoji="1" lang="zh-TW" altLang="en-US" sz="1400" b="1" dirty="0">
                <a:latin typeface="メイリオ" panose="020B0604030504040204" pitchFamily="50" charset="-128"/>
                <a:ea typeface="メイリオ" panose="020B0604030504040204" pitchFamily="50" charset="-128"/>
              </a:rPr>
              <a:t> </a:t>
            </a:r>
            <a:r>
              <a:rPr kumimoji="1" lang="ja-JP" altLang="en-US" sz="1400" b="1" dirty="0">
                <a:latin typeface="メイリオ" panose="020B0604030504040204" pitchFamily="50" charset="-128"/>
                <a:ea typeface="メイリオ" panose="020B0604030504040204" pitchFamily="50" charset="-128"/>
              </a:rPr>
              <a:t>●主な販売先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カラオケ店向け看板　</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　飲食店（夜のお店が多い）向け看板。</a:t>
            </a:r>
          </a:p>
        </p:txBody>
      </p:sp>
      <p:sp>
        <p:nvSpPr>
          <p:cNvPr id="9" name="フローチャート: 処理 8">
            <a:extLst>
              <a:ext uri="{FF2B5EF4-FFF2-40B4-BE49-F238E27FC236}">
                <a16:creationId xmlns:a16="http://schemas.microsoft.com/office/drawing/2014/main" id="{68C3692A-9325-9DB4-9C0F-D4F0E8317951}"/>
              </a:ext>
            </a:extLst>
          </p:cNvPr>
          <p:cNvSpPr/>
          <p:nvPr/>
        </p:nvSpPr>
        <p:spPr>
          <a:xfrm>
            <a:off x="2460797" y="1663099"/>
            <a:ext cx="2160109"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・元々カラオケ店向けに、通信カラオケ</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機器を卸す事業をしておりましたので、</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その店舗向けに、誘客用の看板</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として販売を開始しました。</a:t>
            </a:r>
          </a:p>
        </p:txBody>
      </p:sp>
      <p:sp>
        <p:nvSpPr>
          <p:cNvPr id="8" name="吹き出し: 右矢印 7">
            <a:extLst>
              <a:ext uri="{FF2B5EF4-FFF2-40B4-BE49-F238E27FC236}">
                <a16:creationId xmlns:a16="http://schemas.microsoft.com/office/drawing/2014/main" id="{380EE707-F7C0-C7B9-6B51-A7CF62D900B4}"/>
              </a:ext>
            </a:extLst>
          </p:cNvPr>
          <p:cNvSpPr/>
          <p:nvPr/>
        </p:nvSpPr>
        <p:spPr>
          <a:xfrm>
            <a:off x="1578977" y="1525374"/>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年目</a:t>
            </a:r>
          </a:p>
        </p:txBody>
      </p:sp>
      <p:sp>
        <p:nvSpPr>
          <p:cNvPr id="12" name="タイトル 1">
            <a:extLst>
              <a:ext uri="{FF2B5EF4-FFF2-40B4-BE49-F238E27FC236}">
                <a16:creationId xmlns:a16="http://schemas.microsoft.com/office/drawing/2014/main" id="{661387FF-49F2-67D7-9242-20A24DC87A13}"/>
              </a:ext>
            </a:extLst>
          </p:cNvPr>
          <p:cNvSpPr txBox="1">
            <a:spLocks/>
          </p:cNvSpPr>
          <p:nvPr/>
        </p:nvSpPr>
        <p:spPr>
          <a:xfrm>
            <a:off x="0" y="1202191"/>
            <a:ext cx="6048952"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1200" b="1" dirty="0">
                <a:latin typeface="メイリオ" panose="020B0604030504040204" pitchFamily="50" charset="-128"/>
                <a:ea typeface="メイリオ" panose="020B0604030504040204" pitchFamily="50" charset="-128"/>
              </a:rPr>
              <a:t>●販売方法</a:t>
            </a:r>
          </a:p>
        </p:txBody>
      </p:sp>
      <p:sp>
        <p:nvSpPr>
          <p:cNvPr id="52" name="正方形/長方形 51">
            <a:extLst>
              <a:ext uri="{FF2B5EF4-FFF2-40B4-BE49-F238E27FC236}">
                <a16:creationId xmlns:a16="http://schemas.microsoft.com/office/drawing/2014/main" id="{A574904F-4370-A33C-8E29-FA52575BDC28}"/>
              </a:ext>
            </a:extLst>
          </p:cNvPr>
          <p:cNvSpPr/>
          <p:nvPr/>
        </p:nvSpPr>
        <p:spPr>
          <a:xfrm>
            <a:off x="6613236" y="1523519"/>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管理者が遠隔で複数個所の設置場所を管理できる事</a:t>
            </a:r>
          </a:p>
        </p:txBody>
      </p:sp>
      <p:pic>
        <p:nvPicPr>
          <p:cNvPr id="53" name="図 52" descr="黒い背景に白い文字がある&#10;&#10;低い精度で自動的に生成された説明">
            <a:extLst>
              <a:ext uri="{FF2B5EF4-FFF2-40B4-BE49-F238E27FC236}">
                <a16:creationId xmlns:a16="http://schemas.microsoft.com/office/drawing/2014/main" id="{03F3911C-24F8-A044-3766-2C7B17296604}"/>
              </a:ext>
            </a:extLst>
          </p:cNvPr>
          <p:cNvPicPr>
            <a:picLocks noChangeAspect="1"/>
          </p:cNvPicPr>
          <p:nvPr/>
        </p:nvPicPr>
        <p:blipFill>
          <a:blip r:embed="rId4"/>
          <a:stretch>
            <a:fillRect/>
          </a:stretch>
        </p:blipFill>
        <p:spPr>
          <a:xfrm>
            <a:off x="7328162" y="2635268"/>
            <a:ext cx="526320" cy="255185"/>
          </a:xfrm>
          <a:prstGeom prst="rect">
            <a:avLst/>
          </a:prstGeom>
        </p:spPr>
      </p:pic>
      <p:sp>
        <p:nvSpPr>
          <p:cNvPr id="54" name="フローチャート: 処理 53">
            <a:extLst>
              <a:ext uri="{FF2B5EF4-FFF2-40B4-BE49-F238E27FC236}">
                <a16:creationId xmlns:a16="http://schemas.microsoft.com/office/drawing/2014/main" id="{D8541479-A4C2-51A6-A356-949145A52AA7}"/>
              </a:ext>
            </a:extLst>
          </p:cNvPr>
          <p:cNvSpPr/>
          <p:nvPr/>
        </p:nvSpPr>
        <p:spPr>
          <a:xfrm>
            <a:off x="8654472" y="1952697"/>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FC</a:t>
            </a:r>
            <a:r>
              <a:rPr kumimoji="1" lang="ja-JP" altLang="en-US" sz="800" dirty="0">
                <a:latin typeface="メイリオ" panose="020B0604030504040204" pitchFamily="50" charset="-128"/>
                <a:ea typeface="メイリオ" panose="020B0604030504040204" pitchFamily="50" charset="-128"/>
              </a:rPr>
              <a:t>管理ソフトの活用」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57" name="正方形/長方形 56">
            <a:extLst>
              <a:ext uri="{FF2B5EF4-FFF2-40B4-BE49-F238E27FC236}">
                <a16:creationId xmlns:a16="http://schemas.microsoft.com/office/drawing/2014/main" id="{FD24F9D2-E2EE-CF56-BADC-5BE05473586D}"/>
              </a:ext>
            </a:extLst>
          </p:cNvPr>
          <p:cNvSpPr/>
          <p:nvPr/>
        </p:nvSpPr>
        <p:spPr>
          <a:xfrm>
            <a:off x="6613236" y="2226693"/>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同一</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ID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でも多重ログインが出来る為、現場では店長がコンテンツ更新、本社でも別途</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コンテンツ管理が出来る事。</a:t>
            </a:r>
          </a:p>
        </p:txBody>
      </p:sp>
      <p:pic>
        <p:nvPicPr>
          <p:cNvPr id="58" name="図 57" descr="黒い背景に白い文字がある&#10;&#10;低い精度で自動的に生成された説明">
            <a:extLst>
              <a:ext uri="{FF2B5EF4-FFF2-40B4-BE49-F238E27FC236}">
                <a16:creationId xmlns:a16="http://schemas.microsoft.com/office/drawing/2014/main" id="{1B48D13C-10E5-8EDF-F9A7-70822D0F631A}"/>
              </a:ext>
            </a:extLst>
          </p:cNvPr>
          <p:cNvPicPr>
            <a:picLocks noChangeAspect="1"/>
          </p:cNvPicPr>
          <p:nvPr/>
        </p:nvPicPr>
        <p:blipFill>
          <a:blip r:embed="rId4"/>
          <a:stretch>
            <a:fillRect/>
          </a:stretch>
        </p:blipFill>
        <p:spPr>
          <a:xfrm>
            <a:off x="7965791" y="1932179"/>
            <a:ext cx="526320" cy="255185"/>
          </a:xfrm>
          <a:prstGeom prst="rect">
            <a:avLst/>
          </a:prstGeom>
        </p:spPr>
      </p:pic>
      <p:sp>
        <p:nvSpPr>
          <p:cNvPr id="59" name="フローチャート: 処理 58">
            <a:extLst>
              <a:ext uri="{FF2B5EF4-FFF2-40B4-BE49-F238E27FC236}">
                <a16:creationId xmlns:a16="http://schemas.microsoft.com/office/drawing/2014/main" id="{DBD0C54F-9F19-D85C-D661-91FAB81411A8}"/>
              </a:ext>
            </a:extLst>
          </p:cNvPr>
          <p:cNvSpPr/>
          <p:nvPr/>
        </p:nvSpPr>
        <p:spPr>
          <a:xfrm>
            <a:off x="8654472" y="2655786"/>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1" name="正方形/長方形 60">
            <a:extLst>
              <a:ext uri="{FF2B5EF4-FFF2-40B4-BE49-F238E27FC236}">
                <a16:creationId xmlns:a16="http://schemas.microsoft.com/office/drawing/2014/main" id="{F07DAE2C-6743-A343-04F7-130A9CE2D400}"/>
              </a:ext>
            </a:extLst>
          </p:cNvPr>
          <p:cNvSpPr/>
          <p:nvPr/>
        </p:nvSpPr>
        <p:spPr>
          <a:xfrm>
            <a:off x="6613236" y="2929867"/>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別途ルーターなどの設備を必要とせず、</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LTE</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Wi-Hi</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LAN</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のいずれかでネットワーク</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環境が構築できる事</a:t>
            </a:r>
          </a:p>
        </p:txBody>
      </p:sp>
      <p:sp>
        <p:nvSpPr>
          <p:cNvPr id="63" name="フローチャート: 処理 62">
            <a:extLst>
              <a:ext uri="{FF2B5EF4-FFF2-40B4-BE49-F238E27FC236}">
                <a16:creationId xmlns:a16="http://schemas.microsoft.com/office/drawing/2014/main" id="{DD196F0E-8C68-6DAB-CD55-142A1D3E71EB}"/>
              </a:ext>
            </a:extLst>
          </p:cNvPr>
          <p:cNvSpPr/>
          <p:nvPr/>
        </p:nvSpPr>
        <p:spPr>
          <a:xfrm>
            <a:off x="8654472" y="3362533"/>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「オールインサイネージの強み」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69" name="フローチャート: 処理 68">
            <a:extLst>
              <a:ext uri="{FF2B5EF4-FFF2-40B4-BE49-F238E27FC236}">
                <a16:creationId xmlns:a16="http://schemas.microsoft.com/office/drawing/2014/main" id="{688311AE-153E-8B3A-BAE8-CB8C5CF3D6C5}"/>
              </a:ext>
            </a:extLst>
          </p:cNvPr>
          <p:cNvSpPr/>
          <p:nvPr/>
        </p:nvSpPr>
        <p:spPr>
          <a:xfrm>
            <a:off x="2460797" y="3011814"/>
            <a:ext cx="2138024"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・看板が非常に好評であったので、順次</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カラオケ店に看板販売を行いました。</a:t>
            </a:r>
            <a:endParaRPr kumimoji="1" lang="en-US" altLang="ja-JP" sz="800" b="1" dirty="0">
              <a:latin typeface="メイリオ" panose="020B0604030504040204" pitchFamily="50" charset="-128"/>
              <a:ea typeface="メイリオ" panose="020B0604030504040204" pitchFamily="50" charset="-128"/>
            </a:endParaRPr>
          </a:p>
          <a:p>
            <a:pPr algn="just"/>
            <a:r>
              <a:rPr kumimoji="1" lang="ja-JP" altLang="en-US" sz="800" b="1" dirty="0">
                <a:latin typeface="メイリオ" panose="020B0604030504040204" pitchFamily="50" charset="-128"/>
                <a:ea typeface="メイリオ" panose="020B0604030504040204" pitchFamily="50" charset="-128"/>
              </a:rPr>
              <a:t>　また、飲食店向けにも販売、レンタルを</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開始致しました。</a:t>
            </a:r>
          </a:p>
        </p:txBody>
      </p:sp>
      <p:sp>
        <p:nvSpPr>
          <p:cNvPr id="70" name="吹き出し: 右矢印 69">
            <a:extLst>
              <a:ext uri="{FF2B5EF4-FFF2-40B4-BE49-F238E27FC236}">
                <a16:creationId xmlns:a16="http://schemas.microsoft.com/office/drawing/2014/main" id="{F6857501-3B32-2DC7-B8E2-0D0728D7FDF1}"/>
              </a:ext>
            </a:extLst>
          </p:cNvPr>
          <p:cNvSpPr/>
          <p:nvPr/>
        </p:nvSpPr>
        <p:spPr>
          <a:xfrm>
            <a:off x="1578977" y="2883325"/>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2</a:t>
            </a:r>
            <a:r>
              <a:rPr kumimoji="1" lang="ja-JP" altLang="en-US" sz="1200" b="1" dirty="0">
                <a:latin typeface="メイリオ" panose="020B0604030504040204" pitchFamily="50" charset="-128"/>
                <a:ea typeface="メイリオ" panose="020B0604030504040204" pitchFamily="50" charset="-128"/>
              </a:rPr>
              <a:t>年目</a:t>
            </a:r>
          </a:p>
        </p:txBody>
      </p:sp>
      <p:sp>
        <p:nvSpPr>
          <p:cNvPr id="76" name="フローチャート: 処理 75">
            <a:extLst>
              <a:ext uri="{FF2B5EF4-FFF2-40B4-BE49-F238E27FC236}">
                <a16:creationId xmlns:a16="http://schemas.microsoft.com/office/drawing/2014/main" id="{198D38F7-FDE8-D897-E4C7-FC9DDA99DA6D}"/>
              </a:ext>
            </a:extLst>
          </p:cNvPr>
          <p:cNvSpPr/>
          <p:nvPr/>
        </p:nvSpPr>
        <p:spPr>
          <a:xfrm>
            <a:off x="2460798" y="4381155"/>
            <a:ext cx="2037312" cy="1066575"/>
          </a:xfrm>
          <a:prstGeom prst="flowChartProcess">
            <a:avLst/>
          </a:prstGeom>
          <a:noFill/>
          <a:ln>
            <a:noFill/>
          </a:ln>
        </p:spPr>
        <p:style>
          <a:lnRef idx="0">
            <a:scrgbClr r="0" g="0" b="0"/>
          </a:lnRef>
          <a:fillRef idx="0">
            <a:scrgbClr r="0" g="0" b="0"/>
          </a:fillRef>
          <a:effectRef idx="0">
            <a:scrgbClr r="0" g="0" b="0"/>
          </a:effectRef>
          <a:fontRef idx="minor">
            <a:schemeClr val="accent6"/>
          </a:fontRef>
        </p:style>
        <p:txBody>
          <a:bodyPr rtlCol="0" anchor="ctr"/>
          <a:lstStyle/>
          <a:p>
            <a:pPr algn="just"/>
            <a:r>
              <a:rPr kumimoji="1" lang="ja-JP" altLang="en-US" sz="800" b="1" dirty="0">
                <a:latin typeface="メイリオ" panose="020B0604030504040204" pitchFamily="50" charset="-128"/>
                <a:ea typeface="メイリオ" panose="020B0604030504040204" pitchFamily="50" charset="-128"/>
              </a:rPr>
              <a:t>・主にレンタル事業に軸足を移し、</a:t>
            </a:r>
            <a:endParaRPr kumimoji="1" lang="en-US" altLang="ja-JP" sz="800" b="1" dirty="0">
              <a:latin typeface="メイリオ" panose="020B0604030504040204" pitchFamily="50" charset="-128"/>
              <a:ea typeface="メイリオ" panose="020B0604030504040204" pitchFamily="50" charset="-128"/>
            </a:endParaRPr>
          </a:p>
          <a:p>
            <a:pPr algn="just"/>
            <a:r>
              <a:rPr kumimoji="1" lang="en-US" altLang="ja-JP" sz="800" b="1" dirty="0">
                <a:latin typeface="メイリオ" panose="020B0604030504040204" pitchFamily="50" charset="-128"/>
                <a:ea typeface="メイリオ" panose="020B0604030504040204" pitchFamily="50" charset="-128"/>
              </a:rPr>
              <a:t>   </a:t>
            </a:r>
            <a:r>
              <a:rPr kumimoji="1" lang="ja-JP" altLang="en-US" sz="800" b="1" dirty="0">
                <a:latin typeface="メイリオ" panose="020B0604030504040204" pitchFamily="50" charset="-128"/>
                <a:ea typeface="メイリオ" panose="020B0604030504040204" pitchFamily="50" charset="-128"/>
              </a:rPr>
              <a:t>事業を推進しております。</a:t>
            </a:r>
          </a:p>
        </p:txBody>
      </p:sp>
      <p:sp>
        <p:nvSpPr>
          <p:cNvPr id="77" name="吹き出し: 右矢印 76">
            <a:extLst>
              <a:ext uri="{FF2B5EF4-FFF2-40B4-BE49-F238E27FC236}">
                <a16:creationId xmlns:a16="http://schemas.microsoft.com/office/drawing/2014/main" id="{1FCA3FEA-CB65-740F-3D25-CC4A0DC5FE2C}"/>
              </a:ext>
            </a:extLst>
          </p:cNvPr>
          <p:cNvSpPr/>
          <p:nvPr/>
        </p:nvSpPr>
        <p:spPr>
          <a:xfrm>
            <a:off x="1578977" y="4252666"/>
            <a:ext cx="838613" cy="1316345"/>
          </a:xfrm>
          <a:prstGeom prst="rightArrowCallout">
            <a:avLst>
              <a:gd name="adj1" fmla="val 44349"/>
              <a:gd name="adj2" fmla="val 50000"/>
              <a:gd name="adj3" fmla="val 20358"/>
              <a:gd name="adj4" fmla="val 73432"/>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b="1" dirty="0">
                <a:latin typeface="メイリオ" panose="020B0604030504040204" pitchFamily="50" charset="-128"/>
                <a:ea typeface="メイリオ" panose="020B0604030504040204" pitchFamily="50" charset="-128"/>
              </a:rPr>
              <a:t>現在</a:t>
            </a:r>
          </a:p>
        </p:txBody>
      </p:sp>
      <p:pic>
        <p:nvPicPr>
          <p:cNvPr id="3" name="図 2" descr="文字が書かれている&#10;&#10;低い精度で自動的に生成された説明">
            <a:extLst>
              <a:ext uri="{FF2B5EF4-FFF2-40B4-BE49-F238E27FC236}">
                <a16:creationId xmlns:a16="http://schemas.microsoft.com/office/drawing/2014/main" id="{79865B9B-214A-B6B5-0A95-3FCCBD86765B}"/>
              </a:ext>
            </a:extLst>
          </p:cNvPr>
          <p:cNvPicPr>
            <a:picLocks noChangeAspect="1"/>
          </p:cNvPicPr>
          <p:nvPr/>
        </p:nvPicPr>
        <p:blipFill>
          <a:blip r:embed="rId5"/>
          <a:stretch>
            <a:fillRect/>
          </a:stretch>
        </p:blipFill>
        <p:spPr>
          <a:xfrm>
            <a:off x="6759567" y="1932179"/>
            <a:ext cx="712503" cy="285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図 4" descr="黒い背景に白い文字がある&#10;&#10;低い精度で自動的に生成された説明">
            <a:extLst>
              <a:ext uri="{FF2B5EF4-FFF2-40B4-BE49-F238E27FC236}">
                <a16:creationId xmlns:a16="http://schemas.microsoft.com/office/drawing/2014/main" id="{AA430851-8FA1-8FAD-92A8-022AB1DAB6BD}"/>
              </a:ext>
            </a:extLst>
          </p:cNvPr>
          <p:cNvPicPr>
            <a:picLocks noChangeAspect="1"/>
          </p:cNvPicPr>
          <p:nvPr/>
        </p:nvPicPr>
        <p:blipFill>
          <a:blip r:embed="rId4"/>
          <a:stretch>
            <a:fillRect/>
          </a:stretch>
        </p:blipFill>
        <p:spPr>
          <a:xfrm>
            <a:off x="7961155" y="3363435"/>
            <a:ext cx="526320" cy="255185"/>
          </a:xfrm>
          <a:prstGeom prst="rect">
            <a:avLst/>
          </a:prstGeom>
        </p:spPr>
      </p:pic>
      <p:pic>
        <p:nvPicPr>
          <p:cNvPr id="6" name="図 5" descr="パソコンの画面&#10;&#10;中程度の精度で自動的に生成された説明">
            <a:extLst>
              <a:ext uri="{FF2B5EF4-FFF2-40B4-BE49-F238E27FC236}">
                <a16:creationId xmlns:a16="http://schemas.microsoft.com/office/drawing/2014/main" id="{872BCDA7-A29C-FB22-6EC1-D02933B0DAED}"/>
              </a:ext>
            </a:extLst>
          </p:cNvPr>
          <p:cNvPicPr>
            <a:picLocks noChangeAspect="1"/>
          </p:cNvPicPr>
          <p:nvPr/>
        </p:nvPicPr>
        <p:blipFill>
          <a:blip r:embed="rId6"/>
          <a:stretch>
            <a:fillRect/>
          </a:stretch>
        </p:blipFill>
        <p:spPr>
          <a:xfrm>
            <a:off x="6759567" y="3352364"/>
            <a:ext cx="1043745" cy="266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正方形/長方形 6">
            <a:extLst>
              <a:ext uri="{FF2B5EF4-FFF2-40B4-BE49-F238E27FC236}">
                <a16:creationId xmlns:a16="http://schemas.microsoft.com/office/drawing/2014/main" id="{92B42FF8-3A4E-2B80-4B3D-36E0819E0419}"/>
              </a:ext>
            </a:extLst>
          </p:cNvPr>
          <p:cNvSpPr/>
          <p:nvPr/>
        </p:nvSpPr>
        <p:spPr>
          <a:xfrm>
            <a:off x="6613236" y="3633041"/>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4-</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アイキャッチに、天気、ニュース、時計などのコンテンツも無料で使用できる為、自社</a:t>
            </a:r>
            <a:endPar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広告の価値が高まる事。</a:t>
            </a:r>
          </a:p>
        </p:txBody>
      </p:sp>
      <p:sp>
        <p:nvSpPr>
          <p:cNvPr id="14" name="フローチャート: 処理 13">
            <a:extLst>
              <a:ext uri="{FF2B5EF4-FFF2-40B4-BE49-F238E27FC236}">
                <a16:creationId xmlns:a16="http://schemas.microsoft.com/office/drawing/2014/main" id="{8B4FCC3A-390D-3BD5-02C1-EA915A2E5FEB}"/>
              </a:ext>
            </a:extLst>
          </p:cNvPr>
          <p:cNvSpPr/>
          <p:nvPr/>
        </p:nvSpPr>
        <p:spPr>
          <a:xfrm>
            <a:off x="8654472" y="4061135"/>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sp>
        <p:nvSpPr>
          <p:cNvPr id="18" name="正方形/長方形 17">
            <a:extLst>
              <a:ext uri="{FF2B5EF4-FFF2-40B4-BE49-F238E27FC236}">
                <a16:creationId xmlns:a16="http://schemas.microsoft.com/office/drawing/2014/main" id="{AD45AC42-DFF5-EEC8-C218-464EC60CDFD8}"/>
              </a:ext>
            </a:extLst>
          </p:cNvPr>
          <p:cNvSpPr/>
          <p:nvPr/>
        </p:nvSpPr>
        <p:spPr>
          <a:xfrm>
            <a:off x="6613236" y="4336215"/>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5-</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料金表などのパワーポイント素材も、無料の編集ソフトなどを使用して素人でも簡単に</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UP  </a:t>
            </a: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出来る事</a:t>
            </a:r>
          </a:p>
        </p:txBody>
      </p:sp>
      <p:sp>
        <p:nvSpPr>
          <p:cNvPr id="19" name="フローチャート: 処理 18">
            <a:extLst>
              <a:ext uri="{FF2B5EF4-FFF2-40B4-BE49-F238E27FC236}">
                <a16:creationId xmlns:a16="http://schemas.microsoft.com/office/drawing/2014/main" id="{29920513-3348-05C0-D69F-9AA5A9850B04}"/>
              </a:ext>
            </a:extLst>
          </p:cNvPr>
          <p:cNvSpPr/>
          <p:nvPr/>
        </p:nvSpPr>
        <p:spPr>
          <a:xfrm>
            <a:off x="8654472" y="4763133"/>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「スマートソリューションの活用」 </a:t>
            </a:r>
          </a:p>
        </p:txBody>
      </p:sp>
      <p:pic>
        <p:nvPicPr>
          <p:cNvPr id="20" name="図 19" descr="黒い背景に白い文字がある&#10;&#10;低い精度で自動的に生成された説明">
            <a:extLst>
              <a:ext uri="{FF2B5EF4-FFF2-40B4-BE49-F238E27FC236}">
                <a16:creationId xmlns:a16="http://schemas.microsoft.com/office/drawing/2014/main" id="{FBC6BFC4-797E-0464-A184-4B582542673E}"/>
              </a:ext>
            </a:extLst>
          </p:cNvPr>
          <p:cNvPicPr>
            <a:picLocks noChangeAspect="1"/>
          </p:cNvPicPr>
          <p:nvPr/>
        </p:nvPicPr>
        <p:blipFill>
          <a:blip r:embed="rId4"/>
          <a:stretch>
            <a:fillRect/>
          </a:stretch>
        </p:blipFill>
        <p:spPr>
          <a:xfrm>
            <a:off x="7328162" y="4754832"/>
            <a:ext cx="526320" cy="255185"/>
          </a:xfrm>
          <a:prstGeom prst="rect">
            <a:avLst/>
          </a:prstGeom>
        </p:spPr>
      </p:pic>
      <p:pic>
        <p:nvPicPr>
          <p:cNvPr id="16" name="図 15" descr="黒い背景に白い文字がある&#10;&#10;低い精度で自動的に生成された説明">
            <a:extLst>
              <a:ext uri="{FF2B5EF4-FFF2-40B4-BE49-F238E27FC236}">
                <a16:creationId xmlns:a16="http://schemas.microsoft.com/office/drawing/2014/main" id="{9D464851-B4A4-B110-50E7-D3EB83291394}"/>
              </a:ext>
            </a:extLst>
          </p:cNvPr>
          <p:cNvPicPr>
            <a:picLocks noChangeAspect="1"/>
          </p:cNvPicPr>
          <p:nvPr/>
        </p:nvPicPr>
        <p:blipFill>
          <a:blip r:embed="rId4"/>
          <a:stretch>
            <a:fillRect/>
          </a:stretch>
        </p:blipFill>
        <p:spPr>
          <a:xfrm>
            <a:off x="7328162" y="4049169"/>
            <a:ext cx="526320" cy="255185"/>
          </a:xfrm>
          <a:prstGeom prst="rect">
            <a:avLst/>
          </a:prstGeom>
        </p:spPr>
      </p:pic>
      <p:sp>
        <p:nvSpPr>
          <p:cNvPr id="17" name="正方形/長方形 16">
            <a:extLst>
              <a:ext uri="{FF2B5EF4-FFF2-40B4-BE49-F238E27FC236}">
                <a16:creationId xmlns:a16="http://schemas.microsoft.com/office/drawing/2014/main" id="{E177FF29-7E23-6D23-DDD1-0F3BA29062CA}"/>
              </a:ext>
            </a:extLst>
          </p:cNvPr>
          <p:cNvSpPr/>
          <p:nvPr/>
        </p:nvSpPr>
        <p:spPr>
          <a:xfrm>
            <a:off x="6613236" y="5030155"/>
            <a:ext cx="5583238" cy="396909"/>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6-</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店舗入り口周り、店舗看板として、フルカラーで高輝度の</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LED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は非常に目立つ事</a:t>
            </a:r>
          </a:p>
        </p:txBody>
      </p:sp>
      <p:sp>
        <p:nvSpPr>
          <p:cNvPr id="21" name="フローチャート: 処理 20">
            <a:extLst>
              <a:ext uri="{FF2B5EF4-FFF2-40B4-BE49-F238E27FC236}">
                <a16:creationId xmlns:a16="http://schemas.microsoft.com/office/drawing/2014/main" id="{1464BE96-0C3A-7F2D-144E-63BE8D1507F1}"/>
              </a:ext>
            </a:extLst>
          </p:cNvPr>
          <p:cNvSpPr/>
          <p:nvPr/>
        </p:nvSpPr>
        <p:spPr>
          <a:xfrm>
            <a:off x="8654472" y="5468669"/>
            <a:ext cx="3549895" cy="234667"/>
          </a:xfrm>
          <a:prstGeom prst="flowChartProcess">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ja-JP" altLang="en-US" sz="800" dirty="0">
                <a:latin typeface="メイリオ" panose="020B0604030504040204" pitchFamily="50" charset="-128"/>
                <a:ea typeface="メイリオ" panose="020B0604030504040204" pitchFamily="50" charset="-128"/>
              </a:rPr>
              <a:t>「オールインサイネージの強み」</a:t>
            </a:r>
          </a:p>
        </p:txBody>
      </p:sp>
      <p:pic>
        <p:nvPicPr>
          <p:cNvPr id="24" name="図 23" descr="パソコンの画面&#10;&#10;中程度の精度で自動的に生成された説明">
            <a:extLst>
              <a:ext uri="{FF2B5EF4-FFF2-40B4-BE49-F238E27FC236}">
                <a16:creationId xmlns:a16="http://schemas.microsoft.com/office/drawing/2014/main" id="{45CF223E-3021-FD6C-1BA0-C631B3850457}"/>
              </a:ext>
            </a:extLst>
          </p:cNvPr>
          <p:cNvPicPr>
            <a:picLocks noChangeAspect="1"/>
          </p:cNvPicPr>
          <p:nvPr/>
        </p:nvPicPr>
        <p:blipFill>
          <a:blip r:embed="rId6"/>
          <a:stretch>
            <a:fillRect/>
          </a:stretch>
        </p:blipFill>
        <p:spPr>
          <a:xfrm>
            <a:off x="7139238" y="5471106"/>
            <a:ext cx="908213" cy="2320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 name="タイトル 1">
            <a:extLst>
              <a:ext uri="{FF2B5EF4-FFF2-40B4-BE49-F238E27FC236}">
                <a16:creationId xmlns:a16="http://schemas.microsoft.com/office/drawing/2014/main" id="{CD6C9944-E73B-2B37-9561-8E8F87F10AEA}"/>
              </a:ext>
            </a:extLst>
          </p:cNvPr>
          <p:cNvSpPr txBox="1">
            <a:spLocks/>
          </p:cNvSpPr>
          <p:nvPr/>
        </p:nvSpPr>
        <p:spPr>
          <a:xfrm>
            <a:off x="4792504" y="1202191"/>
            <a:ext cx="7394734" cy="34513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00000"/>
              </a:lnSpc>
            </a:pPr>
            <a:r>
              <a:rPr kumimoji="1" lang="ja-JP" altLang="en-US" sz="1200" b="1" dirty="0">
                <a:latin typeface="メイリオ" panose="020B0604030504040204" pitchFamily="50" charset="-128"/>
                <a:ea typeface="メイリオ" panose="020B0604030504040204" pitchFamily="50" charset="-128"/>
              </a:rPr>
              <a:t>●製品メリットの生かし方</a:t>
            </a:r>
          </a:p>
        </p:txBody>
      </p:sp>
      <p:sp>
        <p:nvSpPr>
          <p:cNvPr id="29" name="正方形/長方形 28">
            <a:extLst>
              <a:ext uri="{FF2B5EF4-FFF2-40B4-BE49-F238E27FC236}">
                <a16:creationId xmlns:a16="http://schemas.microsoft.com/office/drawing/2014/main" id="{FE628E2E-D457-6B6F-5A67-211662B06F39}"/>
              </a:ext>
            </a:extLst>
          </p:cNvPr>
          <p:cNvSpPr/>
          <p:nvPr/>
        </p:nvSpPr>
        <p:spPr>
          <a:xfrm>
            <a:off x="0" y="5742343"/>
            <a:ext cx="1371744" cy="658184"/>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14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販社コメント</a:t>
            </a:r>
          </a:p>
        </p:txBody>
      </p:sp>
      <p:pic>
        <p:nvPicPr>
          <p:cNvPr id="30" name="図 29" descr="建物, 自転車, 屋外, フロント が含まれている画像&#10;&#10;自動的に生成された説明">
            <a:extLst>
              <a:ext uri="{FF2B5EF4-FFF2-40B4-BE49-F238E27FC236}">
                <a16:creationId xmlns:a16="http://schemas.microsoft.com/office/drawing/2014/main" id="{A3514DA1-FB03-F554-316D-13F6E64E39DD}"/>
              </a:ext>
            </a:extLst>
          </p:cNvPr>
          <p:cNvPicPr>
            <a:picLocks noChangeAspect="1"/>
          </p:cNvPicPr>
          <p:nvPr/>
        </p:nvPicPr>
        <p:blipFill>
          <a:blip r:embed="rId7"/>
          <a:stretch>
            <a:fillRect/>
          </a:stretch>
        </p:blipFill>
        <p:spPr>
          <a:xfrm>
            <a:off x="225674" y="1528576"/>
            <a:ext cx="1310715" cy="1310715"/>
          </a:xfrm>
          <a:prstGeom prst="rect">
            <a:avLst/>
          </a:prstGeom>
        </p:spPr>
      </p:pic>
      <p:pic>
        <p:nvPicPr>
          <p:cNvPr id="32" name="図 31" descr="店の看板と店の入り口&#10;&#10;自動的に生成された説明">
            <a:extLst>
              <a:ext uri="{FF2B5EF4-FFF2-40B4-BE49-F238E27FC236}">
                <a16:creationId xmlns:a16="http://schemas.microsoft.com/office/drawing/2014/main" id="{59636D74-5A53-9AAA-A142-CBB90BB3EF1A}"/>
              </a:ext>
            </a:extLst>
          </p:cNvPr>
          <p:cNvPicPr>
            <a:picLocks noChangeAspect="1"/>
          </p:cNvPicPr>
          <p:nvPr/>
        </p:nvPicPr>
        <p:blipFill>
          <a:blip r:embed="rId8"/>
          <a:stretch>
            <a:fillRect/>
          </a:stretch>
        </p:blipFill>
        <p:spPr>
          <a:xfrm>
            <a:off x="223756" y="4252665"/>
            <a:ext cx="1316515" cy="1316515"/>
          </a:xfrm>
          <a:prstGeom prst="rect">
            <a:avLst/>
          </a:prstGeom>
        </p:spPr>
      </p:pic>
      <p:pic>
        <p:nvPicPr>
          <p:cNvPr id="34" name="図 33" descr="窓に付いている建物&#10;&#10;中程度の精度で自動的に生成された説明">
            <a:extLst>
              <a:ext uri="{FF2B5EF4-FFF2-40B4-BE49-F238E27FC236}">
                <a16:creationId xmlns:a16="http://schemas.microsoft.com/office/drawing/2014/main" id="{A17A635C-A791-83F0-1E3B-75F65942BED1}"/>
              </a:ext>
            </a:extLst>
          </p:cNvPr>
          <p:cNvPicPr>
            <a:picLocks noChangeAspect="1"/>
          </p:cNvPicPr>
          <p:nvPr/>
        </p:nvPicPr>
        <p:blipFill>
          <a:blip r:embed="rId9"/>
          <a:stretch>
            <a:fillRect/>
          </a:stretch>
        </p:blipFill>
        <p:spPr>
          <a:xfrm>
            <a:off x="233229" y="2890453"/>
            <a:ext cx="1304198" cy="1304198"/>
          </a:xfrm>
          <a:prstGeom prst="rect">
            <a:avLst/>
          </a:prstGeom>
        </p:spPr>
      </p:pic>
      <p:pic>
        <p:nvPicPr>
          <p:cNvPr id="40" name="図 39" descr="店の前の歩道を歩いている人&#10;&#10;中程度の精度で自動的に生成された説明">
            <a:extLst>
              <a:ext uri="{FF2B5EF4-FFF2-40B4-BE49-F238E27FC236}">
                <a16:creationId xmlns:a16="http://schemas.microsoft.com/office/drawing/2014/main" id="{2796BB55-1F97-C121-0072-6834280ED2DE}"/>
              </a:ext>
            </a:extLst>
          </p:cNvPr>
          <p:cNvPicPr>
            <a:picLocks noChangeAspect="1"/>
          </p:cNvPicPr>
          <p:nvPr/>
        </p:nvPicPr>
        <p:blipFill>
          <a:blip r:embed="rId10"/>
          <a:stretch>
            <a:fillRect/>
          </a:stretch>
        </p:blipFill>
        <p:spPr>
          <a:xfrm>
            <a:off x="4805234" y="1523519"/>
            <a:ext cx="1771650"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 name="図 22" descr="壁に貼られたポスター&#10;&#10;中程度の精度で自動的に生成された説明">
            <a:extLst>
              <a:ext uri="{FF2B5EF4-FFF2-40B4-BE49-F238E27FC236}">
                <a16:creationId xmlns:a16="http://schemas.microsoft.com/office/drawing/2014/main" id="{379ED340-57A3-D2FB-6DB6-FB8C02087943}"/>
              </a:ext>
            </a:extLst>
          </p:cNvPr>
          <p:cNvPicPr>
            <a:picLocks noChangeAspect="1"/>
          </p:cNvPicPr>
          <p:nvPr/>
        </p:nvPicPr>
        <p:blipFill>
          <a:blip r:embed="rId11"/>
          <a:stretch>
            <a:fillRect/>
          </a:stretch>
        </p:blipFill>
        <p:spPr>
          <a:xfrm>
            <a:off x="4792504" y="3624520"/>
            <a:ext cx="1771650"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 name="正方形/長方形 27">
            <a:extLst>
              <a:ext uri="{FF2B5EF4-FFF2-40B4-BE49-F238E27FC236}">
                <a16:creationId xmlns:a16="http://schemas.microsoft.com/office/drawing/2014/main" id="{3557CB1F-ED78-B9EF-AF64-AF32E9FA0D71}"/>
              </a:ext>
            </a:extLst>
          </p:cNvPr>
          <p:cNvSpPr/>
          <p:nvPr/>
        </p:nvSpPr>
        <p:spPr>
          <a:xfrm>
            <a:off x="1376218" y="5742343"/>
            <a:ext cx="10813401" cy="658183"/>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レンタル事業を開始するにあたり、運用が簡単であることが一番重要でした。</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運用が簡単でないと、現場の店長がコンテンツ更新などが出来ず、弊社営業社員が付きっ切りになるため、取扱いが出来ないところでした。</a:t>
            </a:r>
          </a:p>
          <a:p>
            <a:r>
              <a:rPr kumimoji="1" lang="ja-JP" altLang="en-US" sz="1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誰でも簡単に運用できるお陰で、お客様へのレンタル事業も安定しております。</a:t>
            </a:r>
          </a:p>
        </p:txBody>
      </p:sp>
      <p:sp>
        <p:nvSpPr>
          <p:cNvPr id="27" name="タイトル 1">
            <a:extLst>
              <a:ext uri="{FF2B5EF4-FFF2-40B4-BE49-F238E27FC236}">
                <a16:creationId xmlns:a16="http://schemas.microsoft.com/office/drawing/2014/main" id="{4EA25323-CF63-323A-0902-F47F2019CB1F}"/>
              </a:ext>
            </a:extLst>
          </p:cNvPr>
          <p:cNvSpPr txBox="1">
            <a:spLocks/>
          </p:cNvSpPr>
          <p:nvPr/>
        </p:nvSpPr>
        <p:spPr>
          <a:xfrm>
            <a:off x="875580" y="1284036"/>
            <a:ext cx="4296784" cy="28663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r>
              <a:rPr lang="en-US" altLang="ja-JP" sz="1000" b="1" dirty="0">
                <a:solidFill>
                  <a:srgbClr val="FF0000"/>
                </a:solidFill>
              </a:rPr>
              <a:t>※</a:t>
            </a:r>
            <a:r>
              <a:rPr lang="ja-JP" altLang="en-US" sz="1000" b="1" dirty="0">
                <a:solidFill>
                  <a:srgbClr val="FF0000"/>
                </a:solidFill>
              </a:rPr>
              <a:t>ここでの</a:t>
            </a:r>
            <a:r>
              <a:rPr lang="en-US" altLang="ja-JP" sz="1000" b="1" dirty="0">
                <a:solidFill>
                  <a:srgbClr val="FF0000"/>
                </a:solidFill>
              </a:rPr>
              <a:t>『</a:t>
            </a:r>
            <a:r>
              <a:rPr lang="ja-JP" altLang="en-US" sz="1000" b="1" dirty="0">
                <a:solidFill>
                  <a:srgbClr val="FF0000"/>
                </a:solidFill>
              </a:rPr>
              <a:t>看板</a:t>
            </a:r>
            <a:r>
              <a:rPr lang="en-US" altLang="ja-JP" sz="1000" b="1" dirty="0">
                <a:solidFill>
                  <a:srgbClr val="FF0000"/>
                </a:solidFill>
              </a:rPr>
              <a:t>』</a:t>
            </a:r>
            <a:r>
              <a:rPr lang="ja-JP" altLang="en-US" sz="1000" b="1" dirty="0">
                <a:solidFill>
                  <a:srgbClr val="FF0000"/>
                </a:solidFill>
              </a:rPr>
              <a:t>とは、弊社製品の</a:t>
            </a:r>
            <a:r>
              <a:rPr lang="en-US" altLang="ja-JP" sz="1000" b="1" dirty="0">
                <a:solidFill>
                  <a:srgbClr val="FF0000"/>
                </a:solidFill>
              </a:rPr>
              <a:t>IOT</a:t>
            </a:r>
            <a:r>
              <a:rPr lang="ja-JP" altLang="en-US" sz="1000" b="1" dirty="0">
                <a:solidFill>
                  <a:srgbClr val="FF0000"/>
                </a:solidFill>
              </a:rPr>
              <a:t>サイネージ</a:t>
            </a:r>
            <a:r>
              <a:rPr lang="en-US" altLang="ja-JP" sz="1000" b="1" dirty="0">
                <a:solidFill>
                  <a:srgbClr val="FF0000"/>
                </a:solidFill>
              </a:rPr>
              <a:t>SIGNEON</a:t>
            </a:r>
            <a:r>
              <a:rPr lang="ja-JP" altLang="en-US" sz="1000" b="1" dirty="0">
                <a:solidFill>
                  <a:srgbClr val="FF0000"/>
                </a:solidFill>
              </a:rPr>
              <a:t>を意味します。</a:t>
            </a:r>
            <a:endParaRPr lang="en-US" altLang="ja-JP" sz="1000" b="1" dirty="0">
              <a:solidFill>
                <a:srgbClr val="FF0000"/>
              </a:solidFill>
            </a:endParaRPr>
          </a:p>
        </p:txBody>
      </p:sp>
    </p:spTree>
    <p:extLst>
      <p:ext uri="{BB962C8B-B14F-4D97-AF65-F5344CB8AC3E}">
        <p14:creationId xmlns:p14="http://schemas.microsoft.com/office/powerpoint/2010/main" val="2863455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DDA77D05-B4B0-5229-6EFB-9D5F9BA23D87}"/>
              </a:ext>
            </a:extLst>
          </p:cNvPr>
          <p:cNvPicPr>
            <a:picLocks noChangeAspect="1"/>
          </p:cNvPicPr>
          <p:nvPr/>
        </p:nvPicPr>
        <p:blipFill>
          <a:blip r:embed="rId2">
            <a:alphaModFix amt="10000"/>
          </a:blip>
          <a:stretch>
            <a:fillRect/>
          </a:stretch>
        </p:blipFill>
        <p:spPr>
          <a:xfrm>
            <a:off x="2381" y="0"/>
            <a:ext cx="12187238"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156151" y="286604"/>
            <a:ext cx="10337573"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kumimoji="1" lang="ja-JP" altLang="en-US" sz="2800" b="1" dirty="0">
                <a:latin typeface="メイリオ" panose="020B0604030504040204" pitchFamily="50" charset="-128"/>
                <a:ea typeface="メイリオ" panose="020B0604030504040204" pitchFamily="50" charset="-128"/>
              </a:rPr>
              <a:t>その他販社様の声</a:t>
            </a: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22" name="サブタイトル 2">
            <a:extLst>
              <a:ext uri="{FF2B5EF4-FFF2-40B4-BE49-F238E27FC236}">
                <a16:creationId xmlns:a16="http://schemas.microsoft.com/office/drawing/2014/main" id="{D4C5838B-830B-E23A-707A-D6D18FAA988D}"/>
              </a:ext>
            </a:extLst>
          </p:cNvPr>
          <p:cNvSpPr txBox="1">
            <a:spLocks/>
          </p:cNvSpPr>
          <p:nvPr/>
        </p:nvSpPr>
        <p:spPr>
          <a:xfrm>
            <a:off x="0" y="6504507"/>
            <a:ext cx="1218961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ja-JP" altLang="en-US" sz="800" dirty="0">
                <a:solidFill>
                  <a:schemeClr val="bg1"/>
                </a:solidFill>
                <a:latin typeface="メイリオ" panose="020B0604030504040204" pitchFamily="50" charset="-128"/>
                <a:ea typeface="メイリオ" panose="020B0604030504040204" pitchFamily="50" charset="-128"/>
              </a:rPr>
              <a:t>東京都千代田区富士見１－３－１１　 富士見デュープレックスビズ </a:t>
            </a:r>
            <a:r>
              <a:rPr lang="en-US" altLang="ja-JP" sz="800" dirty="0">
                <a:solidFill>
                  <a:schemeClr val="bg1"/>
                </a:solidFill>
                <a:latin typeface="メイリオ" panose="020B0604030504040204" pitchFamily="50" charset="-128"/>
                <a:ea typeface="メイリオ" panose="020B0604030504040204" pitchFamily="50" charset="-128"/>
              </a:rPr>
              <a:t>6F          TEL : 03-5734-1453           FAX : 03-5734-1454             E-Mail : info@isung.co.jp</a:t>
            </a:r>
          </a:p>
        </p:txBody>
      </p:sp>
      <p:grpSp>
        <p:nvGrpSpPr>
          <p:cNvPr id="16" name="グループ化 15">
            <a:extLst>
              <a:ext uri="{FF2B5EF4-FFF2-40B4-BE49-F238E27FC236}">
                <a16:creationId xmlns:a16="http://schemas.microsoft.com/office/drawing/2014/main" id="{DD494AA5-F3B8-EF60-66C5-3572D70CD582}"/>
              </a:ext>
            </a:extLst>
          </p:cNvPr>
          <p:cNvGrpSpPr/>
          <p:nvPr/>
        </p:nvGrpSpPr>
        <p:grpSpPr>
          <a:xfrm>
            <a:off x="-1" y="864833"/>
            <a:ext cx="6308438" cy="1237673"/>
            <a:chOff x="-2" y="864833"/>
            <a:chExt cx="12192001" cy="1237673"/>
          </a:xfrm>
        </p:grpSpPr>
        <p:sp>
          <p:nvSpPr>
            <p:cNvPr id="10" name="正方形/長方形 9">
              <a:extLst>
                <a:ext uri="{FF2B5EF4-FFF2-40B4-BE49-F238E27FC236}">
                  <a16:creationId xmlns:a16="http://schemas.microsoft.com/office/drawing/2014/main" id="{43940322-C3AD-B1FD-0EC3-C5D9E1643A67}"/>
                </a:ext>
              </a:extLst>
            </p:cNvPr>
            <p:cNvSpPr/>
            <p:nvPr/>
          </p:nvSpPr>
          <p:spPr>
            <a:xfrm>
              <a:off x="0" y="864833"/>
              <a:ext cx="12189619" cy="372840"/>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某大手電機メーカー様</a:t>
              </a:r>
            </a:p>
          </p:txBody>
        </p:sp>
        <p:sp>
          <p:nvSpPr>
            <p:cNvPr id="6" name="正方形/長方形 5">
              <a:extLst>
                <a:ext uri="{FF2B5EF4-FFF2-40B4-BE49-F238E27FC236}">
                  <a16:creationId xmlns:a16="http://schemas.microsoft.com/office/drawing/2014/main" id="{CC351EB5-8CF7-38BB-403B-A617C24B7F1A}"/>
                </a:ext>
              </a:extLst>
            </p:cNvPr>
            <p:cNvSpPr/>
            <p:nvPr/>
          </p:nvSpPr>
          <p:spPr>
            <a:xfrm>
              <a:off x="-2" y="1237674"/>
              <a:ext cx="12192001" cy="864832"/>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t"/>
            <a:lstStyle/>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自社開発したソフトウェアの表示を行う上で、看板を使用しております。弊社が購入時に重視している点は、</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・納期が</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週間以内であること（常に倉庫に在庫があること）</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・部材発送、修理対応が迅速である事（国内に倉庫を保有している事）</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・製品が優れている事</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となり、その基準を満たしているので購入させて頂いております。</a:t>
              </a:r>
            </a:p>
          </p:txBody>
        </p:sp>
      </p:grpSp>
      <p:grpSp>
        <p:nvGrpSpPr>
          <p:cNvPr id="15" name="グループ化 14">
            <a:extLst>
              <a:ext uri="{FF2B5EF4-FFF2-40B4-BE49-F238E27FC236}">
                <a16:creationId xmlns:a16="http://schemas.microsoft.com/office/drawing/2014/main" id="{74C2967E-50F3-0A92-9986-B76E81976E51}"/>
              </a:ext>
            </a:extLst>
          </p:cNvPr>
          <p:cNvGrpSpPr/>
          <p:nvPr/>
        </p:nvGrpSpPr>
        <p:grpSpPr>
          <a:xfrm>
            <a:off x="-1" y="2119820"/>
            <a:ext cx="6308438" cy="1237673"/>
            <a:chOff x="-2" y="2108880"/>
            <a:chExt cx="12192001" cy="1237673"/>
          </a:xfrm>
        </p:grpSpPr>
        <p:sp>
          <p:nvSpPr>
            <p:cNvPr id="3" name="正方形/長方形 2">
              <a:extLst>
                <a:ext uri="{FF2B5EF4-FFF2-40B4-BE49-F238E27FC236}">
                  <a16:creationId xmlns:a16="http://schemas.microsoft.com/office/drawing/2014/main" id="{DCB507E6-A3EA-F3FB-57A3-015B6A52B413}"/>
                </a:ext>
              </a:extLst>
            </p:cNvPr>
            <p:cNvSpPr/>
            <p:nvPr/>
          </p:nvSpPr>
          <p:spPr>
            <a:xfrm>
              <a:off x="0" y="2108880"/>
              <a:ext cx="12189619" cy="372840"/>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某大手看板企業様</a:t>
              </a:r>
            </a:p>
          </p:txBody>
        </p:sp>
        <p:sp>
          <p:nvSpPr>
            <p:cNvPr id="5" name="正方形/長方形 4">
              <a:extLst>
                <a:ext uri="{FF2B5EF4-FFF2-40B4-BE49-F238E27FC236}">
                  <a16:creationId xmlns:a16="http://schemas.microsoft.com/office/drawing/2014/main" id="{5E2F6358-29C9-5D7D-DF67-618FA81B0F6C}"/>
                </a:ext>
              </a:extLst>
            </p:cNvPr>
            <p:cNvSpPr/>
            <p:nvPr/>
          </p:nvSpPr>
          <p:spPr>
            <a:xfrm>
              <a:off x="-2" y="2481721"/>
              <a:ext cx="12192001" cy="864832"/>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t"/>
            <a:lstStyle/>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看板やデジタルサイネージの販売を行なっております。</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自社でも</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LED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サイネージの調達も行なっており、自社の運用ソフトもありますが、</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３㎡未満のサイズでのお客様で、遠隔操作も必要なケースの場合、この看板を</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購入させてもらっています。</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自社のデジタルサイネージを基本販売しながら、用途用途で使い分けております。</a:t>
              </a:r>
            </a:p>
          </p:txBody>
        </p:sp>
      </p:grpSp>
      <p:grpSp>
        <p:nvGrpSpPr>
          <p:cNvPr id="14" name="グループ化 13">
            <a:extLst>
              <a:ext uri="{FF2B5EF4-FFF2-40B4-BE49-F238E27FC236}">
                <a16:creationId xmlns:a16="http://schemas.microsoft.com/office/drawing/2014/main" id="{D11A0714-ACA2-C440-A8C9-99BF213C3C01}"/>
              </a:ext>
            </a:extLst>
          </p:cNvPr>
          <p:cNvGrpSpPr/>
          <p:nvPr/>
        </p:nvGrpSpPr>
        <p:grpSpPr>
          <a:xfrm>
            <a:off x="6325678" y="864833"/>
            <a:ext cx="5863941" cy="1237673"/>
            <a:chOff x="-2" y="3343691"/>
            <a:chExt cx="12192001" cy="1237673"/>
          </a:xfrm>
        </p:grpSpPr>
        <p:sp>
          <p:nvSpPr>
            <p:cNvPr id="7" name="正方形/長方形 6">
              <a:extLst>
                <a:ext uri="{FF2B5EF4-FFF2-40B4-BE49-F238E27FC236}">
                  <a16:creationId xmlns:a16="http://schemas.microsoft.com/office/drawing/2014/main" id="{A1063046-B194-B95C-3D83-6A7D2E2C1022}"/>
                </a:ext>
              </a:extLst>
            </p:cNvPr>
            <p:cNvSpPr/>
            <p:nvPr/>
          </p:nvSpPr>
          <p:spPr>
            <a:xfrm>
              <a:off x="0" y="3343691"/>
              <a:ext cx="12189619" cy="372840"/>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某大手社会インフラ企業様</a:t>
              </a:r>
            </a:p>
          </p:txBody>
        </p:sp>
        <p:sp>
          <p:nvSpPr>
            <p:cNvPr id="8" name="正方形/長方形 7">
              <a:extLst>
                <a:ext uri="{FF2B5EF4-FFF2-40B4-BE49-F238E27FC236}">
                  <a16:creationId xmlns:a16="http://schemas.microsoft.com/office/drawing/2014/main" id="{158FA4F9-86CC-F431-B9CF-79C94969E6B4}"/>
                </a:ext>
              </a:extLst>
            </p:cNvPr>
            <p:cNvSpPr/>
            <p:nvPr/>
          </p:nvSpPr>
          <p:spPr>
            <a:xfrm>
              <a:off x="-2" y="3716532"/>
              <a:ext cx="12192001" cy="864832"/>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t"/>
            <a:lstStyle/>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主に道路標識などの社会インフラ事業を行なっております。</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地方自治体などでの看板要件で、遠隔操作が可能で、お天気などの公益性のあるコンテンツも</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表示可能との案件がある場合は、この看板を導入しております。</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他社と比較すると安価に導入できる点も評価しております。</a:t>
              </a:r>
            </a:p>
          </p:txBody>
        </p:sp>
      </p:grpSp>
      <p:grpSp>
        <p:nvGrpSpPr>
          <p:cNvPr id="12" name="グループ化 11">
            <a:extLst>
              <a:ext uri="{FF2B5EF4-FFF2-40B4-BE49-F238E27FC236}">
                <a16:creationId xmlns:a16="http://schemas.microsoft.com/office/drawing/2014/main" id="{83738C6F-B765-15CE-BE14-5D96F088E7C2}"/>
              </a:ext>
            </a:extLst>
          </p:cNvPr>
          <p:cNvGrpSpPr/>
          <p:nvPr/>
        </p:nvGrpSpPr>
        <p:grpSpPr>
          <a:xfrm>
            <a:off x="6325678" y="2119820"/>
            <a:ext cx="5863941" cy="1237673"/>
            <a:chOff x="-2" y="4578502"/>
            <a:chExt cx="12192001" cy="1237673"/>
          </a:xfrm>
        </p:grpSpPr>
        <p:sp>
          <p:nvSpPr>
            <p:cNvPr id="9" name="正方形/長方形 8">
              <a:extLst>
                <a:ext uri="{FF2B5EF4-FFF2-40B4-BE49-F238E27FC236}">
                  <a16:creationId xmlns:a16="http://schemas.microsoft.com/office/drawing/2014/main" id="{9A0E871D-52C4-E487-C4C9-F49C3E78773C}"/>
                </a:ext>
              </a:extLst>
            </p:cNvPr>
            <p:cNvSpPr/>
            <p:nvPr/>
          </p:nvSpPr>
          <p:spPr>
            <a:xfrm>
              <a:off x="0" y="4578502"/>
              <a:ext cx="12189619" cy="372840"/>
            </a:xfrm>
            <a:prstGeom prst="rect">
              <a:avLst/>
            </a:prstGeom>
            <a:solidFill>
              <a:schemeClr val="tx1">
                <a:lumMod val="65000"/>
                <a:lumOff val="35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r>
                <a:rPr kumimoji="1" lang="ja-JP" altLang="en-US" sz="1400" b="1" dirty="0">
                  <a:latin typeface="メイリオ" panose="020B0604030504040204" pitchFamily="50" charset="-128"/>
                  <a:ea typeface="メイリオ" panose="020B0604030504040204" pitchFamily="50" charset="-128"/>
                </a:rPr>
                <a:t>某大手建機・重機レンタル企業様</a:t>
              </a:r>
            </a:p>
          </p:txBody>
        </p:sp>
        <p:sp>
          <p:nvSpPr>
            <p:cNvPr id="11" name="正方形/長方形 10">
              <a:extLst>
                <a:ext uri="{FF2B5EF4-FFF2-40B4-BE49-F238E27FC236}">
                  <a16:creationId xmlns:a16="http://schemas.microsoft.com/office/drawing/2014/main" id="{FD855F58-2383-0C3E-BD65-E5858EDEC9CF}"/>
                </a:ext>
              </a:extLst>
            </p:cNvPr>
            <p:cNvSpPr/>
            <p:nvPr/>
          </p:nvSpPr>
          <p:spPr>
            <a:xfrm>
              <a:off x="-2" y="4951343"/>
              <a:ext cx="12192001" cy="864832"/>
            </a:xfrm>
            <a:prstGeom prst="rect">
              <a:avLst/>
            </a:prstGeom>
            <a:solidFill>
              <a:schemeClr val="accent6"/>
            </a:solidFill>
            <a:ln>
              <a:noFill/>
            </a:ln>
          </p:spPr>
          <p:style>
            <a:lnRef idx="3">
              <a:schemeClr val="lt1"/>
            </a:lnRef>
            <a:fillRef idx="1">
              <a:schemeClr val="accent1"/>
            </a:fillRef>
            <a:effectRef idx="1">
              <a:schemeClr val="accent1"/>
            </a:effectRef>
            <a:fontRef idx="minor">
              <a:schemeClr val="lt1"/>
            </a:fontRef>
          </p:style>
          <p:txBody>
            <a:bodyPr rtlCol="0" anchor="t"/>
            <a:lstStyle/>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主に建設・土木現場向けの建機・重機レンタル・リース事業を行なっております。</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建設現場でデジタルサイネージの需要が高まっており、朝礼用や仮囲い用の</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サイネージで活用させて頂いております。</a:t>
              </a:r>
            </a:p>
            <a:p>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交換用の</a:t>
              </a:r>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LED</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パネルや、追加部材、修理対応にも迅速に対応頂ける点で導入を決めております。</a:t>
              </a:r>
            </a:p>
            <a:p>
              <a:r>
                <a:rPr kumimoji="1" lang="en-US" altLang="ja-JP"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a:t>
              </a:r>
              <a:r>
                <a:rPr kumimoji="1" lang="ja-JP" altLang="en-US" sz="1000" b="1"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年以上前に購入した看板の部材もすぐに発送して頂ける点も高く評価しております。</a:t>
              </a:r>
            </a:p>
          </p:txBody>
        </p:sp>
      </p:grpSp>
      <p:sp>
        <p:nvSpPr>
          <p:cNvPr id="20" name="タイトル 1">
            <a:extLst>
              <a:ext uri="{FF2B5EF4-FFF2-40B4-BE49-F238E27FC236}">
                <a16:creationId xmlns:a16="http://schemas.microsoft.com/office/drawing/2014/main" id="{2DEE6BF6-267B-06CA-D93F-9CC7C1E1C7B5}"/>
              </a:ext>
            </a:extLst>
          </p:cNvPr>
          <p:cNvSpPr txBox="1">
            <a:spLocks/>
          </p:cNvSpPr>
          <p:nvPr/>
        </p:nvSpPr>
        <p:spPr>
          <a:xfrm>
            <a:off x="4564282" y="4591740"/>
            <a:ext cx="3546277" cy="512263"/>
          </a:xfrm>
          <a:prstGeom prst="rect">
            <a:avLst/>
          </a:prstGeom>
        </p:spPr>
        <p:txBody>
          <a:bodyPr rtlCol="0" anchor="t">
            <a:normAutofit fontScale="77500" lnSpcReduction="2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gn="ctr"/>
            <a:r>
              <a:rPr lang="en-US" altLang="ja-JP" sz="4400" b="1" dirty="0">
                <a:solidFill>
                  <a:schemeClr val="tx1">
                    <a:lumMod val="95000"/>
                    <a:lumOff val="5000"/>
                  </a:schemeClr>
                </a:solidFill>
                <a:latin typeface="メイリオ" panose="020B0604030504040204" pitchFamily="50" charset="-128"/>
                <a:ea typeface="メイリオ" panose="020B0604030504040204" pitchFamily="50" charset="-128"/>
              </a:rPr>
              <a:t>THANK YOU</a:t>
            </a:r>
          </a:p>
        </p:txBody>
      </p:sp>
      <p:pic>
        <p:nvPicPr>
          <p:cNvPr id="21" name="図 20">
            <a:extLst>
              <a:ext uri="{FF2B5EF4-FFF2-40B4-BE49-F238E27FC236}">
                <a16:creationId xmlns:a16="http://schemas.microsoft.com/office/drawing/2014/main" id="{1D9CF63C-8439-30EB-139F-4C8DC9E4F2FF}"/>
              </a:ext>
            </a:extLst>
          </p:cNvPr>
          <p:cNvPicPr>
            <a:picLocks noChangeAspect="1"/>
          </p:cNvPicPr>
          <p:nvPr/>
        </p:nvPicPr>
        <p:blipFill>
          <a:blip r:embed="rId3"/>
          <a:stretch>
            <a:fillRect/>
          </a:stretch>
        </p:blipFill>
        <p:spPr>
          <a:xfrm>
            <a:off x="3658354" y="4656844"/>
            <a:ext cx="905928" cy="237869"/>
          </a:xfrm>
          <a:prstGeom prst="rect">
            <a:avLst/>
          </a:prstGeom>
        </p:spPr>
      </p:pic>
      <p:sp>
        <p:nvSpPr>
          <p:cNvPr id="18" name="タイトル 1">
            <a:extLst>
              <a:ext uri="{FF2B5EF4-FFF2-40B4-BE49-F238E27FC236}">
                <a16:creationId xmlns:a16="http://schemas.microsoft.com/office/drawing/2014/main" id="{F7CEAEA6-AE3F-C9F8-A9D0-8B8C08686EA6}"/>
              </a:ext>
            </a:extLst>
          </p:cNvPr>
          <p:cNvSpPr txBox="1">
            <a:spLocks/>
          </p:cNvSpPr>
          <p:nvPr/>
        </p:nvSpPr>
        <p:spPr>
          <a:xfrm>
            <a:off x="3027652" y="322237"/>
            <a:ext cx="3724130" cy="28663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8000" i="0" kern="1200" spc="-50" baseline="0">
                <a:solidFill>
                  <a:schemeClr val="tx1">
                    <a:lumMod val="85000"/>
                    <a:lumOff val="15000"/>
                  </a:schemeClr>
                </a:solidFill>
                <a:latin typeface="Meiryo UI" panose="020B0604030504040204" pitchFamily="50" charset="-128"/>
                <a:ea typeface="Meiryo UI" panose="020B0604030504040204" pitchFamily="50" charset="-128"/>
                <a:cs typeface="+mj-cs"/>
              </a:defRPr>
            </a:lvl1pPr>
          </a:lstStyle>
          <a:p>
            <a:r>
              <a:rPr lang="en-US" altLang="ja-JP" sz="1000" dirty="0">
                <a:solidFill>
                  <a:srgbClr val="FF0000"/>
                </a:solidFill>
              </a:rPr>
              <a:t>※</a:t>
            </a:r>
            <a:r>
              <a:rPr lang="ja-JP" altLang="en-US" sz="1000" dirty="0">
                <a:solidFill>
                  <a:srgbClr val="FF0000"/>
                </a:solidFill>
              </a:rPr>
              <a:t>ここでの</a:t>
            </a:r>
            <a:r>
              <a:rPr lang="en-US" altLang="ja-JP" sz="1000" dirty="0">
                <a:solidFill>
                  <a:srgbClr val="FF0000"/>
                </a:solidFill>
              </a:rPr>
              <a:t>『</a:t>
            </a:r>
            <a:r>
              <a:rPr lang="ja-JP" altLang="en-US" sz="1000" dirty="0">
                <a:solidFill>
                  <a:srgbClr val="FF0000"/>
                </a:solidFill>
              </a:rPr>
              <a:t>看板</a:t>
            </a:r>
            <a:r>
              <a:rPr lang="en-US" altLang="ja-JP" sz="1000" dirty="0">
                <a:solidFill>
                  <a:srgbClr val="FF0000"/>
                </a:solidFill>
              </a:rPr>
              <a:t>』</a:t>
            </a:r>
            <a:r>
              <a:rPr lang="ja-JP" altLang="en-US" sz="1000" dirty="0">
                <a:solidFill>
                  <a:srgbClr val="FF0000"/>
                </a:solidFill>
              </a:rPr>
              <a:t>とは、弊社製品の</a:t>
            </a:r>
            <a:r>
              <a:rPr lang="en-US" altLang="ja-JP" sz="1000" dirty="0">
                <a:solidFill>
                  <a:srgbClr val="FF0000"/>
                </a:solidFill>
              </a:rPr>
              <a:t>IOT</a:t>
            </a:r>
            <a:r>
              <a:rPr lang="ja-JP" altLang="en-US" sz="1000" dirty="0">
                <a:solidFill>
                  <a:srgbClr val="FF0000"/>
                </a:solidFill>
              </a:rPr>
              <a:t>サイネージ</a:t>
            </a:r>
            <a:r>
              <a:rPr lang="en-US" altLang="ja-JP" sz="1000" dirty="0">
                <a:solidFill>
                  <a:srgbClr val="FF0000"/>
                </a:solidFill>
              </a:rPr>
              <a:t>SIGNEON</a:t>
            </a:r>
            <a:r>
              <a:rPr lang="ja-JP" altLang="en-US" sz="1000" dirty="0">
                <a:solidFill>
                  <a:srgbClr val="FF0000"/>
                </a:solidFill>
              </a:rPr>
              <a:t>を意味します。</a:t>
            </a:r>
            <a:endParaRPr lang="en-US" altLang="ja-JP" sz="1000" dirty="0">
              <a:solidFill>
                <a:srgbClr val="FF0000"/>
              </a:solidFill>
            </a:endParaRPr>
          </a:p>
        </p:txBody>
      </p:sp>
    </p:spTree>
    <p:extLst>
      <p:ext uri="{BB962C8B-B14F-4D97-AF65-F5344CB8AC3E}">
        <p14:creationId xmlns:p14="http://schemas.microsoft.com/office/powerpoint/2010/main" val="3443062095"/>
      </p:ext>
    </p:extLst>
  </p:cSld>
  <p:clrMapOvr>
    <a:masterClrMapping/>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_44286112_TF22712842.potx" id="{DC1F4CAC-463E-46B1-B56C-8FFBB0733DDE}" vid="{102B73BB-D185-4E66-89CB-192264AF1FD3}"/>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932EF5-314F-409E-8020-FEE5FA0795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03EEFF0-FB57-4CB4-8BFC-DF397689E2ED}">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AA3F7EDC-E5B4-4BBC-9D2A-CBE6D46C37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{EB7223E8-5771-460C-9B3E-2E6FF386B798}tf22712842_win32</Template>
  <TotalTime>8975</TotalTime>
  <Words>2675</Words>
  <Application>Microsoft Office PowerPoint</Application>
  <PresentationFormat>ワイド画面</PresentationFormat>
  <Paragraphs>230</Paragraphs>
  <Slides>7</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Meiryo UI</vt:lpstr>
      <vt:lpstr>メイリオ</vt:lpstr>
      <vt:lpstr>Calibri</vt:lpstr>
      <vt:lpstr>Franklin Gothic Book</vt:lpstr>
      <vt:lpstr>Wingdings 2</vt:lpstr>
      <vt:lpstr>1_RetrospectVTI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サイネージ 提案資料</dc:title>
  <dc:creator>イソンジャパン株式会社</dc:creator>
  <cp:lastModifiedBy>イソンジャパン株式会社</cp:lastModifiedBy>
  <cp:revision>340</cp:revision>
  <dcterms:created xsi:type="dcterms:W3CDTF">2022-12-23T00:00:27Z</dcterms:created>
  <dcterms:modified xsi:type="dcterms:W3CDTF">2023-03-06T09:34:25Z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