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98" r:id="rId5"/>
    <p:sldId id="336" r:id="rId6"/>
    <p:sldId id="337" r:id="rId7"/>
    <p:sldId id="338" r:id="rId8"/>
    <p:sldId id="339" r:id="rId9"/>
    <p:sldId id="340" r:id="rId10"/>
    <p:sldId id="342" r:id="rId11"/>
    <p:sldId id="335" r:id="rId12"/>
  </p:sldIdLst>
  <p:sldSz cx="12192000" cy="6858000"/>
  <p:notesSz cx="6858000" cy="9144000"/>
  <p:defaultTextStyle>
    <a:defPPr rtl="0">
      <a:defRPr lang="ja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8" autoAdjust="0"/>
    <p:restoredTop sz="94619" autoAdjust="0"/>
  </p:normalViewPr>
  <p:slideViewPr>
    <p:cSldViewPr snapToGrid="0">
      <p:cViewPr>
        <p:scale>
          <a:sx n="200" d="100"/>
          <a:sy n="200" d="100"/>
        </p:scale>
        <p:origin x="-6126" y="-19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243AE-AB9C-4F99-A927-9F2471FAD649}" type="datetime1"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2023/4/13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ADE32-FD1A-494E-A873-FBE034D5C1DA}" type="slidenum">
              <a:rPr kumimoji="1"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820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5D0D523-8CFC-4A67-BC17-72B1EE12365D}" type="datetime1">
              <a:rPr kumimoji="1" lang="ja-JP" altLang="en-US" smtClean="0"/>
              <a:pPr/>
              <a:t>2023/4/13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noProof="0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noProof="0" dirty="0"/>
              <a:t>マスター テキストの書式設定</a:t>
            </a:r>
          </a:p>
          <a:p>
            <a:pPr lvl="1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2 </a:t>
            </a:r>
            <a:r>
              <a:rPr kumimoji="1" lang="ja-JP" altLang="en-US" noProof="0" dirty="0"/>
              <a:t>レベル</a:t>
            </a:r>
          </a:p>
          <a:p>
            <a:pPr lvl="2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3 </a:t>
            </a:r>
            <a:r>
              <a:rPr kumimoji="1" lang="ja-JP" altLang="en-US" noProof="0" dirty="0"/>
              <a:t>レベル</a:t>
            </a:r>
          </a:p>
          <a:p>
            <a:pPr lvl="3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4 </a:t>
            </a:r>
            <a:r>
              <a:rPr kumimoji="1" lang="ja-JP" altLang="en-US" noProof="0" dirty="0"/>
              <a:t>レベル</a:t>
            </a:r>
          </a:p>
          <a:p>
            <a:pPr lvl="4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5 </a:t>
            </a:r>
            <a:r>
              <a:rPr kumimoji="1" lang="ja-JP" altLang="en-US" noProof="0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DBB06E8-024C-426A-A87F-EDA2F6EC649B}" type="slidenum">
              <a:rPr kumimoji="1" lang="en-US" altLang="ja-JP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282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B06E8-024C-426A-A87F-EDA2F6EC649B}" type="slidenum">
              <a:rPr kumimoji="1"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751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長方形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ja-JP" altLang="en-US" noProof="0"/>
              <a:t>マスター サブタイトルの書式設定</a:t>
            </a:r>
            <a:endParaRPr lang="ja-JP" altLang="en-US" noProof="0" dirty="0"/>
          </a:p>
        </p:txBody>
      </p:sp>
      <p:cxnSp>
        <p:nvCxnSpPr>
          <p:cNvPr id="9" name="直線​​コネクタ(S)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 ヘッダ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長方形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cxnSp>
        <p:nvCxnSpPr>
          <p:cNvPr id="9" name="直線​​コネクタ(S)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 rtl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長方形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キャプション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長方形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キャプション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長方形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図プレースホルダー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ja-JP" altLang="en-US" noProof="0"/>
              <a:t>アイコンをクリックして図を追加</a:t>
            </a:r>
            <a:endParaRPr lang="ja-JP" altLang="en-US" noProof="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長方形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ja-JP" altLang="en-US" noProof="0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ja-JP" altLang="en-US" noProof="0" dirty="0"/>
              <a:t>マスター テキストの書式設定</a:t>
            </a:r>
          </a:p>
          <a:p>
            <a:pPr lvl="1" rtl="0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 rtl="0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 rtl="0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 rtl="0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3A98EE3D-8CD1-4C3F-BD1C-C98C9596463C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  <p:cxnSp>
        <p:nvCxnSpPr>
          <p:cNvPr id="10" name="直線​​コネクタ(S)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700" i="0" kern="1200" spc="-50" baseline="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19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7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3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3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3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10" Type="http://schemas.openxmlformats.org/officeDocument/2006/relationships/image" Target="../media/image11.jpe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3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12" Type="http://schemas.openxmlformats.org/officeDocument/2006/relationships/image" Target="../media/image2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5.png"/><Relationship Id="rId10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20.png"/><Relationship Id="rId14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長方形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36AC74-C893-2981-E2B5-FA6DAACE06D2}"/>
              </a:ext>
            </a:extLst>
          </p:cNvPr>
          <p:cNvSpPr>
            <a:spLocks/>
          </p:cNvSpPr>
          <p:nvPr/>
        </p:nvSpPr>
        <p:spPr>
          <a:xfrm>
            <a:off x="8987247" y="12684"/>
            <a:ext cx="151568" cy="6845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長方形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42808" y="1370114"/>
            <a:ext cx="4210796" cy="3006734"/>
          </a:xfrm>
        </p:spPr>
        <p:txBody>
          <a:bodyPr rtlCol="0" anchor="t">
            <a:normAutofit/>
          </a:bodyPr>
          <a:lstStyle/>
          <a:p>
            <a:r>
              <a:rPr lang="en-US" altLang="ja-JP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WEBPAGE</a:t>
            </a:r>
            <a:br>
              <a:rPr lang="en-US" altLang="ja-JP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URL(</a:t>
            </a:r>
            <a:r>
              <a:rPr lang="ja-JP" altLang="en-US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遠隔</a:t>
            </a:r>
            <a:r>
              <a:rPr lang="en-US" altLang="ja-JP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表示</a:t>
            </a:r>
            <a:br>
              <a:rPr lang="ja-JP" altLang="en-US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及びミラーリング</a:t>
            </a:r>
            <a:r>
              <a:rPr lang="en-US" altLang="ja-JP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朝礼用</a:t>
            </a:r>
            <a:r>
              <a:rPr lang="en-US" altLang="ja-JP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4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構成図</a:t>
            </a:r>
            <a:endParaRPr lang="en-US" altLang="ja-JP" sz="4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7" name="直線​​コネクタ(S)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長方形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サブタイトル 2">
            <a:extLst>
              <a:ext uri="{FF2B5EF4-FFF2-40B4-BE49-F238E27FC236}">
                <a16:creationId xmlns:a16="http://schemas.microsoft.com/office/drawing/2014/main" id="{0F17C1AA-4267-C075-C5DF-6778120EDC53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tx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tx1"/>
                </a:solidFill>
              </a:rPr>
              <a:t>6F          TEL : 03-5734-1453           FAX : 03-5734-1454             E-Mail : info@isung.co.jp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54DED331-7648-B8C5-3F6B-8038B920D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090" y="4692615"/>
            <a:ext cx="1704975" cy="447675"/>
          </a:xfrm>
          <a:prstGeom prst="rect">
            <a:avLst/>
          </a:prstGeom>
        </p:spPr>
      </p:pic>
      <p:pic>
        <p:nvPicPr>
          <p:cNvPr id="4" name="図 3" descr="グラフィカル ユーザー インターフェイス, Web サイト&#10;&#10;中程度の精度で自動的に生成された説明">
            <a:extLst>
              <a:ext uri="{FF2B5EF4-FFF2-40B4-BE49-F238E27FC236}">
                <a16:creationId xmlns:a16="http://schemas.microsoft.com/office/drawing/2014/main" id="{A336851C-EE5A-70CF-1E86-37225489CE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478" y="1286239"/>
            <a:ext cx="7139244" cy="37115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壁に掛けられた看板&#10;&#10;低い精度で自動的に生成された説明">
            <a:extLst>
              <a:ext uri="{FF2B5EF4-FFF2-40B4-BE49-F238E27FC236}">
                <a16:creationId xmlns:a16="http://schemas.microsoft.com/office/drawing/2014/main" id="{F91B0588-0B1B-E83B-A609-B3D72BBE73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9000"/>
          </a:blip>
          <a:stretch>
            <a:fillRect/>
          </a:stretch>
        </p:blipFill>
        <p:spPr>
          <a:xfrm>
            <a:off x="5" y="8964"/>
            <a:ext cx="12191995" cy="640351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600697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sz="2800" b="1" dirty="0"/>
              <a:t>WEBPAGE URL(</a:t>
            </a:r>
            <a:r>
              <a:rPr lang="ja-JP" altLang="en-US" sz="2800" b="1" dirty="0"/>
              <a:t>遠隔</a:t>
            </a:r>
            <a:r>
              <a:rPr lang="en-US" altLang="ja-JP" sz="2800" b="1" dirty="0"/>
              <a:t>)</a:t>
            </a:r>
            <a:r>
              <a:rPr lang="ja-JP" altLang="en-US" sz="2800" b="1" dirty="0"/>
              <a:t>表示方法～概略</a:t>
            </a:r>
            <a:endParaRPr lang="en-US" altLang="ja-JP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510A6C7A-FCE1-3415-1211-35BFBDCC16C0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22" name="タイトル 1">
            <a:extLst>
              <a:ext uri="{FF2B5EF4-FFF2-40B4-BE49-F238E27FC236}">
                <a16:creationId xmlns:a16="http://schemas.microsoft.com/office/drawing/2014/main" id="{CCFCC0A8-DDD5-6464-1255-62D351F90D73}"/>
              </a:ext>
            </a:extLst>
          </p:cNvPr>
          <p:cNvSpPr txBox="1">
            <a:spLocks/>
          </p:cNvSpPr>
          <p:nvPr/>
        </p:nvSpPr>
        <p:spPr>
          <a:xfrm>
            <a:off x="-4" y="879748"/>
            <a:ext cx="12192000" cy="6039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URL</a:t>
            </a:r>
          </a:p>
          <a:p>
            <a:pPr algn="ctr"/>
            <a:r>
              <a:rPr lang="ja-JP" altLang="en-US" sz="1400" spc="-150" dirty="0">
                <a:solidFill>
                  <a:srgbClr val="FF0000"/>
                </a:solidFill>
              </a:rPr>
              <a:t>例</a:t>
            </a:r>
            <a:r>
              <a:rPr lang="en-US" altLang="ja-JP" sz="1400" spc="-150" dirty="0">
                <a:solidFill>
                  <a:srgbClr val="FF0000"/>
                </a:solidFill>
              </a:rPr>
              <a:t> : https://www.youtube.com/........</a:t>
            </a:r>
            <a:endParaRPr lang="en-US" altLang="ja-JP" sz="1400" spc="-1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矢印: 右 22">
            <a:extLst>
              <a:ext uri="{FF2B5EF4-FFF2-40B4-BE49-F238E27FC236}">
                <a16:creationId xmlns:a16="http://schemas.microsoft.com/office/drawing/2014/main" id="{B6434F9A-D813-E7FD-D977-CB5BC6CF5E71}"/>
              </a:ext>
            </a:extLst>
          </p:cNvPr>
          <p:cNvSpPr/>
          <p:nvPr/>
        </p:nvSpPr>
        <p:spPr>
          <a:xfrm>
            <a:off x="5580979" y="2803830"/>
            <a:ext cx="515017" cy="1417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電子機器の部品&#10;&#10;中程度の精度で自動的に生成された説明">
            <a:extLst>
              <a:ext uri="{FF2B5EF4-FFF2-40B4-BE49-F238E27FC236}">
                <a16:creationId xmlns:a16="http://schemas.microsoft.com/office/drawing/2014/main" id="{544C00DD-E6CF-65DC-5D54-2EE02E3130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6099" y="3638026"/>
            <a:ext cx="1487572" cy="1518990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DAE2D02-8D97-06E2-CE94-1D8D9353EC38}"/>
              </a:ext>
            </a:extLst>
          </p:cNvPr>
          <p:cNvSpPr/>
          <p:nvPr/>
        </p:nvSpPr>
        <p:spPr>
          <a:xfrm>
            <a:off x="3020291" y="5708072"/>
            <a:ext cx="8986982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上記</a:t>
            </a:r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URL</a:t>
            </a:r>
            <a:r>
              <a:rPr lang="ja-JP" altLang="en-US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形式のウェブページを、ソフトウェアを使用してサイネージに出力することが目的です。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09198F8-6B34-3A0F-367B-F032C49E3077}"/>
              </a:ext>
            </a:extLst>
          </p:cNvPr>
          <p:cNvSpPr/>
          <p:nvPr/>
        </p:nvSpPr>
        <p:spPr>
          <a:xfrm>
            <a:off x="156151" y="5708072"/>
            <a:ext cx="2762540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POINT.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0" name="図 29" descr="矢印&#10;&#10;低い精度で自動的に生成された説明">
            <a:extLst>
              <a:ext uri="{FF2B5EF4-FFF2-40B4-BE49-F238E27FC236}">
                <a16:creationId xmlns:a16="http://schemas.microsoft.com/office/drawing/2014/main" id="{93DF74D5-A6DE-F666-911E-4F7F6B3AA9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0361" y="4643637"/>
            <a:ext cx="1576487" cy="552203"/>
          </a:xfrm>
          <a:prstGeom prst="rect">
            <a:avLst/>
          </a:prstGeom>
        </p:spPr>
      </p:pic>
      <p:pic>
        <p:nvPicPr>
          <p:cNvPr id="3" name="図 2" descr="グラフィカル ユーザー インターフェイス, Web サイト&#10;&#10;中程度の精度で自動的に生成された説明">
            <a:extLst>
              <a:ext uri="{FF2B5EF4-FFF2-40B4-BE49-F238E27FC236}">
                <a16:creationId xmlns:a16="http://schemas.microsoft.com/office/drawing/2014/main" id="{2DCE7486-B70D-B38C-9D87-48C9AB0629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71" y="2034770"/>
            <a:ext cx="4679843" cy="2432971"/>
          </a:xfrm>
          <a:prstGeom prst="rect">
            <a:avLst/>
          </a:prstGeom>
        </p:spPr>
      </p:pic>
      <p:pic>
        <p:nvPicPr>
          <p:cNvPr id="7" name="図 6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BDF80B1-0E9E-70F7-74DB-3B864F7E39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7695" y="1824037"/>
            <a:ext cx="4352925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45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壁に掛けられた看板&#10;&#10;低い精度で自動的に生成された説明">
            <a:extLst>
              <a:ext uri="{FF2B5EF4-FFF2-40B4-BE49-F238E27FC236}">
                <a16:creationId xmlns:a16="http://schemas.microsoft.com/office/drawing/2014/main" id="{F91B0588-0B1B-E83B-A609-B3D72BBE73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9000"/>
          </a:blip>
          <a:stretch>
            <a:fillRect/>
          </a:stretch>
        </p:blipFill>
        <p:spPr>
          <a:xfrm>
            <a:off x="5" y="8964"/>
            <a:ext cx="12191995" cy="640351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600697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sz="2800" b="1" dirty="0"/>
              <a:t>WEBPAGE URL(</a:t>
            </a:r>
            <a:r>
              <a:rPr lang="ja-JP" altLang="en-US" sz="2800" b="1" dirty="0"/>
              <a:t>遠隔</a:t>
            </a:r>
            <a:r>
              <a:rPr lang="en-US" altLang="ja-JP" sz="2800" b="1" dirty="0"/>
              <a:t>)</a:t>
            </a:r>
            <a:r>
              <a:rPr lang="ja-JP" altLang="en-US" sz="2800" b="1" dirty="0"/>
              <a:t>表示方法～ネットワーク環境構築</a:t>
            </a:r>
            <a:endParaRPr lang="en-US" altLang="ja-JP" sz="2800" b="1" dirty="0"/>
          </a:p>
          <a:p>
            <a:endParaRPr lang="en-US" altLang="ja-JP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510A6C7A-FCE1-3415-1211-35BFBDCC16C0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DAE2D02-8D97-06E2-CE94-1D8D9353EC38}"/>
              </a:ext>
            </a:extLst>
          </p:cNvPr>
          <p:cNvSpPr/>
          <p:nvPr/>
        </p:nvSpPr>
        <p:spPr>
          <a:xfrm>
            <a:off x="3020291" y="5708072"/>
            <a:ext cx="8986982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コントローラー（</a:t>
            </a:r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TB40 / TB60</a:t>
            </a:r>
            <a:r>
              <a:rPr lang="ja-JP" altLang="en-US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）がインターネットに接続可能な状態</a:t>
            </a:r>
            <a: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を作ります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09198F8-6B34-3A0F-367B-F032C49E3077}"/>
              </a:ext>
            </a:extLst>
          </p:cNvPr>
          <p:cNvSpPr/>
          <p:nvPr/>
        </p:nvSpPr>
        <p:spPr>
          <a:xfrm>
            <a:off x="156151" y="5708072"/>
            <a:ext cx="2762540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STEP-1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019AEE7-E8B1-FDC6-10D0-2C4414E16AC3}"/>
              </a:ext>
            </a:extLst>
          </p:cNvPr>
          <p:cNvGrpSpPr/>
          <p:nvPr/>
        </p:nvGrpSpPr>
        <p:grpSpPr>
          <a:xfrm>
            <a:off x="8172834" y="1036286"/>
            <a:ext cx="1945544" cy="1539676"/>
            <a:chOff x="6737863" y="928049"/>
            <a:chExt cx="4120388" cy="3260817"/>
          </a:xfrm>
        </p:grpSpPr>
        <p:pic>
          <p:nvPicPr>
            <p:cNvPr id="15" name="図 14" descr="ゲーム機のリモコン&#10;&#10;自動的に生成された説明">
              <a:extLst>
                <a:ext uri="{FF2B5EF4-FFF2-40B4-BE49-F238E27FC236}">
                  <a16:creationId xmlns:a16="http://schemas.microsoft.com/office/drawing/2014/main" id="{562A6A38-2A12-036A-4884-CFA8FB7CA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7863" y="928049"/>
              <a:ext cx="3282962" cy="326081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7" name="図 16" descr="文字の書かれた紙&#10;&#10;自動的に生成された説明">
              <a:extLst>
                <a:ext uri="{FF2B5EF4-FFF2-40B4-BE49-F238E27FC236}">
                  <a16:creationId xmlns:a16="http://schemas.microsoft.com/office/drawing/2014/main" id="{452006C9-AA4C-31DA-B18C-C0CA8B41F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501" y="1324214"/>
              <a:ext cx="1428750" cy="2305050"/>
            </a:xfrm>
            <a:prstGeom prst="rect">
              <a:avLst/>
            </a:prstGeom>
          </p:spPr>
        </p:pic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C09E9F6-0457-0D7E-E9DB-A9F61CB3D1E1}"/>
              </a:ext>
            </a:extLst>
          </p:cNvPr>
          <p:cNvGrpSpPr/>
          <p:nvPr/>
        </p:nvGrpSpPr>
        <p:grpSpPr>
          <a:xfrm>
            <a:off x="-1" y="1025815"/>
            <a:ext cx="8279386" cy="3922160"/>
            <a:chOff x="-1" y="722741"/>
            <a:chExt cx="9163586" cy="4341029"/>
          </a:xfrm>
        </p:grpSpPr>
        <p:pic>
          <p:nvPicPr>
            <p:cNvPr id="27" name="図 26" descr="電子機器の部品&#10;&#10;中程度の精度で自動的に生成された説明">
              <a:extLst>
                <a:ext uri="{FF2B5EF4-FFF2-40B4-BE49-F238E27FC236}">
                  <a16:creationId xmlns:a16="http://schemas.microsoft.com/office/drawing/2014/main" id="{544C00DD-E6CF-65DC-5D54-2EE02E313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" y="836025"/>
              <a:ext cx="3693237" cy="3771239"/>
            </a:xfrm>
            <a:prstGeom prst="rect">
              <a:avLst/>
            </a:prstGeom>
          </p:spPr>
        </p:pic>
        <p:pic>
          <p:nvPicPr>
            <p:cNvPr id="5" name="図 4" descr="モニター, 座る, テーブル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FBAFB161-70E4-ABEA-DB91-F9CADA350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92422" y="722741"/>
              <a:ext cx="4554360" cy="2983106"/>
            </a:xfrm>
            <a:prstGeom prst="rect">
              <a:avLst/>
            </a:prstGeom>
          </p:spPr>
        </p:pic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8531C93-F33F-B134-E86C-2B760A608844}"/>
                </a:ext>
              </a:extLst>
            </p:cNvPr>
            <p:cNvSpPr/>
            <p:nvPr/>
          </p:nvSpPr>
          <p:spPr>
            <a:xfrm>
              <a:off x="345884" y="4607264"/>
              <a:ext cx="454730" cy="456506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前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3383973D-FC42-2C79-22DD-E9751FABEA58}"/>
                </a:ext>
              </a:extLst>
            </p:cNvPr>
            <p:cNvSpPr/>
            <p:nvPr/>
          </p:nvSpPr>
          <p:spPr>
            <a:xfrm>
              <a:off x="3898997" y="3143544"/>
              <a:ext cx="454730" cy="456506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裏</a:t>
              </a:r>
            </a:p>
          </p:txBody>
        </p:sp>
        <p:pic>
          <p:nvPicPr>
            <p:cNvPr id="10" name="図 9" descr="矢印&#10;&#10;低い精度で自動的に生成された説明">
              <a:extLst>
                <a:ext uri="{FF2B5EF4-FFF2-40B4-BE49-F238E27FC236}">
                  <a16:creationId xmlns:a16="http://schemas.microsoft.com/office/drawing/2014/main" id="{720BD6C4-C8CC-5881-5A0A-4522F81EF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400000">
              <a:off x="4591049" y="3330322"/>
              <a:ext cx="1744848" cy="611176"/>
            </a:xfrm>
            <a:prstGeom prst="rect">
              <a:avLst/>
            </a:prstGeom>
          </p:spPr>
        </p:pic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E47A2894-FA5C-FECA-29BC-749613A8C04D}"/>
                </a:ext>
              </a:extLst>
            </p:cNvPr>
            <p:cNvSpPr/>
            <p:nvPr/>
          </p:nvSpPr>
          <p:spPr>
            <a:xfrm>
              <a:off x="5424534" y="4419693"/>
              <a:ext cx="2046585" cy="8864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タイトル 1">
              <a:extLst>
                <a:ext uri="{FF2B5EF4-FFF2-40B4-BE49-F238E27FC236}">
                  <a16:creationId xmlns:a16="http://schemas.microsoft.com/office/drawing/2014/main" id="{06E9C2AC-7378-002F-3730-FA421C04688C}"/>
                </a:ext>
              </a:extLst>
            </p:cNvPr>
            <p:cNvSpPr txBox="1">
              <a:spLocks/>
            </p:cNvSpPr>
            <p:nvPr/>
          </p:nvSpPr>
          <p:spPr>
            <a:xfrm>
              <a:off x="5294362" y="3237930"/>
              <a:ext cx="1939347" cy="26773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4572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kumimoji="1" sz="2800" b="1" kern="1200" cap="all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+mj-cs"/>
                </a:defRPr>
              </a:lvl1pPr>
              <a:lvl2pPr eaLnBrk="1" hangingPunct="1">
                <a:defRPr kumimoji="1">
                  <a:solidFill>
                    <a:schemeClr val="tx2"/>
                  </a:solidFill>
                </a:defRPr>
              </a:lvl2pPr>
              <a:lvl3pPr eaLnBrk="1" hangingPunct="1">
                <a:defRPr kumimoji="1">
                  <a:solidFill>
                    <a:schemeClr val="tx2"/>
                  </a:solidFill>
                </a:defRPr>
              </a:lvl3pPr>
              <a:lvl4pPr eaLnBrk="1" hangingPunct="1">
                <a:defRPr kumimoji="1">
                  <a:solidFill>
                    <a:schemeClr val="tx2"/>
                  </a:solidFill>
                </a:defRPr>
              </a:lvl4pPr>
              <a:lvl5pPr eaLnBrk="1" hangingPunct="1">
                <a:defRPr kumimoji="1">
                  <a:solidFill>
                    <a:schemeClr val="tx2"/>
                  </a:solidFill>
                </a:defRPr>
              </a:lvl5pPr>
              <a:lvl6pPr eaLnBrk="1" hangingPunct="1">
                <a:defRPr kumimoji="1">
                  <a:solidFill>
                    <a:schemeClr val="tx2"/>
                  </a:solidFill>
                </a:defRPr>
              </a:lvl6pPr>
              <a:lvl7pPr eaLnBrk="1" hangingPunct="1">
                <a:defRPr kumimoji="1">
                  <a:solidFill>
                    <a:schemeClr val="tx2"/>
                  </a:solidFill>
                </a:defRPr>
              </a:lvl7pPr>
              <a:lvl8pPr eaLnBrk="1" hangingPunct="1">
                <a:defRPr kumimoji="1">
                  <a:solidFill>
                    <a:schemeClr val="tx2"/>
                  </a:solidFill>
                </a:defRPr>
              </a:lvl8pPr>
              <a:lvl9pPr eaLnBrk="1" hangingPunct="1">
                <a:defRPr kumimoji="1">
                  <a:solidFill>
                    <a:schemeClr val="tx2"/>
                  </a:solidFill>
                </a:defRPr>
              </a:lvl9pPr>
            </a:lstStyle>
            <a:p>
              <a:pPr algn="ctr"/>
              <a:r>
                <a:rPr lang="ja-JP" altLang="en-US" sz="1400" dirty="0">
                  <a:solidFill>
                    <a:schemeClr val="tx1"/>
                  </a:solidFill>
                </a:rPr>
                <a:t>イーサネットポート</a:t>
              </a:r>
              <a:endParaRPr lang="en-US" altLang="ja-JP" sz="1400" spc="-1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EB30971-C340-C225-D205-585D7523E829}"/>
                </a:ext>
              </a:extLst>
            </p:cNvPr>
            <p:cNvSpPr/>
            <p:nvPr/>
          </p:nvSpPr>
          <p:spPr>
            <a:xfrm rot="5400000">
              <a:off x="6328154" y="3276731"/>
              <a:ext cx="2224183" cy="6174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図 19" descr="矢印&#10;&#10;低い精度で自動的に生成された説明">
              <a:extLst>
                <a:ext uri="{FF2B5EF4-FFF2-40B4-BE49-F238E27FC236}">
                  <a16:creationId xmlns:a16="http://schemas.microsoft.com/office/drawing/2014/main" id="{70E8175D-7FF4-FC4D-B516-372CFB51A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0800000">
              <a:off x="7418737" y="1932070"/>
              <a:ext cx="1744848" cy="611176"/>
            </a:xfrm>
            <a:prstGeom prst="rect">
              <a:avLst/>
            </a:prstGeom>
          </p:spPr>
        </p:pic>
      </p:grpSp>
      <p:sp>
        <p:nvSpPr>
          <p:cNvPr id="21" name="フローチャート: 判断 20">
            <a:extLst>
              <a:ext uri="{FF2B5EF4-FFF2-40B4-BE49-F238E27FC236}">
                <a16:creationId xmlns:a16="http://schemas.microsoft.com/office/drawing/2014/main" id="{21233C3F-E355-8DA9-BC59-EFFBEB5C9A31}"/>
              </a:ext>
            </a:extLst>
          </p:cNvPr>
          <p:cNvSpPr/>
          <p:nvPr/>
        </p:nvSpPr>
        <p:spPr>
          <a:xfrm>
            <a:off x="8373104" y="2652277"/>
            <a:ext cx="1114214" cy="50207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OR</a:t>
            </a:r>
            <a:endParaRPr kumimoji="1" lang="ja-JP" altLang="en-US" dirty="0"/>
          </a:p>
        </p:txBody>
      </p:sp>
      <p:pic>
        <p:nvPicPr>
          <p:cNvPr id="26" name="図 25" descr="コンピューター関連の機械&#10;&#10;低い精度で自動的に生成された説明">
            <a:extLst>
              <a:ext uri="{FF2B5EF4-FFF2-40B4-BE49-F238E27FC236}">
                <a16:creationId xmlns:a16="http://schemas.microsoft.com/office/drawing/2014/main" id="{3D219616-3066-B66B-6036-B2718AE52A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90460" y="3154347"/>
            <a:ext cx="679502" cy="2159166"/>
          </a:xfrm>
          <a:prstGeom prst="rect">
            <a:avLst/>
          </a:prstGeom>
        </p:spPr>
      </p:pic>
      <p:sp>
        <p:nvSpPr>
          <p:cNvPr id="30" name="タイトル 1">
            <a:extLst>
              <a:ext uri="{FF2B5EF4-FFF2-40B4-BE49-F238E27FC236}">
                <a16:creationId xmlns:a16="http://schemas.microsoft.com/office/drawing/2014/main" id="{D57672E0-C086-7C06-73AB-0E0DA7DC61C6}"/>
              </a:ext>
            </a:extLst>
          </p:cNvPr>
          <p:cNvSpPr txBox="1">
            <a:spLocks/>
          </p:cNvSpPr>
          <p:nvPr/>
        </p:nvSpPr>
        <p:spPr>
          <a:xfrm>
            <a:off x="9240218" y="4829176"/>
            <a:ext cx="1114214" cy="2677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ja-JP" altLang="en-US" sz="1400" spc="-150" dirty="0">
                <a:solidFill>
                  <a:schemeClr val="tx1"/>
                </a:solidFill>
              </a:rPr>
              <a:t>ルーター</a:t>
            </a:r>
            <a:endParaRPr lang="en-US" altLang="ja-JP" sz="1400" spc="-15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1" name="Picture 2" descr="クラウドへ通信の白黒シルエットイラスト02">
            <a:extLst>
              <a:ext uri="{FF2B5EF4-FFF2-40B4-BE49-F238E27FC236}">
                <a16:creationId xmlns:a16="http://schemas.microsoft.com/office/drawing/2014/main" id="{81EBC96E-8A3C-A6D1-4E89-80EB21FD5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335" y="1781612"/>
            <a:ext cx="1741329" cy="174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タイトル 1">
            <a:extLst>
              <a:ext uri="{FF2B5EF4-FFF2-40B4-BE49-F238E27FC236}">
                <a16:creationId xmlns:a16="http://schemas.microsoft.com/office/drawing/2014/main" id="{8417131D-06A5-D38C-4566-AE24A7AF25B8}"/>
              </a:ext>
            </a:extLst>
          </p:cNvPr>
          <p:cNvSpPr txBox="1">
            <a:spLocks/>
          </p:cNvSpPr>
          <p:nvPr/>
        </p:nvSpPr>
        <p:spPr>
          <a:xfrm>
            <a:off x="10434335" y="3325105"/>
            <a:ext cx="1741329" cy="4184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ja-JP" sz="1400" spc="-150" dirty="0">
                <a:solidFill>
                  <a:schemeClr val="tx1"/>
                </a:solidFill>
              </a:rPr>
              <a:t>INTER NET</a:t>
            </a:r>
            <a:endParaRPr lang="en-US" altLang="ja-JP" sz="1400" spc="-1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矢印: 右 33">
            <a:extLst>
              <a:ext uri="{FF2B5EF4-FFF2-40B4-BE49-F238E27FC236}">
                <a16:creationId xmlns:a16="http://schemas.microsoft.com/office/drawing/2014/main" id="{10AE0ED6-16FD-DA2F-A461-3D6E91852E8A}"/>
              </a:ext>
            </a:extLst>
          </p:cNvPr>
          <p:cNvSpPr/>
          <p:nvPr/>
        </p:nvSpPr>
        <p:spPr>
          <a:xfrm rot="10800000">
            <a:off x="10025869" y="2160670"/>
            <a:ext cx="515017" cy="1417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541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壁に掛けられた看板&#10;&#10;低い精度で自動的に生成された説明">
            <a:extLst>
              <a:ext uri="{FF2B5EF4-FFF2-40B4-BE49-F238E27FC236}">
                <a16:creationId xmlns:a16="http://schemas.microsoft.com/office/drawing/2014/main" id="{F91B0588-0B1B-E83B-A609-B3D72BBE73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9000"/>
          </a:blip>
          <a:stretch>
            <a:fillRect/>
          </a:stretch>
        </p:blipFill>
        <p:spPr>
          <a:xfrm>
            <a:off x="5" y="8964"/>
            <a:ext cx="12191995" cy="640351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600697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sz="2800" b="1" dirty="0"/>
              <a:t>WEBPAGE URL(</a:t>
            </a:r>
            <a:r>
              <a:rPr lang="ja-JP" altLang="en-US" sz="2800" b="1" dirty="0"/>
              <a:t>遠隔</a:t>
            </a:r>
            <a:r>
              <a:rPr lang="en-US" altLang="ja-JP" sz="2800" b="1" dirty="0"/>
              <a:t>)</a:t>
            </a:r>
            <a:r>
              <a:rPr lang="ja-JP" altLang="en-US" sz="2800" b="1" dirty="0"/>
              <a:t>表示方法～操作ソフトの準備</a:t>
            </a:r>
            <a:endParaRPr lang="en-US" altLang="ja-JP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510A6C7A-FCE1-3415-1211-35BFBDCC16C0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DAE2D02-8D97-06E2-CE94-1D8D9353EC38}"/>
              </a:ext>
            </a:extLst>
          </p:cNvPr>
          <p:cNvSpPr/>
          <p:nvPr/>
        </p:nvSpPr>
        <p:spPr>
          <a:xfrm>
            <a:off x="3020291" y="5708072"/>
            <a:ext cx="8986982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ノバスター</a:t>
            </a:r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en-US" altLang="ja-JP" sz="1400" b="0" i="0" dirty="0" err="1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Novastar</a:t>
            </a:r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のソフトウェアに接続します</a:t>
            </a:r>
            <a:b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b="1" i="0" u="sng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ソフトウェアは</a:t>
            </a:r>
            <a:r>
              <a:rPr lang="en-US" altLang="ja-JP" sz="1400" b="1" i="0" u="sng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APP</a:t>
            </a:r>
            <a:r>
              <a:rPr lang="ja-JP" altLang="en-US" sz="1400" b="1" i="0" u="sng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向けでは　</a:t>
            </a:r>
            <a:r>
              <a:rPr lang="en-US" altLang="ja-JP" sz="1400" b="1" i="0" u="sng" dirty="0" err="1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Vipexpress</a:t>
            </a:r>
            <a:r>
              <a:rPr lang="en-US" altLang="ja-JP" sz="14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/ </a:t>
            </a:r>
            <a:r>
              <a:rPr lang="en-US" altLang="ja-JP" sz="1400" b="1" i="0" u="sng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1400" b="1" i="0" u="sng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（遠隔操作）向けでは　</a:t>
            </a:r>
            <a:r>
              <a:rPr lang="en-US" altLang="ja-JP" sz="1400" b="1" i="0" u="sng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VNNOX</a:t>
            </a:r>
            <a:r>
              <a:rPr lang="ja-JP" altLang="en-US" sz="1400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を使用します</a:t>
            </a:r>
            <a:endParaRPr kumimoji="1" lang="ja-JP" altLang="en-US" sz="1400" b="1" u="sng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09198F8-6B34-3A0F-367B-F032C49E3077}"/>
              </a:ext>
            </a:extLst>
          </p:cNvPr>
          <p:cNvSpPr/>
          <p:nvPr/>
        </p:nvSpPr>
        <p:spPr>
          <a:xfrm>
            <a:off x="156151" y="5708072"/>
            <a:ext cx="2762540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STEP-2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3" name="図 2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BD7F2F2D-6873-5EF2-4B75-B27C47E74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66" y="1827365"/>
            <a:ext cx="5982761" cy="3203270"/>
          </a:xfrm>
          <a:prstGeom prst="rect">
            <a:avLst/>
          </a:prstGeom>
        </p:spPr>
      </p:pic>
      <p:pic>
        <p:nvPicPr>
          <p:cNvPr id="16" name="図 15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81823D39-D975-DC60-1F22-90B0BF590A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3201" y="810489"/>
            <a:ext cx="2054880" cy="2054880"/>
          </a:xfrm>
          <a:prstGeom prst="rect">
            <a:avLst/>
          </a:prstGeom>
        </p:spPr>
      </p:pic>
      <p:pic>
        <p:nvPicPr>
          <p:cNvPr id="36" name="図 3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F3F7F04D-C767-A82D-465F-FA425149A4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7955" y="1827365"/>
            <a:ext cx="5983355" cy="3203270"/>
          </a:xfrm>
          <a:prstGeom prst="rect">
            <a:avLst/>
          </a:prstGeom>
        </p:spPr>
      </p:pic>
      <p:pic>
        <p:nvPicPr>
          <p:cNvPr id="25" name="図 24" descr="ロゴ&#10;&#10;自動的に生成された説明">
            <a:extLst>
              <a:ext uri="{FF2B5EF4-FFF2-40B4-BE49-F238E27FC236}">
                <a16:creationId xmlns:a16="http://schemas.microsoft.com/office/drawing/2014/main" id="{8B12E543-25FE-57D8-53E5-2B1ABC17BC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7916" y="945816"/>
            <a:ext cx="1791583" cy="1919553"/>
          </a:xfrm>
          <a:prstGeom prst="rect">
            <a:avLst/>
          </a:prstGeom>
        </p:spPr>
      </p:pic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060311C-A89E-2682-5251-A24A14685303}"/>
              </a:ext>
            </a:extLst>
          </p:cNvPr>
          <p:cNvSpPr/>
          <p:nvPr/>
        </p:nvSpPr>
        <p:spPr>
          <a:xfrm>
            <a:off x="75466" y="4815005"/>
            <a:ext cx="5982761" cy="389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ja-JP" sz="1200" b="1" i="0" dirty="0" err="1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Vipexpress</a:t>
            </a:r>
            <a:r>
              <a:rPr lang="en-US" altLang="ja-JP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 (APP_VER)-PC</a:t>
            </a:r>
            <a:r>
              <a:rPr lang="ja-JP" altLang="en-US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に設置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1CA2EBF-A83C-DC8F-1F02-83898E8313FC}"/>
              </a:ext>
            </a:extLst>
          </p:cNvPr>
          <p:cNvSpPr/>
          <p:nvPr/>
        </p:nvSpPr>
        <p:spPr>
          <a:xfrm>
            <a:off x="6151704" y="4815004"/>
            <a:ext cx="5959605" cy="389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ja-JP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VNNOX(WEB_VER)-http://www.en.vnnox.com/?l=jp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70D72CE-B20B-073B-A367-4B293372FB82}"/>
              </a:ext>
            </a:extLst>
          </p:cNvPr>
          <p:cNvSpPr/>
          <p:nvPr/>
        </p:nvSpPr>
        <p:spPr>
          <a:xfrm>
            <a:off x="75466" y="5229456"/>
            <a:ext cx="12035843" cy="3892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en-US" altLang="ja-JP" sz="1200" b="1" i="0" dirty="0">
                <a:solidFill>
                  <a:srgbClr val="FFFF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APP</a:t>
            </a:r>
            <a:r>
              <a:rPr lang="ja-JP" altLang="en-US" sz="120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とは、</a:t>
            </a:r>
            <a:r>
              <a:rPr lang="en-US" altLang="ja-JP" sz="1200" b="1" i="0" dirty="0">
                <a:solidFill>
                  <a:srgbClr val="FFFF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1200" b="1" i="0" dirty="0">
                <a:solidFill>
                  <a:srgbClr val="FFFF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にインストール</a:t>
            </a:r>
            <a:r>
              <a:rPr lang="ja-JP" altLang="en-US" sz="120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して運用するソフトウェアのことです。 </a:t>
            </a:r>
            <a:r>
              <a:rPr lang="en-US" altLang="ja-JP" sz="1200" b="1" i="0" dirty="0">
                <a:solidFill>
                  <a:srgbClr val="FFFF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120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とは、</a:t>
            </a:r>
            <a:r>
              <a:rPr lang="ja-JP" altLang="en-US" sz="1200" b="1" i="0" dirty="0">
                <a:solidFill>
                  <a:srgbClr val="FFFF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インターネットを通じて運用する</a:t>
            </a:r>
            <a:r>
              <a:rPr lang="ja-JP" altLang="en-US" sz="120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ソフトウェアのことです。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CA12A5A-FD32-6C0F-50CF-5CB2054DAD54}"/>
              </a:ext>
            </a:extLst>
          </p:cNvPr>
          <p:cNvSpPr/>
          <p:nvPr/>
        </p:nvSpPr>
        <p:spPr>
          <a:xfrm>
            <a:off x="5529263" y="2805113"/>
            <a:ext cx="428625" cy="2071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41093C2-4CCB-805E-27F0-3743EA3DD09D}"/>
              </a:ext>
            </a:extLst>
          </p:cNvPr>
          <p:cNvSpPr/>
          <p:nvPr/>
        </p:nvSpPr>
        <p:spPr>
          <a:xfrm>
            <a:off x="11620500" y="3429000"/>
            <a:ext cx="352425" cy="389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455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壁に掛けられた看板&#10;&#10;低い精度で自動的に生成された説明">
            <a:extLst>
              <a:ext uri="{FF2B5EF4-FFF2-40B4-BE49-F238E27FC236}">
                <a16:creationId xmlns:a16="http://schemas.microsoft.com/office/drawing/2014/main" id="{F91B0588-0B1B-E83B-A609-B3D72BBE73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9000"/>
          </a:blip>
          <a:stretch>
            <a:fillRect/>
          </a:stretch>
        </p:blipFill>
        <p:spPr>
          <a:xfrm>
            <a:off x="5" y="8964"/>
            <a:ext cx="12191995" cy="640351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600697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sz="2800" b="1" dirty="0"/>
              <a:t>WEBPAGE URL(</a:t>
            </a:r>
            <a:r>
              <a:rPr lang="ja-JP" altLang="en-US" sz="2800" b="1" dirty="0"/>
              <a:t>遠隔</a:t>
            </a:r>
            <a:r>
              <a:rPr lang="en-US" altLang="ja-JP" sz="2800" b="1" dirty="0"/>
              <a:t>)</a:t>
            </a:r>
            <a:r>
              <a:rPr lang="ja-JP" altLang="en-US" sz="2800" b="1" dirty="0"/>
              <a:t>表示方法～操作方法</a:t>
            </a:r>
            <a:endParaRPr lang="en-US" altLang="ja-JP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510A6C7A-FCE1-3415-1211-35BFBDCC16C0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DAE2D02-8D97-06E2-CE94-1D8D9353EC38}"/>
              </a:ext>
            </a:extLst>
          </p:cNvPr>
          <p:cNvSpPr/>
          <p:nvPr/>
        </p:nvSpPr>
        <p:spPr>
          <a:xfrm>
            <a:off x="3020291" y="5708072"/>
            <a:ext cx="8986982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ソフトウェアで</a:t>
            </a:r>
            <a:r>
              <a:rPr kumimoji="1"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HTML</a:t>
            </a:r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表示機能を使用して表示したい</a:t>
            </a:r>
            <a:r>
              <a:rPr kumimoji="1"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URL</a:t>
            </a:r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入力後、サイネージに転送します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09198F8-6B34-3A0F-367B-F032C49E3077}"/>
              </a:ext>
            </a:extLst>
          </p:cNvPr>
          <p:cNvSpPr/>
          <p:nvPr/>
        </p:nvSpPr>
        <p:spPr>
          <a:xfrm>
            <a:off x="156151" y="5708072"/>
            <a:ext cx="2762540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STEP-3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6742B00-54F0-2AA1-67BC-836007BC0E41}"/>
              </a:ext>
            </a:extLst>
          </p:cNvPr>
          <p:cNvGrpSpPr/>
          <p:nvPr/>
        </p:nvGrpSpPr>
        <p:grpSpPr>
          <a:xfrm>
            <a:off x="317966" y="722809"/>
            <a:ext cx="3454973" cy="2437084"/>
            <a:chOff x="75466" y="810489"/>
            <a:chExt cx="5982761" cy="4220146"/>
          </a:xfrm>
        </p:grpSpPr>
        <p:pic>
          <p:nvPicPr>
            <p:cNvPr id="23" name="図 22" descr="グラフィカル ユーザー インターフェイス, アプリケーション&#10;&#10;自動的に生成された説明">
              <a:extLst>
                <a:ext uri="{FF2B5EF4-FFF2-40B4-BE49-F238E27FC236}">
                  <a16:creationId xmlns:a16="http://schemas.microsoft.com/office/drawing/2014/main" id="{BD7F2F2D-6873-5EF2-4B75-B27C47E74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66" y="1827365"/>
              <a:ext cx="5982761" cy="320327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図 15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81823D39-D975-DC60-1F22-90B0BF590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3201" y="810489"/>
              <a:ext cx="2054880" cy="2054880"/>
            </a:xfrm>
            <a:prstGeom prst="rect">
              <a:avLst/>
            </a:prstGeom>
          </p:spPr>
        </p:pic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BCB82FE-77AD-CD01-0063-281A3C5E362B}"/>
              </a:ext>
            </a:extLst>
          </p:cNvPr>
          <p:cNvGrpSpPr/>
          <p:nvPr/>
        </p:nvGrpSpPr>
        <p:grpSpPr>
          <a:xfrm>
            <a:off x="317966" y="2845990"/>
            <a:ext cx="3455316" cy="2358934"/>
            <a:chOff x="6127955" y="945816"/>
            <a:chExt cx="5983355" cy="4084819"/>
          </a:xfrm>
        </p:grpSpPr>
        <p:pic>
          <p:nvPicPr>
            <p:cNvPr id="36" name="図 35" descr="グラフィカル ユーザー インターフェイス, アプリケーション&#10;&#10;自動的に生成された説明">
              <a:extLst>
                <a:ext uri="{FF2B5EF4-FFF2-40B4-BE49-F238E27FC236}">
                  <a16:creationId xmlns:a16="http://schemas.microsoft.com/office/drawing/2014/main" id="{F3F7F04D-C767-A82D-465F-FA425149A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27955" y="1827365"/>
              <a:ext cx="5983355" cy="320327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5" name="図 24" descr="ロゴ&#10;&#10;自動的に生成された説明">
              <a:extLst>
                <a:ext uri="{FF2B5EF4-FFF2-40B4-BE49-F238E27FC236}">
                  <a16:creationId xmlns:a16="http://schemas.microsoft.com/office/drawing/2014/main" id="{8B12E543-25FE-57D8-53E5-2B1ABC17BC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17916" y="945816"/>
              <a:ext cx="1791583" cy="1919553"/>
            </a:xfrm>
            <a:prstGeom prst="rect">
              <a:avLst/>
            </a:prstGeom>
          </p:spPr>
        </p:pic>
      </p:grpSp>
      <p:pic>
        <p:nvPicPr>
          <p:cNvPr id="8" name="図 7">
            <a:extLst>
              <a:ext uri="{FF2B5EF4-FFF2-40B4-BE49-F238E27FC236}">
                <a16:creationId xmlns:a16="http://schemas.microsoft.com/office/drawing/2014/main" id="{4760AA2D-9B57-5EFF-FFCB-511011CD72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2400" y="2655611"/>
            <a:ext cx="1548373" cy="1230758"/>
          </a:xfrm>
          <a:prstGeom prst="rect">
            <a:avLst/>
          </a:prstGeom>
        </p:spPr>
      </p:pic>
      <p:sp>
        <p:nvSpPr>
          <p:cNvPr id="12" name="タイトル 1">
            <a:extLst>
              <a:ext uri="{FF2B5EF4-FFF2-40B4-BE49-F238E27FC236}">
                <a16:creationId xmlns:a16="http://schemas.microsoft.com/office/drawing/2014/main" id="{2B23AAB8-5FED-A1E9-5A39-BBC1A3AEADFB}"/>
              </a:ext>
            </a:extLst>
          </p:cNvPr>
          <p:cNvSpPr txBox="1">
            <a:spLocks/>
          </p:cNvSpPr>
          <p:nvPr/>
        </p:nvSpPr>
        <p:spPr>
          <a:xfrm>
            <a:off x="3502001" y="1063925"/>
            <a:ext cx="9296404" cy="4605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ja-JP" sz="1000" dirty="0">
                <a:solidFill>
                  <a:schemeClr val="tx1"/>
                </a:solidFill>
              </a:rPr>
              <a:t>URL</a:t>
            </a:r>
          </a:p>
          <a:p>
            <a:pPr algn="ctr"/>
            <a:r>
              <a:rPr lang="en-US" altLang="ja-JP" sz="1000" spc="-150" dirty="0">
                <a:solidFill>
                  <a:srgbClr val="FF0000"/>
                </a:solidFill>
              </a:rPr>
              <a:t>https://www.youtube.com/.../../....</a:t>
            </a:r>
            <a:endParaRPr lang="en-US" altLang="ja-JP" sz="1000" spc="-1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矢印: 左カーブ 14">
            <a:extLst>
              <a:ext uri="{FF2B5EF4-FFF2-40B4-BE49-F238E27FC236}">
                <a16:creationId xmlns:a16="http://schemas.microsoft.com/office/drawing/2014/main" id="{FA5D0541-FED0-7207-9DB8-A3235D4E24BF}"/>
              </a:ext>
            </a:extLst>
          </p:cNvPr>
          <p:cNvSpPr/>
          <p:nvPr/>
        </p:nvSpPr>
        <p:spPr>
          <a:xfrm>
            <a:off x="10552829" y="1542350"/>
            <a:ext cx="1039906" cy="234401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47DC52F7-FDD9-7F44-D7C5-37A3E26EA2AC}"/>
              </a:ext>
            </a:extLst>
          </p:cNvPr>
          <p:cNvSpPr/>
          <p:nvPr/>
        </p:nvSpPr>
        <p:spPr>
          <a:xfrm>
            <a:off x="5589948" y="2501746"/>
            <a:ext cx="913364" cy="1417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99D75C44-1903-CE23-0ADD-8413A8DB51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0415" y="1728862"/>
            <a:ext cx="4067175" cy="2952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32111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壁に掛けられた看板&#10;&#10;低い精度で自動的に生成された説明">
            <a:extLst>
              <a:ext uri="{FF2B5EF4-FFF2-40B4-BE49-F238E27FC236}">
                <a16:creationId xmlns:a16="http://schemas.microsoft.com/office/drawing/2014/main" id="{F91B0588-0B1B-E83B-A609-B3D72BBE73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9000"/>
          </a:blip>
          <a:stretch>
            <a:fillRect/>
          </a:stretch>
        </p:blipFill>
        <p:spPr>
          <a:xfrm>
            <a:off x="5" y="8964"/>
            <a:ext cx="12191995" cy="640351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600697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en-US" altLang="ja-JP" sz="2800" b="1" dirty="0"/>
              <a:t>WEBPAGE URL(</a:t>
            </a:r>
            <a:r>
              <a:rPr lang="ja-JP" altLang="en-US" sz="2800" b="1" dirty="0"/>
              <a:t>遠隔</a:t>
            </a:r>
            <a:r>
              <a:rPr lang="en-US" altLang="ja-JP" sz="2800" b="1" dirty="0"/>
              <a:t>)</a:t>
            </a:r>
            <a:r>
              <a:rPr lang="ja-JP" altLang="en-US" sz="2800" b="1" dirty="0"/>
              <a:t>表示方法～構成図（遠隔操作）</a:t>
            </a:r>
            <a:endParaRPr lang="en-US" altLang="ja-JP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510A6C7A-FCE1-3415-1211-35BFBDCC16C0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DAE2D02-8D97-06E2-CE94-1D8D9353EC38}"/>
              </a:ext>
            </a:extLst>
          </p:cNvPr>
          <p:cNvSpPr/>
          <p:nvPr/>
        </p:nvSpPr>
        <p:spPr>
          <a:xfrm>
            <a:off x="3020291" y="5708072"/>
            <a:ext cx="8986982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サイネージに出力完了です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09198F8-6B34-3A0F-367B-F032C49E3077}"/>
              </a:ext>
            </a:extLst>
          </p:cNvPr>
          <p:cNvSpPr/>
          <p:nvPr/>
        </p:nvSpPr>
        <p:spPr>
          <a:xfrm>
            <a:off x="156151" y="5708072"/>
            <a:ext cx="2762540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STEP-4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 descr="コンピューター関連の機械&#10;&#10;低い精度で自動的に生成された説明">
            <a:extLst>
              <a:ext uri="{FF2B5EF4-FFF2-40B4-BE49-F238E27FC236}">
                <a16:creationId xmlns:a16="http://schemas.microsoft.com/office/drawing/2014/main" id="{048F3B2C-53AD-A63F-98A9-52DC7ADCB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683" y="2864032"/>
            <a:ext cx="679502" cy="2159166"/>
          </a:xfrm>
          <a:prstGeom prst="rect">
            <a:avLst/>
          </a:prstGeom>
        </p:spPr>
      </p:pic>
      <p:pic>
        <p:nvPicPr>
          <p:cNvPr id="17" name="図 16" descr="電子機器の部品&#10;&#10;中程度の精度で自動的に生成された説明">
            <a:extLst>
              <a:ext uri="{FF2B5EF4-FFF2-40B4-BE49-F238E27FC236}">
                <a16:creationId xmlns:a16="http://schemas.microsoft.com/office/drawing/2014/main" id="{AC1F4B73-43C3-CB4B-271B-DB37BFF050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4861" y="1725325"/>
            <a:ext cx="3336874" cy="3407349"/>
          </a:xfrm>
          <a:prstGeom prst="rect">
            <a:avLst/>
          </a:prstGeom>
        </p:spPr>
      </p:pic>
      <p:sp>
        <p:nvSpPr>
          <p:cNvPr id="22" name="矢印: 左右 21">
            <a:extLst>
              <a:ext uri="{FF2B5EF4-FFF2-40B4-BE49-F238E27FC236}">
                <a16:creationId xmlns:a16="http://schemas.microsoft.com/office/drawing/2014/main" id="{BE6D4555-BB7B-797E-FEFB-0BA2DB78A1BE}"/>
              </a:ext>
            </a:extLst>
          </p:cNvPr>
          <p:cNvSpPr/>
          <p:nvPr/>
        </p:nvSpPr>
        <p:spPr>
          <a:xfrm>
            <a:off x="1537421" y="3585096"/>
            <a:ext cx="1482870" cy="7351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矢印: 左カーブ 34">
            <a:extLst>
              <a:ext uri="{FF2B5EF4-FFF2-40B4-BE49-F238E27FC236}">
                <a16:creationId xmlns:a16="http://schemas.microsoft.com/office/drawing/2014/main" id="{47BD705F-2E68-5277-D1BD-534AAACE9A8E}"/>
              </a:ext>
            </a:extLst>
          </p:cNvPr>
          <p:cNvSpPr/>
          <p:nvPr/>
        </p:nvSpPr>
        <p:spPr>
          <a:xfrm>
            <a:off x="5615225" y="1701202"/>
            <a:ext cx="1039906" cy="222368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62613F3-42D4-6761-B7EA-2C8DC5F322B6}"/>
              </a:ext>
            </a:extLst>
          </p:cNvPr>
          <p:cNvGrpSpPr/>
          <p:nvPr/>
        </p:nvGrpSpPr>
        <p:grpSpPr>
          <a:xfrm>
            <a:off x="3663992" y="928049"/>
            <a:ext cx="2432008" cy="1660325"/>
            <a:chOff x="6127955" y="945816"/>
            <a:chExt cx="5983355" cy="4084819"/>
          </a:xfrm>
        </p:grpSpPr>
        <p:pic>
          <p:nvPicPr>
            <p:cNvPr id="33" name="図 32" descr="グラフィカル ユーザー インターフェイス, アプリケーション&#10;&#10;自動的に生成された説明">
              <a:extLst>
                <a:ext uri="{FF2B5EF4-FFF2-40B4-BE49-F238E27FC236}">
                  <a16:creationId xmlns:a16="http://schemas.microsoft.com/office/drawing/2014/main" id="{E649ABC0-F169-F158-0788-6575A10C2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27955" y="1827365"/>
              <a:ext cx="5983355" cy="320327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4" name="図 33" descr="ロゴ&#10;&#10;自動的に生成された説明">
              <a:extLst>
                <a:ext uri="{FF2B5EF4-FFF2-40B4-BE49-F238E27FC236}">
                  <a16:creationId xmlns:a16="http://schemas.microsoft.com/office/drawing/2014/main" id="{20199B8D-2F7C-CD66-DFEA-6A4FEA8F5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17916" y="945816"/>
              <a:ext cx="1791583" cy="1919553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450C483C-5AA6-95EE-B204-C6896B484334}"/>
              </a:ext>
            </a:extLst>
          </p:cNvPr>
          <p:cNvGrpSpPr/>
          <p:nvPr/>
        </p:nvGrpSpPr>
        <p:grpSpPr>
          <a:xfrm>
            <a:off x="1085185" y="4361012"/>
            <a:ext cx="2255989" cy="552203"/>
            <a:chOff x="942143" y="4424381"/>
            <a:chExt cx="2255989" cy="552203"/>
          </a:xfrm>
        </p:grpSpPr>
        <p:pic>
          <p:nvPicPr>
            <p:cNvPr id="37" name="図 36" descr="矢印&#10;&#10;低い精度で自動的に生成された説明">
              <a:extLst>
                <a:ext uri="{FF2B5EF4-FFF2-40B4-BE49-F238E27FC236}">
                  <a16:creationId xmlns:a16="http://schemas.microsoft.com/office/drawing/2014/main" id="{11288ABE-ABDC-1BBD-CEF0-3DA4B5708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42143" y="4424381"/>
              <a:ext cx="1576487" cy="552203"/>
            </a:xfrm>
            <a:prstGeom prst="rect">
              <a:avLst/>
            </a:prstGeom>
          </p:spPr>
        </p:pic>
        <p:pic>
          <p:nvPicPr>
            <p:cNvPr id="38" name="図 37" descr="矢印&#10;&#10;低い精度で自動的に生成された説明">
              <a:extLst>
                <a:ext uri="{FF2B5EF4-FFF2-40B4-BE49-F238E27FC236}">
                  <a16:creationId xmlns:a16="http://schemas.microsoft.com/office/drawing/2014/main" id="{74F8C364-C609-3CC1-F53D-6BDD5DA6D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0800000">
              <a:off x="1621645" y="4424381"/>
              <a:ext cx="1576487" cy="552203"/>
            </a:xfrm>
            <a:prstGeom prst="rect">
              <a:avLst/>
            </a:prstGeom>
          </p:spPr>
        </p:pic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7DAA979-600F-CAB2-67C1-5B5449B915E3}"/>
              </a:ext>
            </a:extLst>
          </p:cNvPr>
          <p:cNvGrpSpPr/>
          <p:nvPr/>
        </p:nvGrpSpPr>
        <p:grpSpPr>
          <a:xfrm>
            <a:off x="2081863" y="1044014"/>
            <a:ext cx="1415686" cy="1595021"/>
            <a:chOff x="1852754" y="901967"/>
            <a:chExt cx="1741329" cy="1961916"/>
          </a:xfrm>
        </p:grpSpPr>
        <p:pic>
          <p:nvPicPr>
            <p:cNvPr id="45" name="Picture 2" descr="クラウドへ通信の白黒シルエットイラスト02">
              <a:extLst>
                <a:ext uri="{FF2B5EF4-FFF2-40B4-BE49-F238E27FC236}">
                  <a16:creationId xmlns:a16="http://schemas.microsoft.com/office/drawing/2014/main" id="{7BB320F9-154F-6CF6-2DA8-E41D218236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2754" y="901967"/>
              <a:ext cx="1741329" cy="1741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タイトル 1">
              <a:extLst>
                <a:ext uri="{FF2B5EF4-FFF2-40B4-BE49-F238E27FC236}">
                  <a16:creationId xmlns:a16="http://schemas.microsoft.com/office/drawing/2014/main" id="{9AAF56B3-B8C0-0068-E88A-648CFFA54998}"/>
                </a:ext>
              </a:extLst>
            </p:cNvPr>
            <p:cNvSpPr txBox="1">
              <a:spLocks/>
            </p:cNvSpPr>
            <p:nvPr/>
          </p:nvSpPr>
          <p:spPr>
            <a:xfrm>
              <a:off x="1852754" y="2445460"/>
              <a:ext cx="1741329" cy="41842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l" defTabSz="4572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kumimoji="1" sz="2800" b="1" kern="1200" cap="all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+mj-cs"/>
                </a:defRPr>
              </a:lvl1pPr>
              <a:lvl2pPr eaLnBrk="1" hangingPunct="1">
                <a:defRPr kumimoji="1">
                  <a:solidFill>
                    <a:schemeClr val="tx2"/>
                  </a:solidFill>
                </a:defRPr>
              </a:lvl2pPr>
              <a:lvl3pPr eaLnBrk="1" hangingPunct="1">
                <a:defRPr kumimoji="1">
                  <a:solidFill>
                    <a:schemeClr val="tx2"/>
                  </a:solidFill>
                </a:defRPr>
              </a:lvl3pPr>
              <a:lvl4pPr eaLnBrk="1" hangingPunct="1">
                <a:defRPr kumimoji="1">
                  <a:solidFill>
                    <a:schemeClr val="tx2"/>
                  </a:solidFill>
                </a:defRPr>
              </a:lvl4pPr>
              <a:lvl5pPr eaLnBrk="1" hangingPunct="1">
                <a:defRPr kumimoji="1">
                  <a:solidFill>
                    <a:schemeClr val="tx2"/>
                  </a:solidFill>
                </a:defRPr>
              </a:lvl5pPr>
              <a:lvl6pPr eaLnBrk="1" hangingPunct="1">
                <a:defRPr kumimoji="1">
                  <a:solidFill>
                    <a:schemeClr val="tx2"/>
                  </a:solidFill>
                </a:defRPr>
              </a:lvl6pPr>
              <a:lvl7pPr eaLnBrk="1" hangingPunct="1">
                <a:defRPr kumimoji="1">
                  <a:solidFill>
                    <a:schemeClr val="tx2"/>
                  </a:solidFill>
                </a:defRPr>
              </a:lvl7pPr>
              <a:lvl8pPr eaLnBrk="1" hangingPunct="1">
                <a:defRPr kumimoji="1">
                  <a:solidFill>
                    <a:schemeClr val="tx2"/>
                  </a:solidFill>
                </a:defRPr>
              </a:lvl8pPr>
              <a:lvl9pPr eaLnBrk="1" hangingPunct="1">
                <a:defRPr kumimoji="1">
                  <a:solidFill>
                    <a:schemeClr val="tx2"/>
                  </a:solidFill>
                </a:defRPr>
              </a:lvl9pPr>
            </a:lstStyle>
            <a:p>
              <a:pPr algn="ctr"/>
              <a:r>
                <a:rPr lang="en-US" altLang="ja-JP" sz="1400" spc="-150" dirty="0">
                  <a:solidFill>
                    <a:schemeClr val="tx1"/>
                  </a:solidFill>
                </a:rPr>
                <a:t>INTER NET</a:t>
              </a:r>
              <a:endParaRPr lang="en-US" altLang="ja-JP" sz="1400" spc="-1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822C59-9646-A142-22B6-8B22F1CB8051}"/>
              </a:ext>
            </a:extLst>
          </p:cNvPr>
          <p:cNvSpPr/>
          <p:nvPr/>
        </p:nvSpPr>
        <p:spPr>
          <a:xfrm>
            <a:off x="2420" y="836025"/>
            <a:ext cx="2762540" cy="389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ja-JP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VNNOX(</a:t>
            </a:r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遠隔操作</a:t>
            </a:r>
            <a:r>
              <a:rPr lang="en-US" altLang="ja-JP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の場合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タイトル 1">
            <a:extLst>
              <a:ext uri="{FF2B5EF4-FFF2-40B4-BE49-F238E27FC236}">
                <a16:creationId xmlns:a16="http://schemas.microsoft.com/office/drawing/2014/main" id="{D59CD183-CB05-2CE7-8908-FEAC7FC07D74}"/>
              </a:ext>
            </a:extLst>
          </p:cNvPr>
          <p:cNvSpPr txBox="1">
            <a:spLocks/>
          </p:cNvSpPr>
          <p:nvPr/>
        </p:nvSpPr>
        <p:spPr>
          <a:xfrm>
            <a:off x="188327" y="4994746"/>
            <a:ext cx="1114214" cy="2677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ja-JP" altLang="en-US" sz="1400" spc="-150" dirty="0">
                <a:solidFill>
                  <a:schemeClr val="tx1"/>
                </a:solidFill>
              </a:rPr>
              <a:t>ルーター</a:t>
            </a:r>
            <a:endParaRPr lang="en-US" altLang="ja-JP" sz="1400" spc="-1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E7046858-5CDA-4E64-20D9-E085F8EC1D00}"/>
              </a:ext>
            </a:extLst>
          </p:cNvPr>
          <p:cNvSpPr txBox="1">
            <a:spLocks/>
          </p:cNvSpPr>
          <p:nvPr/>
        </p:nvSpPr>
        <p:spPr>
          <a:xfrm>
            <a:off x="1383690" y="3126480"/>
            <a:ext cx="1665440" cy="3401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ja-JP" altLang="en-US" sz="1400" spc="-150" dirty="0">
                <a:solidFill>
                  <a:schemeClr val="tx1"/>
                </a:solidFill>
              </a:rPr>
              <a:t>有線・無線使用可能</a:t>
            </a:r>
            <a:endParaRPr lang="en-US" altLang="ja-JP" sz="1400" spc="-15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図 7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E7E11F40-66AC-16BC-11EF-701B225402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81909" y="2347686"/>
            <a:ext cx="4352925" cy="3209925"/>
          </a:xfrm>
          <a:prstGeom prst="rect">
            <a:avLst/>
          </a:prstGeom>
        </p:spPr>
      </p:pic>
      <p:sp>
        <p:nvSpPr>
          <p:cNvPr id="24" name="矢印: 右 23">
            <a:extLst>
              <a:ext uri="{FF2B5EF4-FFF2-40B4-BE49-F238E27FC236}">
                <a16:creationId xmlns:a16="http://schemas.microsoft.com/office/drawing/2014/main" id="{1EF25103-F577-ADFF-BB58-6ED1FA8C3B64}"/>
              </a:ext>
            </a:extLst>
          </p:cNvPr>
          <p:cNvSpPr/>
          <p:nvPr/>
        </p:nvSpPr>
        <p:spPr>
          <a:xfrm>
            <a:off x="6868545" y="3585096"/>
            <a:ext cx="913364" cy="8392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493A395-A9D5-116E-50CC-FF865A8039A2}"/>
              </a:ext>
            </a:extLst>
          </p:cNvPr>
          <p:cNvGrpSpPr/>
          <p:nvPr/>
        </p:nvGrpSpPr>
        <p:grpSpPr>
          <a:xfrm>
            <a:off x="6205422" y="4361012"/>
            <a:ext cx="2255989" cy="552203"/>
            <a:chOff x="942143" y="4424381"/>
            <a:chExt cx="2255989" cy="552203"/>
          </a:xfrm>
        </p:grpSpPr>
        <p:pic>
          <p:nvPicPr>
            <p:cNvPr id="41" name="図 40" descr="矢印&#10;&#10;低い精度で自動的に生成された説明">
              <a:extLst>
                <a:ext uri="{FF2B5EF4-FFF2-40B4-BE49-F238E27FC236}">
                  <a16:creationId xmlns:a16="http://schemas.microsoft.com/office/drawing/2014/main" id="{E250A64B-7B2B-7940-A5E6-CACE0A6B4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42143" y="4424381"/>
              <a:ext cx="1576487" cy="552203"/>
            </a:xfrm>
            <a:prstGeom prst="rect">
              <a:avLst/>
            </a:prstGeom>
          </p:spPr>
        </p:pic>
        <p:pic>
          <p:nvPicPr>
            <p:cNvPr id="42" name="図 41" descr="矢印&#10;&#10;低い精度で自動的に生成された説明">
              <a:extLst>
                <a:ext uri="{FF2B5EF4-FFF2-40B4-BE49-F238E27FC236}">
                  <a16:creationId xmlns:a16="http://schemas.microsoft.com/office/drawing/2014/main" id="{2C53D522-739C-0B57-5CE7-35AA6809C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0800000">
              <a:off x="1621645" y="4424381"/>
              <a:ext cx="1576487" cy="5522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2784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壁に掛けられた看板&#10;&#10;低い精度で自動的に生成された説明">
            <a:extLst>
              <a:ext uri="{FF2B5EF4-FFF2-40B4-BE49-F238E27FC236}">
                <a16:creationId xmlns:a16="http://schemas.microsoft.com/office/drawing/2014/main" id="{F91B0588-0B1B-E83B-A609-B3D72BBE73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9000"/>
          </a:blip>
          <a:stretch>
            <a:fillRect/>
          </a:stretch>
        </p:blipFill>
        <p:spPr>
          <a:xfrm>
            <a:off x="5" y="8964"/>
            <a:ext cx="12191995" cy="640351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600697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lang="ja-JP" altLang="en-US" sz="2800" b="1" dirty="0"/>
              <a:t>ミラーリング</a:t>
            </a:r>
            <a:r>
              <a:rPr lang="en-US" altLang="ja-JP" sz="2800" b="1" dirty="0"/>
              <a:t>(</a:t>
            </a:r>
            <a:r>
              <a:rPr lang="ja-JP" altLang="en-US" sz="2800" b="1" dirty="0"/>
              <a:t>朝礼用</a:t>
            </a:r>
            <a:r>
              <a:rPr lang="en-US" altLang="ja-JP" sz="2800" b="1" dirty="0"/>
              <a:t>)</a:t>
            </a:r>
            <a:r>
              <a:rPr lang="ja-JP" altLang="en-US" sz="2800" b="1" dirty="0"/>
              <a:t>方法～構成図（</a:t>
            </a:r>
            <a:r>
              <a:rPr lang="en-US" altLang="ja-JP" sz="2800" b="1" dirty="0"/>
              <a:t>PC</a:t>
            </a:r>
            <a:r>
              <a:rPr lang="ja-JP" altLang="en-US" sz="2800" b="1" dirty="0"/>
              <a:t>やタブレットの画面表示）</a:t>
            </a:r>
            <a:endParaRPr lang="en-US" altLang="ja-JP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510A6C7A-FCE1-3415-1211-35BFBDCC16C0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DAE2D02-8D97-06E2-CE94-1D8D9353EC38}"/>
              </a:ext>
            </a:extLst>
          </p:cNvPr>
          <p:cNvSpPr/>
          <p:nvPr/>
        </p:nvSpPr>
        <p:spPr>
          <a:xfrm>
            <a:off x="3020291" y="5708072"/>
            <a:ext cx="8986982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ビデオソース切替を設定すると、</a:t>
            </a:r>
            <a:r>
              <a:rPr kumimoji="1"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HDMI</a:t>
            </a:r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ケーブルとつながっているディスプレイがサイネージに出力します</a:t>
            </a:r>
            <a:endParaRPr kumimoji="1" lang="en-US" altLang="ja-JP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又は、</a:t>
            </a:r>
            <a:r>
              <a:rPr kumimoji="1"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TB40 </a:t>
            </a:r>
            <a:r>
              <a: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正面のスイッチボタンでの切り替えも可能です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09198F8-6B34-3A0F-367B-F032C49E3077}"/>
              </a:ext>
            </a:extLst>
          </p:cNvPr>
          <p:cNvSpPr/>
          <p:nvPr/>
        </p:nvSpPr>
        <p:spPr>
          <a:xfrm>
            <a:off x="156151" y="5708072"/>
            <a:ext cx="2762540" cy="591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STEP-</a:t>
            </a:r>
            <a:r>
              <a:rPr lang="ja-JP" altLang="en-US" sz="1400" b="0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7" name="図 16" descr="電子機器の部品&#10;&#10;中程度の精度で自動的に生成された説明">
            <a:extLst>
              <a:ext uri="{FF2B5EF4-FFF2-40B4-BE49-F238E27FC236}">
                <a16:creationId xmlns:a16="http://schemas.microsoft.com/office/drawing/2014/main" id="{AC1F4B73-43C3-CB4B-271B-DB37BFF05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153" y="902321"/>
            <a:ext cx="2571254" cy="2625559"/>
          </a:xfrm>
          <a:prstGeom prst="rect">
            <a:avLst/>
          </a:prstGeom>
        </p:spPr>
      </p:pic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493A395-A9D5-116E-50CC-FF865A8039A2}"/>
              </a:ext>
            </a:extLst>
          </p:cNvPr>
          <p:cNvGrpSpPr/>
          <p:nvPr/>
        </p:nvGrpSpPr>
        <p:grpSpPr>
          <a:xfrm>
            <a:off x="6775156" y="2717510"/>
            <a:ext cx="2255989" cy="552203"/>
            <a:chOff x="942143" y="4424381"/>
            <a:chExt cx="2255989" cy="552203"/>
          </a:xfrm>
        </p:grpSpPr>
        <p:pic>
          <p:nvPicPr>
            <p:cNvPr id="41" name="図 40" descr="矢印&#10;&#10;低い精度で自動的に生成された説明">
              <a:extLst>
                <a:ext uri="{FF2B5EF4-FFF2-40B4-BE49-F238E27FC236}">
                  <a16:creationId xmlns:a16="http://schemas.microsoft.com/office/drawing/2014/main" id="{E250A64B-7B2B-7940-A5E6-CACE0A6B4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2143" y="4424381"/>
              <a:ext cx="1576487" cy="552203"/>
            </a:xfrm>
            <a:prstGeom prst="rect">
              <a:avLst/>
            </a:prstGeom>
          </p:spPr>
        </p:pic>
        <p:pic>
          <p:nvPicPr>
            <p:cNvPr id="42" name="図 41" descr="矢印&#10;&#10;低い精度で自動的に生成された説明">
              <a:extLst>
                <a:ext uri="{FF2B5EF4-FFF2-40B4-BE49-F238E27FC236}">
                  <a16:creationId xmlns:a16="http://schemas.microsoft.com/office/drawing/2014/main" id="{2C53D522-739C-0B57-5CE7-35AA6809C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1621645" y="4424381"/>
              <a:ext cx="1576487" cy="552203"/>
            </a:xfrm>
            <a:prstGeom prst="rect">
              <a:avLst/>
            </a:prstGeom>
          </p:spPr>
        </p:pic>
      </p:grp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822C59-9646-A142-22B6-8B22F1CB8051}"/>
              </a:ext>
            </a:extLst>
          </p:cNvPr>
          <p:cNvSpPr/>
          <p:nvPr/>
        </p:nvSpPr>
        <p:spPr>
          <a:xfrm>
            <a:off x="2420" y="836025"/>
            <a:ext cx="2762540" cy="38921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ミラーリング</a:t>
            </a:r>
            <a:r>
              <a:rPr lang="en-US" altLang="ja-JP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朝礼用</a:t>
            </a:r>
            <a:r>
              <a:rPr lang="en-US" altLang="ja-JP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2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構成図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8AF67F0-CA54-729F-E046-6B989E738341}"/>
              </a:ext>
            </a:extLst>
          </p:cNvPr>
          <p:cNvGrpSpPr/>
          <p:nvPr/>
        </p:nvGrpSpPr>
        <p:grpSpPr>
          <a:xfrm>
            <a:off x="2832416" y="2798651"/>
            <a:ext cx="1785795" cy="497916"/>
            <a:chOff x="-14013" y="2761612"/>
            <a:chExt cx="9898878" cy="2760008"/>
          </a:xfrm>
        </p:grpSpPr>
        <p:pic>
          <p:nvPicPr>
            <p:cNvPr id="10" name="図 9" descr="グラフィカル ユーザー インターフェイス, テキスト&#10;&#10;自動的に生成された説明">
              <a:extLst>
                <a:ext uri="{FF2B5EF4-FFF2-40B4-BE49-F238E27FC236}">
                  <a16:creationId xmlns:a16="http://schemas.microsoft.com/office/drawing/2014/main" id="{826A1EF7-7A7B-69C8-6109-048C7FD2A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1295675" y="1487782"/>
              <a:ext cx="2724150" cy="5343525"/>
            </a:xfrm>
            <a:prstGeom prst="rect">
              <a:avLst/>
            </a:prstGeom>
          </p:spPr>
        </p:pic>
        <p:pic>
          <p:nvPicPr>
            <p:cNvPr id="11" name="図 10" descr="グラフィカル ユーザー インターフェイス, テキスト&#10;&#10;自動的に生成された説明">
              <a:extLst>
                <a:ext uri="{FF2B5EF4-FFF2-40B4-BE49-F238E27FC236}">
                  <a16:creationId xmlns:a16="http://schemas.microsoft.com/office/drawing/2014/main" id="{E44AB94D-CC06-61B0-E255-BE3F8C0AA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5851028" y="1451924"/>
              <a:ext cx="2724150" cy="5343525"/>
            </a:xfrm>
            <a:prstGeom prst="rect">
              <a:avLst/>
            </a:prstGeom>
          </p:spPr>
        </p:pic>
      </p:grpSp>
      <p:sp>
        <p:nvSpPr>
          <p:cNvPr id="23" name="タイトル 1">
            <a:extLst>
              <a:ext uri="{FF2B5EF4-FFF2-40B4-BE49-F238E27FC236}">
                <a16:creationId xmlns:a16="http://schemas.microsoft.com/office/drawing/2014/main" id="{F44D267F-22F6-1C25-6AE5-300452FD5920}"/>
              </a:ext>
            </a:extLst>
          </p:cNvPr>
          <p:cNvSpPr txBox="1">
            <a:spLocks/>
          </p:cNvSpPr>
          <p:nvPr/>
        </p:nvSpPr>
        <p:spPr>
          <a:xfrm>
            <a:off x="3060225" y="3296567"/>
            <a:ext cx="1415686" cy="3401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ja-JP" sz="1400" spc="-150">
                <a:solidFill>
                  <a:schemeClr val="tx1"/>
                </a:solidFill>
              </a:rPr>
              <a:t>HDMI CABLE</a:t>
            </a:r>
            <a:endParaRPr lang="en-US" altLang="ja-JP" sz="1400" spc="-15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2CEFB07E-5074-22EB-43F4-EFACA1368FA4}"/>
              </a:ext>
            </a:extLst>
          </p:cNvPr>
          <p:cNvGrpSpPr/>
          <p:nvPr/>
        </p:nvGrpSpPr>
        <p:grpSpPr>
          <a:xfrm>
            <a:off x="390046" y="3873494"/>
            <a:ext cx="3830075" cy="1487936"/>
            <a:chOff x="390046" y="3873494"/>
            <a:chExt cx="3830075" cy="148793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A2834E1-66EB-3001-504F-EC621AE81F5F}"/>
                </a:ext>
              </a:extLst>
            </p:cNvPr>
            <p:cNvGrpSpPr/>
            <p:nvPr/>
          </p:nvGrpSpPr>
          <p:grpSpPr>
            <a:xfrm>
              <a:off x="2359949" y="3873494"/>
              <a:ext cx="1860172" cy="1487935"/>
              <a:chOff x="3366252" y="3781546"/>
              <a:chExt cx="2238375" cy="1790456"/>
            </a:xfrm>
          </p:grpSpPr>
          <p:pic>
            <p:nvPicPr>
              <p:cNvPr id="32" name="図 31" descr="グラフィカル ユーザー インターフェイス, アプリケーション&#10;&#10;自動的に生成された説明">
                <a:extLst>
                  <a:ext uri="{FF2B5EF4-FFF2-40B4-BE49-F238E27FC236}">
                    <a16:creationId xmlns:a16="http://schemas.microsoft.com/office/drawing/2014/main" id="{571A97B6-8974-C95C-F856-2D7AAD9BF0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66252" y="4079752"/>
                <a:ext cx="2238375" cy="1492250"/>
              </a:xfrm>
              <a:prstGeom prst="rect">
                <a:avLst/>
              </a:prstGeom>
            </p:spPr>
          </p:pic>
          <p:pic>
            <p:nvPicPr>
              <p:cNvPr id="33" name="図 32" descr="ロゴ&#10;&#10;自動的に生成された説明">
                <a:extLst>
                  <a:ext uri="{FF2B5EF4-FFF2-40B4-BE49-F238E27FC236}">
                    <a16:creationId xmlns:a16="http://schemas.microsoft.com/office/drawing/2014/main" id="{E0803738-323C-DEE9-B818-E6F837AE77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36214" y="3781546"/>
                <a:ext cx="599097" cy="641890"/>
              </a:xfrm>
              <a:prstGeom prst="rect">
                <a:avLst/>
              </a:prstGeom>
            </p:spPr>
          </p:pic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B572F48C-9889-B6F4-43D0-439BC0B4357B}"/>
                </a:ext>
              </a:extLst>
            </p:cNvPr>
            <p:cNvGrpSpPr/>
            <p:nvPr/>
          </p:nvGrpSpPr>
          <p:grpSpPr>
            <a:xfrm>
              <a:off x="390046" y="3894009"/>
              <a:ext cx="1860172" cy="1467421"/>
              <a:chOff x="966531" y="3806231"/>
              <a:chExt cx="2238375" cy="1765771"/>
            </a:xfrm>
          </p:grpSpPr>
          <p:pic>
            <p:nvPicPr>
              <p:cNvPr id="30" name="図 29" descr="グラフィカル ユーザー インターフェイス, アプリケーション&#10;&#10;自動的に生成された説明">
                <a:extLst>
                  <a:ext uri="{FF2B5EF4-FFF2-40B4-BE49-F238E27FC236}">
                    <a16:creationId xmlns:a16="http://schemas.microsoft.com/office/drawing/2014/main" id="{EB29EE38-063E-DBED-8EC1-31F55653B9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66531" y="4079752"/>
                <a:ext cx="2238375" cy="1492250"/>
              </a:xfrm>
              <a:prstGeom prst="rect">
                <a:avLst/>
              </a:prstGeom>
            </p:spPr>
          </p:pic>
          <p:pic>
            <p:nvPicPr>
              <p:cNvPr id="34" name="図 33" descr="挿絵 が含まれている画像&#10;&#10;自動的に生成された説明">
                <a:extLst>
                  <a:ext uri="{FF2B5EF4-FFF2-40B4-BE49-F238E27FC236}">
                    <a16:creationId xmlns:a16="http://schemas.microsoft.com/office/drawing/2014/main" id="{E8CEC541-0F0A-45E7-5DBC-E2FE6FB730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27114" y="3806231"/>
                <a:ext cx="517207" cy="547042"/>
              </a:xfrm>
              <a:prstGeom prst="rect">
                <a:avLst/>
              </a:prstGeom>
            </p:spPr>
          </p:pic>
        </p:grpSp>
      </p:grpSp>
      <p:pic>
        <p:nvPicPr>
          <p:cNvPr id="46" name="図 45" descr="アイコン&#10;&#10;自動的に生成された説明">
            <a:extLst>
              <a:ext uri="{FF2B5EF4-FFF2-40B4-BE49-F238E27FC236}">
                <a16:creationId xmlns:a16="http://schemas.microsoft.com/office/drawing/2014/main" id="{296ACBCE-5BE9-8F68-0980-99176F0FB4C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2330" y="3979165"/>
            <a:ext cx="1000125" cy="1566862"/>
          </a:xfrm>
          <a:prstGeom prst="rect">
            <a:avLst/>
          </a:prstGeom>
        </p:spPr>
      </p:pic>
      <p:pic>
        <p:nvPicPr>
          <p:cNvPr id="50" name="図 49" descr="屋内, テーブル, 座る, 写真 が含まれている画像&#10;&#10;自動的に生成された説明">
            <a:extLst>
              <a:ext uri="{FF2B5EF4-FFF2-40B4-BE49-F238E27FC236}">
                <a16:creationId xmlns:a16="http://schemas.microsoft.com/office/drawing/2014/main" id="{DEFB0504-C23E-7CFC-C06D-402285DB14D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94314" y="1809321"/>
            <a:ext cx="3135255" cy="2311993"/>
          </a:xfrm>
          <a:prstGeom prst="rect">
            <a:avLst/>
          </a:prstGeom>
        </p:spPr>
      </p:pic>
      <p:pic>
        <p:nvPicPr>
          <p:cNvPr id="52" name="図 51" descr="コンピューターのキーボード&#10;&#10;自動的に生成された説明">
            <a:extLst>
              <a:ext uri="{FF2B5EF4-FFF2-40B4-BE49-F238E27FC236}">
                <a16:creationId xmlns:a16="http://schemas.microsoft.com/office/drawing/2014/main" id="{9F86739D-AC3C-5308-2FF1-9A56A5BA21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5528" y="1627377"/>
            <a:ext cx="2447925" cy="2447925"/>
          </a:xfrm>
          <a:prstGeom prst="rect">
            <a:avLst/>
          </a:prstGeom>
        </p:spPr>
      </p:pic>
      <p:sp>
        <p:nvSpPr>
          <p:cNvPr id="24" name="矢印: 右 23">
            <a:extLst>
              <a:ext uri="{FF2B5EF4-FFF2-40B4-BE49-F238E27FC236}">
                <a16:creationId xmlns:a16="http://schemas.microsoft.com/office/drawing/2014/main" id="{1EF25103-F577-ADFF-BB58-6ED1FA8C3B64}"/>
              </a:ext>
            </a:extLst>
          </p:cNvPr>
          <p:cNvSpPr/>
          <p:nvPr/>
        </p:nvSpPr>
        <p:spPr>
          <a:xfrm>
            <a:off x="3923931" y="4348621"/>
            <a:ext cx="913364" cy="8392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ローチャート: 判断 2">
            <a:extLst>
              <a:ext uri="{FF2B5EF4-FFF2-40B4-BE49-F238E27FC236}">
                <a16:creationId xmlns:a16="http://schemas.microsoft.com/office/drawing/2014/main" id="{2C4498C8-86C7-2F2B-3AFF-EB1DA75FCED3}"/>
              </a:ext>
            </a:extLst>
          </p:cNvPr>
          <p:cNvSpPr/>
          <p:nvPr/>
        </p:nvSpPr>
        <p:spPr>
          <a:xfrm>
            <a:off x="6021193" y="4497724"/>
            <a:ext cx="1114214" cy="502070"/>
          </a:xfrm>
          <a:prstGeom prst="flowChartDecisi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OR</a:t>
            </a:r>
            <a:endParaRPr kumimoji="1" lang="ja-JP" altLang="en-US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74D5B281-9FCE-F773-5F49-3EB3935D3B67}"/>
              </a:ext>
            </a:extLst>
          </p:cNvPr>
          <p:cNvSpPr/>
          <p:nvPr/>
        </p:nvSpPr>
        <p:spPr>
          <a:xfrm>
            <a:off x="4708513" y="3164569"/>
            <a:ext cx="478163" cy="478163"/>
          </a:xfrm>
          <a:prstGeom prst="ellipse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 descr="ダイアグラム&#10;&#10;低い精度で自動的に生成された説明">
            <a:extLst>
              <a:ext uri="{FF2B5EF4-FFF2-40B4-BE49-F238E27FC236}">
                <a16:creationId xmlns:a16="http://schemas.microsoft.com/office/drawing/2014/main" id="{12FF3F2F-E804-E1D9-AC80-622EB4A396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13782" y="4157182"/>
            <a:ext cx="1241731" cy="124173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2" name="コネクタ: カギ線 11">
            <a:extLst>
              <a:ext uri="{FF2B5EF4-FFF2-40B4-BE49-F238E27FC236}">
                <a16:creationId xmlns:a16="http://schemas.microsoft.com/office/drawing/2014/main" id="{DE659478-9D57-ECE6-3B2B-0092137EFC28}"/>
              </a:ext>
            </a:extLst>
          </p:cNvPr>
          <p:cNvCxnSpPr>
            <a:cxnSpLocks/>
            <a:stCxn id="5" idx="6"/>
          </p:cNvCxnSpPr>
          <p:nvPr/>
        </p:nvCxnSpPr>
        <p:spPr>
          <a:xfrm>
            <a:off x="5186676" y="3403651"/>
            <a:ext cx="2433210" cy="944970"/>
          </a:xfrm>
          <a:prstGeom prst="bentConnector3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6C43C54-6D8D-8B46-1E5A-1571ED564ADF}"/>
              </a:ext>
            </a:extLst>
          </p:cNvPr>
          <p:cNvSpPr/>
          <p:nvPr/>
        </p:nvSpPr>
        <p:spPr>
          <a:xfrm>
            <a:off x="8932446" y="4583441"/>
            <a:ext cx="2661517" cy="3892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ja-JP" sz="10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※SWITCH</a:t>
            </a:r>
            <a:r>
              <a:rPr lang="ja-JP" altLang="en-US" sz="10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ボタンでも切り替え可能です</a:t>
            </a:r>
            <a:endParaRPr kumimoji="1" lang="ja-JP" altLang="en-US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6957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壁に掛けられた看板&#10;&#10;低い精度で自動的に生成された説明">
            <a:extLst>
              <a:ext uri="{FF2B5EF4-FFF2-40B4-BE49-F238E27FC236}">
                <a16:creationId xmlns:a16="http://schemas.microsoft.com/office/drawing/2014/main" id="{C3601E67-E19C-A9CC-78B6-AC95E71B5DA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5" y="-28761"/>
            <a:ext cx="12191995" cy="6403519"/>
          </a:xfrm>
          <a:prstGeom prst="rect">
            <a:avLst/>
          </a:prstGeom>
        </p:spPr>
      </p:pic>
      <p:sp>
        <p:nvSpPr>
          <p:cNvPr id="17" name="タイトル 1">
            <a:extLst>
              <a:ext uri="{FF2B5EF4-FFF2-40B4-BE49-F238E27FC236}">
                <a16:creationId xmlns:a16="http://schemas.microsoft.com/office/drawing/2014/main" id="{FDEC320F-D26B-C89A-F31B-842151064A69}"/>
              </a:ext>
            </a:extLst>
          </p:cNvPr>
          <p:cNvSpPr txBox="1">
            <a:spLocks/>
          </p:cNvSpPr>
          <p:nvPr/>
        </p:nvSpPr>
        <p:spPr>
          <a:xfrm>
            <a:off x="3805065" y="2842308"/>
            <a:ext cx="4578596" cy="661383"/>
          </a:xfrm>
          <a:prstGeom prst="rect">
            <a:avLst/>
          </a:prstGeom>
        </p:spPr>
        <p:txBody>
          <a:bodyPr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algn="ctr"/>
            <a:r>
              <a:rPr lang="en-US" altLang="ja-JP" sz="4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THANK YOU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B73D2FD-EF99-38E4-15CB-437787EBF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9541" y="2329785"/>
            <a:ext cx="1169643" cy="307113"/>
          </a:xfrm>
          <a:prstGeom prst="rect">
            <a:avLst/>
          </a:prstGeom>
        </p:spPr>
      </p:pic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F796645A-B649-52A9-F408-E01AB1F6B9EE}"/>
              </a:ext>
            </a:extLst>
          </p:cNvPr>
          <p:cNvSpPr txBox="1">
            <a:spLocks/>
          </p:cNvSpPr>
          <p:nvPr/>
        </p:nvSpPr>
        <p:spPr>
          <a:xfrm>
            <a:off x="156151" y="6504507"/>
            <a:ext cx="788789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</p:spTree>
    <p:extLst>
      <p:ext uri="{BB962C8B-B14F-4D97-AF65-F5344CB8AC3E}">
        <p14:creationId xmlns:p14="http://schemas.microsoft.com/office/powerpoint/2010/main" val="2321637194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12_TF22712842.potx" id="{DC1F4CAC-463E-46B1-B56C-8FFBB0733DDE}" vid="{102B73BB-D185-4E66-89CB-192264AF1F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{EB7223E8-5771-460C-9B3E-2E6FF386B798}tf22712842_win32</Template>
  <TotalTime>8604</TotalTime>
  <Words>504</Words>
  <Application>Microsoft Office PowerPoint</Application>
  <PresentationFormat>ワイド画面</PresentationFormat>
  <Paragraphs>51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Meiryo UI</vt:lpstr>
      <vt:lpstr>メイリオ</vt:lpstr>
      <vt:lpstr>Calibri</vt:lpstr>
      <vt:lpstr>Franklin Gothic Book</vt:lpstr>
      <vt:lpstr>Wingdings 2</vt:lpstr>
      <vt:lpstr>1_RetrospectVTI</vt:lpstr>
      <vt:lpstr>WEBPAGE URL(遠隔)表示 及びミラーリング(朝礼用)構成図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サイネージ 提案資料</dc:title>
  <dc:creator>イソンジャパン株式会社</dc:creator>
  <cp:lastModifiedBy>イソンジャパン株式会社</cp:lastModifiedBy>
  <cp:revision>205</cp:revision>
  <dcterms:created xsi:type="dcterms:W3CDTF">2022-12-23T00:00:27Z</dcterms:created>
  <dcterms:modified xsi:type="dcterms:W3CDTF">2023-04-13T09:49:23Z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