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6" r:id="rId3"/>
    <p:sldId id="257" r:id="rId4"/>
    <p:sldId id="258" r:id="rId5"/>
  </p:sldIdLst>
  <p:sldSz cx="7556500" cy="106934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46" autoAdjust="0"/>
    <p:restoredTop sz="94615"/>
  </p:normalViewPr>
  <p:slideViewPr>
    <p:cSldViewPr>
      <p:cViewPr>
        <p:scale>
          <a:sx n="150" d="100"/>
          <a:sy n="150" d="100"/>
        </p:scale>
        <p:origin x="-48" y="10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66737" y="3314954"/>
            <a:ext cx="6423025" cy="224561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33475" y="5988304"/>
            <a:ext cx="5289550" cy="267335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8/3/2022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8/3/2022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377825" y="2459482"/>
            <a:ext cx="3287077" cy="70576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3891597" y="2459482"/>
            <a:ext cx="3287077" cy="70576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8/3/2022</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8/3/2022</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8/3/2022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377825" y="427736"/>
            <a:ext cx="6800850" cy="171094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377825" y="2459482"/>
            <a:ext cx="6800850" cy="705764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2569210" y="9944862"/>
            <a:ext cx="2418080" cy="53467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77825" y="9944862"/>
            <a:ext cx="1737995" cy="53467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8/3/2022</a:t>
            </a:fld>
            <a:endParaRPr lang="en-US"/>
          </a:p>
        </p:txBody>
      </p:sp>
      <p:sp>
        <p:nvSpPr>
          <p:cNvPr id="6" name="Holder 6"/>
          <p:cNvSpPr>
            <a:spLocks noGrp="1"/>
          </p:cNvSpPr>
          <p:nvPr>
            <p:ph type="sldNum" sz="quarter" idx="7"/>
          </p:nvPr>
        </p:nvSpPr>
        <p:spPr>
          <a:xfrm>
            <a:off x="5440680" y="9944862"/>
            <a:ext cx="1737995" cy="53467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4AE6B70-BF49-86B7-08EE-7D6D07979E91}"/>
              </a:ext>
            </a:extLst>
          </p:cNvPr>
          <p:cNvSpPr txBox="1"/>
          <p:nvPr/>
        </p:nvSpPr>
        <p:spPr>
          <a:xfrm>
            <a:off x="317500" y="673358"/>
            <a:ext cx="6477000"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a:t>
            </a:r>
            <a:r>
              <a:rPr kumimoji="1" lang="en-US" altLang="ja-JP" sz="1200" dirty="0">
                <a:latin typeface="メイリオ" panose="020B0604030504040204" pitchFamily="50" charset="-128"/>
                <a:ea typeface="メイリオ" panose="020B0604030504040204" pitchFamily="50" charset="-128"/>
              </a:rPr>
              <a:t>1. 2</a:t>
            </a:r>
            <a:r>
              <a:rPr kumimoji="1" lang="ja-JP" altLang="en-US" sz="1200" dirty="0">
                <a:latin typeface="メイリオ" panose="020B0604030504040204" pitchFamily="50" charset="-128"/>
                <a:ea typeface="メイリオ" panose="020B0604030504040204" pitchFamily="50" charset="-128"/>
              </a:rPr>
              <a:t>月請求　</a:t>
            </a:r>
            <a:r>
              <a:rPr kumimoji="1" lang="en-US" altLang="ja-JP" sz="1200" dirty="0">
                <a:latin typeface="メイリオ" panose="020B0604030504040204" pitchFamily="50" charset="-128"/>
                <a:ea typeface="メイリオ" panose="020B0604030504040204" pitchFamily="50" charset="-128"/>
              </a:rPr>
              <a:t>3</a:t>
            </a:r>
            <a:r>
              <a:rPr kumimoji="1" lang="ja-JP" altLang="en-US" sz="1200" dirty="0">
                <a:latin typeface="メイリオ" panose="020B0604030504040204" pitchFamily="50" charset="-128"/>
                <a:ea typeface="メイリオ" panose="020B0604030504040204" pitchFamily="50" charset="-128"/>
              </a:rPr>
              <a:t>月末</a:t>
            </a:r>
            <a:r>
              <a:rPr kumimoji="1" lang="en-US" altLang="ja-JP" sz="1200" dirty="0">
                <a:latin typeface="メイリオ" panose="020B0604030504040204" pitchFamily="50" charset="-128"/>
                <a:ea typeface="メイリオ" panose="020B0604030504040204" pitchFamily="50" charset="-128"/>
              </a:rPr>
              <a:t>12</a:t>
            </a:r>
            <a:r>
              <a:rPr kumimoji="1" lang="ja-JP" altLang="en-US" sz="1200" dirty="0">
                <a:latin typeface="メイリオ" panose="020B0604030504040204" pitchFamily="50" charset="-128"/>
                <a:ea typeface="メイリオ" panose="020B0604030504040204" pitchFamily="50" charset="-128"/>
              </a:rPr>
              <a:t>ヶ月前払い</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a:t>
            </a:r>
            <a:r>
              <a:rPr kumimoji="1" lang="en-US" altLang="ja-JP" sz="1200" dirty="0">
                <a:latin typeface="メイリオ" panose="020B0604030504040204" pitchFamily="50" charset="-128"/>
                <a:ea typeface="メイリオ" panose="020B0604030504040204" pitchFamily="50" charset="-128"/>
              </a:rPr>
              <a:t>2. 2</a:t>
            </a:r>
            <a:r>
              <a:rPr kumimoji="1" lang="ja-JP" altLang="en-US" sz="1200" dirty="0">
                <a:latin typeface="メイリオ" panose="020B0604030504040204" pitchFamily="50" charset="-128"/>
                <a:ea typeface="メイリオ" panose="020B0604030504040204" pitchFamily="50" charset="-128"/>
              </a:rPr>
              <a:t>年一括支払い</a:t>
            </a:r>
            <a:endParaRPr kumimoji="1" lang="en-US" altLang="ja-JP" sz="1200" dirty="0">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12098ACE-91FE-1E45-89A2-13B27613FAA5}"/>
              </a:ext>
            </a:extLst>
          </p:cNvPr>
          <p:cNvSpPr txBox="1"/>
          <p:nvPr/>
        </p:nvSpPr>
        <p:spPr>
          <a:xfrm>
            <a:off x="88900" y="1308100"/>
            <a:ext cx="6477000" cy="369332"/>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イソンジャパン</a:t>
            </a:r>
            <a:r>
              <a:rPr kumimoji="1" lang="en-US" altLang="ja-JP" dirty="0">
                <a:latin typeface="メイリオ" panose="020B0604030504040204" pitchFamily="50" charset="-128"/>
                <a:ea typeface="メイリオ" panose="020B0604030504040204" pitchFamily="50" charset="-128"/>
              </a:rPr>
              <a:t>SIM </a:t>
            </a:r>
            <a:r>
              <a:rPr kumimoji="1" lang="ja-JP" altLang="en-US" dirty="0">
                <a:latin typeface="メイリオ" panose="020B0604030504040204" pitchFamily="50" charset="-128"/>
                <a:ea typeface="メイリオ" panose="020B0604030504040204" pitchFamily="50" charset="-128"/>
              </a:rPr>
              <a:t>セットアップサービス　</a:t>
            </a:r>
          </a:p>
        </p:txBody>
      </p:sp>
      <p:sp>
        <p:nvSpPr>
          <p:cNvPr id="11" name="テキスト ボックス 10">
            <a:extLst>
              <a:ext uri="{FF2B5EF4-FFF2-40B4-BE49-F238E27FC236}">
                <a16:creationId xmlns:a16="http://schemas.microsoft.com/office/drawing/2014/main" id="{C1B67650-7564-481A-D497-74BC14BF94CF}"/>
              </a:ext>
            </a:extLst>
          </p:cNvPr>
          <p:cNvSpPr txBox="1"/>
          <p:nvPr/>
        </p:nvSpPr>
        <p:spPr>
          <a:xfrm>
            <a:off x="393700" y="1728569"/>
            <a:ext cx="7162800" cy="646331"/>
          </a:xfrm>
          <a:prstGeom prst="rect">
            <a:avLst/>
          </a:prstGeom>
          <a:noFill/>
        </p:spPr>
        <p:txBody>
          <a:bodyPr wrap="square" rtlCol="0">
            <a:spAutoFit/>
          </a:bodyPr>
          <a:lstStyle/>
          <a:p>
            <a:r>
              <a:rPr kumimoji="1" lang="en-US" altLang="ja-JP" sz="1200" dirty="0">
                <a:latin typeface="メイリオ" panose="020B0604030504040204" pitchFamily="50" charset="-128"/>
                <a:ea typeface="メイリオ" panose="020B0604030504040204" pitchFamily="50" charset="-128"/>
              </a:rPr>
              <a:t>1</a:t>
            </a:r>
            <a:r>
              <a:rPr kumimoji="1" lang="ja-JP" altLang="en-US" sz="1200" dirty="0">
                <a:latin typeface="メイリオ" panose="020B0604030504040204" pitchFamily="50" charset="-128"/>
                <a:ea typeface="メイリオ" panose="020B0604030504040204" pitchFamily="50" charset="-128"/>
              </a:rPr>
              <a:t>）</a:t>
            </a:r>
            <a:r>
              <a:rPr kumimoji="1" lang="en-US" altLang="ja-JP" sz="1200" dirty="0">
                <a:latin typeface="メイリオ" panose="020B0604030504040204" pitchFamily="50" charset="-128"/>
                <a:ea typeface="メイリオ" panose="020B0604030504040204" pitchFamily="50" charset="-128"/>
              </a:rPr>
              <a:t>SIM</a:t>
            </a:r>
            <a:r>
              <a:rPr kumimoji="1" lang="ja-JP" altLang="en-US" sz="1200" dirty="0">
                <a:latin typeface="メイリオ" panose="020B0604030504040204" pitchFamily="50" charset="-128"/>
                <a:ea typeface="メイリオ" panose="020B0604030504040204" pitchFamily="50" charset="-128"/>
              </a:rPr>
              <a:t>をコントローラーに入れて出荷 </a:t>
            </a:r>
            <a:r>
              <a:rPr kumimoji="1" lang="en-US" altLang="ja-JP" sz="1200" dirty="0">
                <a:latin typeface="メイリオ" panose="020B0604030504040204" pitchFamily="50" charset="-128"/>
                <a:ea typeface="メイリオ" panose="020B0604030504040204" pitchFamily="50" charset="-128"/>
              </a:rPr>
              <a:t>-  </a:t>
            </a:r>
            <a:r>
              <a:rPr kumimoji="1" lang="en-US" altLang="zh-TW" sz="1200" dirty="0">
                <a:solidFill>
                  <a:srgbClr val="FF0000"/>
                </a:solidFill>
                <a:latin typeface="メイリオ" panose="020B0604030504040204" pitchFamily="50" charset="-128"/>
                <a:ea typeface="メイリオ" panose="020B0604030504040204" pitchFamily="50" charset="-128"/>
              </a:rPr>
              <a:t>3,000</a:t>
            </a:r>
            <a:r>
              <a:rPr kumimoji="1" lang="zh-TW" altLang="en-US" sz="1200" dirty="0">
                <a:solidFill>
                  <a:srgbClr val="FF0000"/>
                </a:solidFill>
                <a:latin typeface="メイリオ" panose="020B0604030504040204" pitchFamily="50" charset="-128"/>
                <a:ea typeface="メイリオ" panose="020B0604030504040204" pitchFamily="50" charset="-128"/>
              </a:rPr>
              <a:t>円</a:t>
            </a:r>
            <a:r>
              <a:rPr kumimoji="1" lang="en-US" altLang="zh-TW" sz="1200" dirty="0">
                <a:solidFill>
                  <a:srgbClr val="FF0000"/>
                </a:solidFill>
                <a:latin typeface="メイリオ" panose="020B0604030504040204" pitchFamily="50" charset="-128"/>
                <a:ea typeface="メイリオ" panose="020B0604030504040204" pitchFamily="50" charset="-128"/>
              </a:rPr>
              <a:t>(</a:t>
            </a:r>
            <a:r>
              <a:rPr kumimoji="1" lang="ja-JP" altLang="en-US" sz="1200" dirty="0">
                <a:solidFill>
                  <a:srgbClr val="FF0000"/>
                </a:solidFill>
                <a:latin typeface="メイリオ" panose="020B0604030504040204" pitchFamily="50" charset="-128"/>
                <a:ea typeface="メイリオ" panose="020B0604030504040204" pitchFamily="50" charset="-128"/>
              </a:rPr>
              <a:t>税別</a:t>
            </a:r>
            <a:r>
              <a:rPr kumimoji="1" lang="en-US" altLang="zh-TW" sz="1200" dirty="0">
                <a:solidFill>
                  <a:srgbClr val="FF0000"/>
                </a:solidFill>
                <a:latin typeface="メイリオ" panose="020B0604030504040204" pitchFamily="50" charset="-128"/>
                <a:ea typeface="メイリオ" panose="020B0604030504040204" pitchFamily="50" charset="-128"/>
              </a:rPr>
              <a:t>)</a:t>
            </a:r>
            <a:r>
              <a:rPr kumimoji="1" lang="zh-TW" altLang="en-US" sz="1200" dirty="0">
                <a:solidFill>
                  <a:srgbClr val="FF0000"/>
                </a:solidFill>
                <a:latin typeface="メイリオ" panose="020B0604030504040204" pitchFamily="50" charset="-128"/>
                <a:ea typeface="メイリオ" panose="020B0604030504040204" pitchFamily="50" charset="-128"/>
              </a:rPr>
              <a:t>　</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r>
              <a:rPr kumimoji="1" lang="en-US" altLang="ja-JP" sz="1200" dirty="0">
                <a:latin typeface="メイリオ" panose="020B0604030504040204" pitchFamily="50" charset="-128"/>
                <a:ea typeface="メイリオ" panose="020B0604030504040204" pitchFamily="50" charset="-128"/>
              </a:rPr>
              <a:t>2</a:t>
            </a:r>
            <a:r>
              <a:rPr kumimoji="1" lang="ja-JP" altLang="en-US" sz="1200" dirty="0">
                <a:latin typeface="メイリオ" panose="020B0604030504040204" pitchFamily="50" charset="-128"/>
                <a:ea typeface="メイリオ" panose="020B0604030504040204" pitchFamily="50" charset="-128"/>
              </a:rPr>
              <a:t>）コントローラーに</a:t>
            </a:r>
            <a:r>
              <a:rPr kumimoji="1" lang="en-US" altLang="ja-JP" sz="1200" dirty="0">
                <a:latin typeface="メイリオ" panose="020B0604030504040204" pitchFamily="50" charset="-128"/>
                <a:ea typeface="メイリオ" panose="020B0604030504040204" pitchFamily="50" charset="-128"/>
              </a:rPr>
              <a:t>SIM</a:t>
            </a:r>
            <a:r>
              <a:rPr kumimoji="1" lang="ja-JP" altLang="en-US" sz="1200" dirty="0">
                <a:latin typeface="メイリオ" panose="020B0604030504040204" pitchFamily="50" charset="-128"/>
                <a:ea typeface="メイリオ" panose="020B0604030504040204" pitchFamily="50" charset="-128"/>
              </a:rPr>
              <a:t>を入れて　セットアップして出荷 </a:t>
            </a:r>
            <a:r>
              <a:rPr kumimoji="1" lang="en-US" altLang="ja-JP" sz="1200" dirty="0">
                <a:latin typeface="メイリオ" panose="020B0604030504040204" pitchFamily="50" charset="-128"/>
                <a:ea typeface="メイリオ" panose="020B0604030504040204" pitchFamily="50" charset="-128"/>
              </a:rPr>
              <a:t>-  </a:t>
            </a:r>
            <a:r>
              <a:rPr kumimoji="1" lang="en-US" altLang="zh-TW" sz="1200" dirty="0">
                <a:solidFill>
                  <a:srgbClr val="FF0000"/>
                </a:solidFill>
                <a:latin typeface="メイリオ" panose="020B0604030504040204" pitchFamily="50" charset="-128"/>
                <a:ea typeface="メイリオ" panose="020B0604030504040204" pitchFamily="50" charset="-128"/>
              </a:rPr>
              <a:t>5,000</a:t>
            </a:r>
            <a:r>
              <a:rPr kumimoji="1" lang="zh-TW" altLang="en-US" sz="1200" dirty="0">
                <a:solidFill>
                  <a:srgbClr val="FF0000"/>
                </a:solidFill>
                <a:latin typeface="メイリオ" panose="020B0604030504040204" pitchFamily="50" charset="-128"/>
                <a:ea typeface="メイリオ" panose="020B0604030504040204" pitchFamily="50" charset="-128"/>
              </a:rPr>
              <a:t>円</a:t>
            </a:r>
            <a:r>
              <a:rPr kumimoji="1" lang="en-US" altLang="zh-TW" sz="1200" dirty="0">
                <a:solidFill>
                  <a:srgbClr val="FF0000"/>
                </a:solidFill>
                <a:latin typeface="メイリオ" panose="020B0604030504040204" pitchFamily="50" charset="-128"/>
                <a:ea typeface="メイリオ" panose="020B0604030504040204" pitchFamily="50" charset="-128"/>
              </a:rPr>
              <a:t>(</a:t>
            </a:r>
            <a:r>
              <a:rPr kumimoji="1" lang="ja-JP" altLang="en-US" sz="1200" dirty="0">
                <a:solidFill>
                  <a:srgbClr val="FF0000"/>
                </a:solidFill>
                <a:latin typeface="メイリオ" panose="020B0604030504040204" pitchFamily="50" charset="-128"/>
                <a:ea typeface="メイリオ" panose="020B0604030504040204" pitchFamily="50" charset="-128"/>
              </a:rPr>
              <a:t>税別</a:t>
            </a:r>
            <a:r>
              <a:rPr kumimoji="1" lang="en-US" altLang="zh-TW" sz="1200" dirty="0">
                <a:solidFill>
                  <a:srgbClr val="FF0000"/>
                </a:solidFill>
                <a:latin typeface="メイリオ" panose="020B0604030504040204" pitchFamily="50" charset="-128"/>
                <a:ea typeface="メイリオ" panose="020B0604030504040204" pitchFamily="50" charset="-128"/>
              </a:rPr>
              <a:t>)</a:t>
            </a:r>
            <a:r>
              <a:rPr kumimoji="1" lang="zh-TW" altLang="en-US" sz="1200" dirty="0">
                <a:solidFill>
                  <a:srgbClr val="FF0000"/>
                </a:solidFill>
                <a:latin typeface="メイリオ" panose="020B0604030504040204" pitchFamily="50" charset="-128"/>
                <a:ea typeface="メイリオ" panose="020B0604030504040204" pitchFamily="50" charset="-128"/>
              </a:rPr>
              <a:t>　</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r>
              <a:rPr kumimoji="1" lang="en-US" altLang="ja-JP" sz="1200" dirty="0">
                <a:latin typeface="メイリオ" panose="020B0604030504040204" pitchFamily="50" charset="-128"/>
                <a:ea typeface="メイリオ" panose="020B0604030504040204" pitchFamily="50" charset="-128"/>
              </a:rPr>
              <a:t>3</a:t>
            </a:r>
            <a:r>
              <a:rPr kumimoji="1" lang="ja-JP" altLang="en-US" sz="1200" dirty="0">
                <a:latin typeface="メイリオ" panose="020B0604030504040204" pitchFamily="50" charset="-128"/>
                <a:ea typeface="メイリオ" panose="020B0604030504040204" pitchFamily="50" charset="-128"/>
              </a:rPr>
              <a:t>）現地でコントローラーに</a:t>
            </a:r>
            <a:r>
              <a:rPr kumimoji="1" lang="en-US" altLang="ja-JP" sz="1200" dirty="0">
                <a:latin typeface="メイリオ" panose="020B0604030504040204" pitchFamily="50" charset="-128"/>
                <a:ea typeface="メイリオ" panose="020B0604030504040204" pitchFamily="50" charset="-128"/>
              </a:rPr>
              <a:t>SIM</a:t>
            </a:r>
            <a:r>
              <a:rPr kumimoji="1" lang="ja-JP" altLang="en-US" sz="1200" dirty="0">
                <a:latin typeface="メイリオ" panose="020B0604030504040204" pitchFamily="50" charset="-128"/>
                <a:ea typeface="メイリオ" panose="020B0604030504040204" pitchFamily="50" charset="-128"/>
              </a:rPr>
              <a:t>セットし、初期設定セッテイング。 </a:t>
            </a:r>
            <a:r>
              <a:rPr kumimoji="1" lang="en-US" altLang="ja-JP" sz="1200" dirty="0">
                <a:latin typeface="メイリオ" panose="020B0604030504040204" pitchFamily="50" charset="-128"/>
                <a:ea typeface="メイリオ" panose="020B0604030504040204" pitchFamily="50" charset="-128"/>
              </a:rPr>
              <a:t>-  </a:t>
            </a:r>
            <a:r>
              <a:rPr kumimoji="1" lang="en-US" altLang="zh-TW" sz="1200" dirty="0">
                <a:solidFill>
                  <a:srgbClr val="FF0000"/>
                </a:solidFill>
                <a:latin typeface="メイリオ" panose="020B0604030504040204" pitchFamily="50" charset="-128"/>
                <a:ea typeface="メイリオ" panose="020B0604030504040204" pitchFamily="50" charset="-128"/>
              </a:rPr>
              <a:t>10,000</a:t>
            </a:r>
            <a:r>
              <a:rPr kumimoji="1" lang="zh-TW" altLang="en-US" sz="1200" dirty="0">
                <a:solidFill>
                  <a:srgbClr val="FF0000"/>
                </a:solidFill>
                <a:latin typeface="メイリオ" panose="020B0604030504040204" pitchFamily="50" charset="-128"/>
                <a:ea typeface="メイリオ" panose="020B0604030504040204" pitchFamily="50" charset="-128"/>
              </a:rPr>
              <a:t>円</a:t>
            </a:r>
            <a:r>
              <a:rPr kumimoji="1" lang="en-US" altLang="zh-TW" sz="1200" dirty="0">
                <a:solidFill>
                  <a:srgbClr val="FF0000"/>
                </a:solidFill>
                <a:latin typeface="メイリオ" panose="020B0604030504040204" pitchFamily="50" charset="-128"/>
                <a:ea typeface="メイリオ" panose="020B0604030504040204" pitchFamily="50" charset="-128"/>
              </a:rPr>
              <a:t>(</a:t>
            </a:r>
            <a:r>
              <a:rPr kumimoji="1" lang="ja-JP" altLang="en-US" sz="1200" dirty="0">
                <a:solidFill>
                  <a:srgbClr val="FF0000"/>
                </a:solidFill>
                <a:latin typeface="メイリオ" panose="020B0604030504040204" pitchFamily="50" charset="-128"/>
                <a:ea typeface="メイリオ" panose="020B0604030504040204" pitchFamily="50" charset="-128"/>
              </a:rPr>
              <a:t>税別</a:t>
            </a:r>
            <a:r>
              <a:rPr kumimoji="1" lang="en-US" altLang="ja-JP" sz="1200" dirty="0">
                <a:solidFill>
                  <a:srgbClr val="FF0000"/>
                </a:solidFill>
                <a:latin typeface="メイリオ" panose="020B0604030504040204" pitchFamily="50" charset="-128"/>
                <a:ea typeface="メイリオ" panose="020B0604030504040204" pitchFamily="50" charset="-128"/>
              </a:rPr>
              <a:t>+</a:t>
            </a:r>
            <a:r>
              <a:rPr kumimoji="1" lang="en-US" altLang="zh-TW" sz="1200" dirty="0">
                <a:solidFill>
                  <a:srgbClr val="FF0000"/>
                </a:solidFill>
                <a:latin typeface="メイリオ" panose="020B0604030504040204" pitchFamily="50" charset="-128"/>
                <a:ea typeface="メイリオ" panose="020B0604030504040204" pitchFamily="50" charset="-128"/>
              </a:rPr>
              <a:t>※</a:t>
            </a:r>
            <a:r>
              <a:rPr kumimoji="1" lang="zh-TW" altLang="en-US" sz="1200" dirty="0">
                <a:solidFill>
                  <a:srgbClr val="FF0000"/>
                </a:solidFill>
                <a:latin typeface="メイリオ" panose="020B0604030504040204" pitchFamily="50" charset="-128"/>
                <a:ea typeface="メイリオ" panose="020B0604030504040204" pitchFamily="50" charset="-128"/>
              </a:rPr>
              <a:t>交通費別</a:t>
            </a:r>
            <a:r>
              <a:rPr kumimoji="1" lang="en-US" altLang="zh-TW" sz="1200" dirty="0">
                <a:solidFill>
                  <a:srgbClr val="FF0000"/>
                </a:solidFill>
                <a:latin typeface="メイリオ" panose="020B0604030504040204" pitchFamily="50" charset="-128"/>
                <a:ea typeface="メイリオ" panose="020B0604030504040204" pitchFamily="50" charset="-128"/>
              </a:rPr>
              <a:t>)</a:t>
            </a:r>
            <a:r>
              <a:rPr kumimoji="1" lang="zh-TW" altLang="en-US" sz="1200" dirty="0">
                <a:solidFill>
                  <a:srgbClr val="FF0000"/>
                </a:solidFill>
                <a:latin typeface="メイリオ" panose="020B0604030504040204" pitchFamily="50" charset="-128"/>
                <a:ea typeface="メイリオ" panose="020B0604030504040204" pitchFamily="50" charset="-128"/>
              </a:rPr>
              <a:t>　</a:t>
            </a:r>
            <a:endParaRPr lang="en-US" altLang="ja-JP" sz="1200" dirty="0">
              <a:solidFill>
                <a:srgbClr val="FF0000"/>
              </a:solidFill>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00D66A12-48D5-E23B-D5BA-C237CECAB0B8}"/>
              </a:ext>
            </a:extLst>
          </p:cNvPr>
          <p:cNvSpPr txBox="1"/>
          <p:nvPr/>
        </p:nvSpPr>
        <p:spPr>
          <a:xfrm>
            <a:off x="88900" y="169049"/>
            <a:ext cx="6477000" cy="369332"/>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選べる支払条件</a:t>
            </a:r>
            <a:endParaRPr kumimoji="1" lang="en-US" altLang="ja-JP"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112333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p:nvPr/>
        </p:nvSpPr>
        <p:spPr>
          <a:xfrm>
            <a:off x="2501900" y="10109200"/>
            <a:ext cx="165100" cy="165100"/>
          </a:xfrm>
          <a:custGeom>
            <a:avLst/>
            <a:gdLst/>
            <a:ahLst/>
            <a:cxnLst/>
            <a:rect l="l" t="t" r="r" b="b"/>
            <a:pathLst>
              <a:path w="165100" h="165100">
                <a:moveTo>
                  <a:pt x="0" y="0"/>
                </a:moveTo>
                <a:lnTo>
                  <a:pt x="165100" y="165100"/>
                </a:lnTo>
              </a:path>
            </a:pathLst>
          </a:custGeom>
          <a:ln w="3175">
            <a:solidFill>
              <a:srgbClr val="000000"/>
            </a:solidFill>
          </a:ln>
        </p:spPr>
        <p:txBody>
          <a:bodyPr wrap="square" lIns="0" tIns="0" rIns="0" bIns="0" rtlCol="0"/>
          <a:lstStyle/>
          <a:p>
            <a:endParaRPr>
              <a:latin typeface="ＭＳ Ｐゴシック" panose="020B0600070205080204" pitchFamily="50" charset="-128"/>
              <a:ea typeface="ＭＳ Ｐゴシック" panose="020B0600070205080204" pitchFamily="50" charset="-128"/>
            </a:endParaRPr>
          </a:p>
        </p:txBody>
      </p:sp>
      <p:graphicFrame>
        <p:nvGraphicFramePr>
          <p:cNvPr id="4" name="object 4"/>
          <p:cNvGraphicFramePr>
            <a:graphicFrameLocks noGrp="1"/>
          </p:cNvGraphicFramePr>
          <p:nvPr>
            <p:extLst>
              <p:ext uri="{D42A27DB-BD31-4B8C-83A1-F6EECF244321}">
                <p14:modId xmlns:p14="http://schemas.microsoft.com/office/powerpoint/2010/main" val="1920849212"/>
              </p:ext>
            </p:extLst>
          </p:nvPr>
        </p:nvGraphicFramePr>
        <p:xfrm>
          <a:off x="250825" y="9051925"/>
          <a:ext cx="7048500" cy="1384300"/>
        </p:xfrm>
        <a:graphic>
          <a:graphicData uri="http://schemas.openxmlformats.org/drawingml/2006/table">
            <a:tbl>
              <a:tblPr firstRow="1" bandRow="1">
                <a:tableStyleId>{2D5ABB26-0587-4C30-8999-92F81FD0307C}</a:tableStyleId>
              </a:tblPr>
              <a:tblGrid>
                <a:gridCol w="190500">
                  <a:extLst>
                    <a:ext uri="{9D8B030D-6E8A-4147-A177-3AD203B41FA5}">
                      <a16:colId xmlns:a16="http://schemas.microsoft.com/office/drawing/2014/main" val="20000"/>
                    </a:ext>
                  </a:extLst>
                </a:gridCol>
                <a:gridCol w="571500">
                  <a:extLst>
                    <a:ext uri="{9D8B030D-6E8A-4147-A177-3AD203B41FA5}">
                      <a16:colId xmlns:a16="http://schemas.microsoft.com/office/drawing/2014/main" val="20001"/>
                    </a:ext>
                  </a:extLst>
                </a:gridCol>
                <a:gridCol w="165100">
                  <a:extLst>
                    <a:ext uri="{9D8B030D-6E8A-4147-A177-3AD203B41FA5}">
                      <a16:colId xmlns:a16="http://schemas.microsoft.com/office/drawing/2014/main" val="20002"/>
                    </a:ext>
                  </a:extLst>
                </a:gridCol>
                <a:gridCol w="165100">
                  <a:extLst>
                    <a:ext uri="{9D8B030D-6E8A-4147-A177-3AD203B41FA5}">
                      <a16:colId xmlns:a16="http://schemas.microsoft.com/office/drawing/2014/main" val="20003"/>
                    </a:ext>
                  </a:extLst>
                </a:gridCol>
                <a:gridCol w="165100">
                  <a:extLst>
                    <a:ext uri="{9D8B030D-6E8A-4147-A177-3AD203B41FA5}">
                      <a16:colId xmlns:a16="http://schemas.microsoft.com/office/drawing/2014/main" val="20004"/>
                    </a:ext>
                  </a:extLst>
                </a:gridCol>
                <a:gridCol w="165100">
                  <a:extLst>
                    <a:ext uri="{9D8B030D-6E8A-4147-A177-3AD203B41FA5}">
                      <a16:colId xmlns:a16="http://schemas.microsoft.com/office/drawing/2014/main" val="20005"/>
                    </a:ext>
                  </a:extLst>
                </a:gridCol>
                <a:gridCol w="50800">
                  <a:extLst>
                    <a:ext uri="{9D8B030D-6E8A-4147-A177-3AD203B41FA5}">
                      <a16:colId xmlns:a16="http://schemas.microsoft.com/office/drawing/2014/main" val="20006"/>
                    </a:ext>
                  </a:extLst>
                </a:gridCol>
                <a:gridCol w="114300">
                  <a:extLst>
                    <a:ext uri="{9D8B030D-6E8A-4147-A177-3AD203B41FA5}">
                      <a16:colId xmlns:a16="http://schemas.microsoft.com/office/drawing/2014/main" val="20007"/>
                    </a:ext>
                  </a:extLst>
                </a:gridCol>
                <a:gridCol w="165100">
                  <a:extLst>
                    <a:ext uri="{9D8B030D-6E8A-4147-A177-3AD203B41FA5}">
                      <a16:colId xmlns:a16="http://schemas.microsoft.com/office/drawing/2014/main" val="20008"/>
                    </a:ext>
                  </a:extLst>
                </a:gridCol>
                <a:gridCol w="165100">
                  <a:extLst>
                    <a:ext uri="{9D8B030D-6E8A-4147-A177-3AD203B41FA5}">
                      <a16:colId xmlns:a16="http://schemas.microsoft.com/office/drawing/2014/main" val="20009"/>
                    </a:ext>
                  </a:extLst>
                </a:gridCol>
                <a:gridCol w="165100">
                  <a:extLst>
                    <a:ext uri="{9D8B030D-6E8A-4147-A177-3AD203B41FA5}">
                      <a16:colId xmlns:a16="http://schemas.microsoft.com/office/drawing/2014/main" val="20010"/>
                    </a:ext>
                  </a:extLst>
                </a:gridCol>
                <a:gridCol w="76200">
                  <a:extLst>
                    <a:ext uri="{9D8B030D-6E8A-4147-A177-3AD203B41FA5}">
                      <a16:colId xmlns:a16="http://schemas.microsoft.com/office/drawing/2014/main" val="20011"/>
                    </a:ext>
                  </a:extLst>
                </a:gridCol>
                <a:gridCol w="88900">
                  <a:extLst>
                    <a:ext uri="{9D8B030D-6E8A-4147-A177-3AD203B41FA5}">
                      <a16:colId xmlns:a16="http://schemas.microsoft.com/office/drawing/2014/main" val="20012"/>
                    </a:ext>
                  </a:extLst>
                </a:gridCol>
                <a:gridCol w="165100">
                  <a:extLst>
                    <a:ext uri="{9D8B030D-6E8A-4147-A177-3AD203B41FA5}">
                      <a16:colId xmlns:a16="http://schemas.microsoft.com/office/drawing/2014/main" val="20013"/>
                    </a:ext>
                  </a:extLst>
                </a:gridCol>
                <a:gridCol w="254000">
                  <a:extLst>
                    <a:ext uri="{9D8B030D-6E8A-4147-A177-3AD203B41FA5}">
                      <a16:colId xmlns:a16="http://schemas.microsoft.com/office/drawing/2014/main" val="20014"/>
                    </a:ext>
                  </a:extLst>
                </a:gridCol>
                <a:gridCol w="215900">
                  <a:extLst>
                    <a:ext uri="{9D8B030D-6E8A-4147-A177-3AD203B41FA5}">
                      <a16:colId xmlns:a16="http://schemas.microsoft.com/office/drawing/2014/main" val="20015"/>
                    </a:ext>
                  </a:extLst>
                </a:gridCol>
                <a:gridCol w="342900">
                  <a:extLst>
                    <a:ext uri="{9D8B030D-6E8A-4147-A177-3AD203B41FA5}">
                      <a16:colId xmlns:a16="http://schemas.microsoft.com/office/drawing/2014/main" val="20016"/>
                    </a:ext>
                  </a:extLst>
                </a:gridCol>
                <a:gridCol w="711200">
                  <a:extLst>
                    <a:ext uri="{9D8B030D-6E8A-4147-A177-3AD203B41FA5}">
                      <a16:colId xmlns:a16="http://schemas.microsoft.com/office/drawing/2014/main" val="20017"/>
                    </a:ext>
                  </a:extLst>
                </a:gridCol>
                <a:gridCol w="838200">
                  <a:extLst>
                    <a:ext uri="{9D8B030D-6E8A-4147-A177-3AD203B41FA5}">
                      <a16:colId xmlns:a16="http://schemas.microsoft.com/office/drawing/2014/main" val="20018"/>
                    </a:ext>
                  </a:extLst>
                </a:gridCol>
                <a:gridCol w="2273300">
                  <a:extLst>
                    <a:ext uri="{9D8B030D-6E8A-4147-A177-3AD203B41FA5}">
                      <a16:colId xmlns:a16="http://schemas.microsoft.com/office/drawing/2014/main" val="20019"/>
                    </a:ext>
                  </a:extLst>
                </a:gridCol>
              </a:tblGrid>
              <a:tr h="190500">
                <a:tc gridSpan="20">
                  <a:txBody>
                    <a:bodyPr/>
                    <a:lstStyle/>
                    <a:p>
                      <a:pPr algn="ctr">
                        <a:lnSpc>
                          <a:spcPct val="100000"/>
                        </a:lnSpc>
                        <a:spcBef>
                          <a:spcPts val="254"/>
                        </a:spcBef>
                      </a:pPr>
                      <a:r>
                        <a:rPr lang="ja-JP" altLang="en-US" sz="800">
                          <a:solidFill>
                            <a:srgbClr val="FFFFFF"/>
                          </a:solidFill>
                          <a:latin typeface="ＭＳ Ｐゴシック" panose="020B0600070205080204" pitchFamily="50" charset="-128"/>
                          <a:ea typeface="ＭＳ Ｐゴシック" panose="020B0600070205080204" pitchFamily="50" charset="-128"/>
                          <a:cs typeface="PMingLiU"/>
                        </a:rPr>
                        <a:t>イソンジャパン</a:t>
                      </a:r>
                      <a:r>
                        <a:rPr sz="800" dirty="0" err="1">
                          <a:solidFill>
                            <a:srgbClr val="FFFFFF"/>
                          </a:solidFill>
                          <a:latin typeface="ＭＳ Ｐゴシック" panose="020B0600070205080204" pitchFamily="50" charset="-128"/>
                          <a:ea typeface="ＭＳ Ｐゴシック" panose="020B0600070205080204" pitchFamily="50" charset="-128"/>
                          <a:cs typeface="PMingLiU"/>
                        </a:rPr>
                        <a:t>使用欄</a:t>
                      </a:r>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7F7F7F"/>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165100">
                <a:tc rowSpan="4">
                  <a:txBody>
                    <a:bodyPr/>
                    <a:lstStyle/>
                    <a:p>
                      <a:pPr marL="50800" marR="43815" algn="just">
                        <a:lnSpc>
                          <a:spcPts val="800"/>
                        </a:lnSpc>
                        <a:spcBef>
                          <a:spcPts val="325"/>
                        </a:spcBef>
                      </a:pPr>
                      <a:r>
                        <a:rPr sz="700" dirty="0">
                          <a:latin typeface="ＭＳ Ｐゴシック" panose="020B0600070205080204" pitchFamily="50" charset="-128"/>
                          <a:ea typeface="ＭＳ Ｐゴシック" panose="020B0600070205080204" pitchFamily="50" charset="-128"/>
                          <a:cs typeface="PMingLiU"/>
                        </a:rPr>
                        <a:t>本  人  確  認  情  報</a:t>
                      </a:r>
                      <a:endParaRPr sz="7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2F2F2"/>
                    </a:solidFill>
                  </a:tcPr>
                </a:tc>
                <a:tc rowSpan="2" gridSpan="6">
                  <a:txBody>
                    <a:bodyPr/>
                    <a:lstStyle/>
                    <a:p>
                      <a:pPr marR="5715" algn="ctr">
                        <a:lnSpc>
                          <a:spcPts val="825"/>
                        </a:lnSpc>
                        <a:spcBef>
                          <a:spcPts val="615"/>
                        </a:spcBef>
                      </a:pPr>
                      <a:r>
                        <a:rPr sz="700" dirty="0">
                          <a:latin typeface="ＭＳ Ｐゴシック" panose="020B0600070205080204" pitchFamily="50" charset="-128"/>
                          <a:ea typeface="ＭＳ Ｐゴシック" panose="020B0600070205080204" pitchFamily="50" charset="-128"/>
                          <a:cs typeface="PMingLiU"/>
                        </a:rPr>
                        <a:t>本人確認実施日</a:t>
                      </a:r>
                    </a:p>
                    <a:p>
                      <a:pPr marR="5080" algn="ctr">
                        <a:lnSpc>
                          <a:spcPts val="705"/>
                        </a:lnSpc>
                      </a:pPr>
                      <a:r>
                        <a:rPr sz="600" dirty="0">
                          <a:latin typeface="ＭＳ Ｐゴシック" panose="020B0600070205080204" pitchFamily="50" charset="-128"/>
                          <a:ea typeface="ＭＳ Ｐゴシック" panose="020B0600070205080204" pitchFamily="50" charset="-128"/>
                          <a:cs typeface="PMingLiU"/>
                        </a:rPr>
                        <a:t>(新規の場合は直筆記入必須)</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2F2F2"/>
                    </a:solidFill>
                  </a:tcPr>
                </a:tc>
                <a:tc rowSpan="2" hMerge="1">
                  <a:txBody>
                    <a:bodyPr/>
                    <a:lstStyle/>
                    <a:p>
                      <a:endParaRPr/>
                    </a:p>
                  </a:txBody>
                  <a:tcPr marL="0" marR="0" marT="0" marB="0"/>
                </a:tc>
                <a:tc rowSpan="2" hMerge="1">
                  <a:txBody>
                    <a:bodyPr/>
                    <a:lstStyle/>
                    <a:p>
                      <a:endParaRPr/>
                    </a:p>
                  </a:txBody>
                  <a:tcPr marL="0" marR="0" marT="0" marB="0"/>
                </a:tc>
                <a:tc rowSpan="2" hMerge="1">
                  <a:txBody>
                    <a:bodyPr/>
                    <a:lstStyle/>
                    <a:p>
                      <a:endParaRPr/>
                    </a:p>
                  </a:txBody>
                  <a:tcPr marL="0" marR="0" marT="0" marB="0"/>
                </a:tc>
                <a:tc rowSpan="2" hMerge="1">
                  <a:txBody>
                    <a:bodyPr/>
                    <a:lstStyle/>
                    <a:p>
                      <a:endParaRPr/>
                    </a:p>
                  </a:txBody>
                  <a:tcPr marL="0" marR="0" marT="0" marB="0"/>
                </a:tc>
                <a:tc rowSpan="2" hMerge="1">
                  <a:txBody>
                    <a:bodyPr/>
                    <a:lstStyle/>
                    <a:p>
                      <a:endParaRPr/>
                    </a:p>
                  </a:txBody>
                  <a:tcPr marL="0" marR="0" marT="0" marB="0"/>
                </a:tc>
                <a:tc rowSpan="2" gridSpan="9">
                  <a:txBody>
                    <a:bodyPr/>
                    <a:lstStyle/>
                    <a:p>
                      <a:pPr>
                        <a:lnSpc>
                          <a:spcPct val="100000"/>
                        </a:lnSpc>
                        <a:spcBef>
                          <a:spcPts val="30"/>
                        </a:spcBef>
                      </a:pPr>
                      <a:endParaRPr sz="900" dirty="0">
                        <a:latin typeface="ＭＳ Ｐゴシック" panose="020B0600070205080204" pitchFamily="50" charset="-128"/>
                        <a:ea typeface="ＭＳ Ｐゴシック" panose="020B0600070205080204" pitchFamily="50" charset="-128"/>
                        <a:cs typeface="Times New Roman"/>
                      </a:endParaRPr>
                    </a:p>
                    <a:p>
                      <a:pPr marL="520700">
                        <a:lnSpc>
                          <a:spcPct val="100000"/>
                        </a:lnSpc>
                        <a:tabLst>
                          <a:tab pos="901065" algn="l"/>
                          <a:tab pos="1294765" algn="l"/>
                        </a:tabLst>
                      </a:pPr>
                      <a:r>
                        <a:rPr sz="700" dirty="0">
                          <a:latin typeface="ＭＳ Ｐゴシック" panose="020B0600070205080204" pitchFamily="50" charset="-128"/>
                          <a:ea typeface="ＭＳ Ｐゴシック" panose="020B0600070205080204" pitchFamily="50" charset="-128"/>
                          <a:cs typeface="PMingLiU"/>
                        </a:rPr>
                        <a:t>年	月	日</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rowSpan="2" hMerge="1">
                  <a:txBody>
                    <a:bodyPr/>
                    <a:lstStyle/>
                    <a:p>
                      <a:endParaRPr/>
                    </a:p>
                  </a:txBody>
                  <a:tcPr marL="0" marR="0" marT="0" marB="0"/>
                </a:tc>
                <a:tc rowSpan="2" hMerge="1">
                  <a:txBody>
                    <a:bodyPr/>
                    <a:lstStyle/>
                    <a:p>
                      <a:endParaRPr/>
                    </a:p>
                  </a:txBody>
                  <a:tcPr marL="0" marR="0" marT="0" marB="0"/>
                </a:tc>
                <a:tc rowSpan="2" hMerge="1">
                  <a:txBody>
                    <a:bodyPr/>
                    <a:lstStyle/>
                    <a:p>
                      <a:endParaRPr/>
                    </a:p>
                  </a:txBody>
                  <a:tcPr marL="0" marR="0" marT="0" marB="0"/>
                </a:tc>
                <a:tc rowSpan="2" hMerge="1">
                  <a:txBody>
                    <a:bodyPr/>
                    <a:lstStyle/>
                    <a:p>
                      <a:endParaRPr/>
                    </a:p>
                  </a:txBody>
                  <a:tcPr marL="0" marR="0" marT="0" marB="0"/>
                </a:tc>
                <a:tc rowSpan="2" hMerge="1">
                  <a:txBody>
                    <a:bodyPr/>
                    <a:lstStyle/>
                    <a:p>
                      <a:endParaRPr/>
                    </a:p>
                  </a:txBody>
                  <a:tcPr marL="0" marR="0" marT="0" marB="0"/>
                </a:tc>
                <a:tc rowSpan="2" hMerge="1">
                  <a:txBody>
                    <a:bodyPr/>
                    <a:lstStyle/>
                    <a:p>
                      <a:endParaRPr/>
                    </a:p>
                  </a:txBody>
                  <a:tcPr marL="0" marR="0" marT="0" marB="0"/>
                </a:tc>
                <a:tc rowSpan="2" hMerge="1">
                  <a:txBody>
                    <a:bodyPr/>
                    <a:lstStyle/>
                    <a:p>
                      <a:endParaRPr/>
                    </a:p>
                  </a:txBody>
                  <a:tcPr marL="0" marR="0" marT="0" marB="0"/>
                </a:tc>
                <a:tc rowSpan="2" hMerge="1">
                  <a:txBody>
                    <a:bodyPr/>
                    <a:lstStyle/>
                    <a:p>
                      <a:endParaRPr/>
                    </a:p>
                  </a:txBody>
                  <a:tcPr marL="0" marR="0" marT="0" marB="0"/>
                </a:tc>
                <a:tc rowSpan="2" gridSpan="2">
                  <a:txBody>
                    <a:bodyPr/>
                    <a:lstStyle/>
                    <a:p>
                      <a:pPr marR="5715" algn="ctr">
                        <a:lnSpc>
                          <a:spcPct val="100000"/>
                        </a:lnSpc>
                        <a:spcBef>
                          <a:spcPts val="275"/>
                        </a:spcBef>
                      </a:pPr>
                      <a:r>
                        <a:rPr sz="600" dirty="0">
                          <a:latin typeface="ＭＳ Ｐゴシック" panose="020B0600070205080204" pitchFamily="50" charset="-128"/>
                          <a:ea typeface="ＭＳ Ｐゴシック" panose="020B0600070205080204" pitchFamily="50" charset="-128"/>
                          <a:cs typeface="PMingLiU"/>
                        </a:rPr>
                        <a:t>(フリガナ)</a:t>
                      </a:r>
                      <a:endParaRPr sz="600">
                        <a:latin typeface="ＭＳ Ｐゴシック" panose="020B0600070205080204" pitchFamily="50" charset="-128"/>
                        <a:ea typeface="ＭＳ Ｐゴシック" panose="020B0600070205080204" pitchFamily="50" charset="-128"/>
                        <a:cs typeface="PMingLiU"/>
                      </a:endParaRPr>
                    </a:p>
                    <a:p>
                      <a:pPr marR="5715" algn="ctr">
                        <a:lnSpc>
                          <a:spcPts val="825"/>
                        </a:lnSpc>
                        <a:spcBef>
                          <a:spcPts val="315"/>
                        </a:spcBef>
                      </a:pPr>
                      <a:r>
                        <a:rPr sz="700" dirty="0">
                          <a:latin typeface="ＭＳ Ｐゴシック" panose="020B0600070205080204" pitchFamily="50" charset="-128"/>
                          <a:ea typeface="ＭＳ Ｐゴシック" panose="020B0600070205080204" pitchFamily="50" charset="-128"/>
                          <a:cs typeface="PMingLiU"/>
                        </a:rPr>
                        <a:t>本人確認実施者名</a:t>
                      </a:r>
                      <a:endParaRPr sz="700">
                        <a:latin typeface="ＭＳ Ｐゴシック" panose="020B0600070205080204" pitchFamily="50" charset="-128"/>
                        <a:ea typeface="ＭＳ Ｐゴシック" panose="020B0600070205080204" pitchFamily="50" charset="-128"/>
                        <a:cs typeface="PMingLiU"/>
                      </a:endParaRPr>
                    </a:p>
                    <a:p>
                      <a:pPr marR="5080" algn="ctr">
                        <a:lnSpc>
                          <a:spcPts val="705"/>
                        </a:lnSpc>
                      </a:pPr>
                      <a:r>
                        <a:rPr sz="600" dirty="0">
                          <a:latin typeface="ＭＳ Ｐゴシック" panose="020B0600070205080204" pitchFamily="50" charset="-128"/>
                          <a:ea typeface="ＭＳ Ｐゴシック" panose="020B0600070205080204" pitchFamily="50" charset="-128"/>
                          <a:cs typeface="PMingLiU"/>
                        </a:rPr>
                        <a:t>(新規の場合は直筆記入必須)</a:t>
                      </a:r>
                      <a:endParaRPr sz="6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2F2F2"/>
                    </a:solidFill>
                  </a:tcPr>
                </a:tc>
                <a:tc rowSpan="2" hMerge="1">
                  <a:txBody>
                    <a:bodyPr/>
                    <a:lstStyle/>
                    <a:p>
                      <a:endParaRPr/>
                    </a:p>
                  </a:txBody>
                  <a:tcPr marL="0" marR="0" marT="0" marB="0"/>
                </a:tc>
                <a:tc gridSpan="2">
                  <a:txBody>
                    <a:bodyPr/>
                    <a:lstStyle/>
                    <a:p>
                      <a:endParaRPr sz="6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a:p>
                  </a:txBody>
                  <a:tcPr marL="0" marR="0" marT="0" marB="0"/>
                </a:tc>
                <a:extLst>
                  <a:ext uri="{0D108BD9-81ED-4DB2-BD59-A6C34878D82A}">
                    <a16:rowId xmlns:a16="http://schemas.microsoft.com/office/drawing/2014/main" val="10001"/>
                  </a:ext>
                </a:extLst>
              </a:tr>
              <a:tr h="203200">
                <a:tc vMerge="1">
                  <a:txBody>
                    <a:bodyPr/>
                    <a:lstStyle/>
                    <a:p>
                      <a:endParaRPr/>
                    </a:p>
                  </a:txBody>
                  <a:tcPr marL="0" marR="0" marT="0" marB="0">
                    <a:lnB w="6350">
                      <a:solidFill>
                        <a:srgbClr val="000000"/>
                      </a:solidFill>
                      <a:prstDash val="solid"/>
                    </a:lnB>
                    <a:solidFill>
                      <a:srgbClr val="F2F2F2"/>
                    </a:solidFill>
                  </a:tcPr>
                </a:tc>
                <a:tc gridSpan="6" vMerge="1">
                  <a:txBody>
                    <a:bodyPr/>
                    <a:lstStyle/>
                    <a:p>
                      <a:endParaRPr/>
                    </a:p>
                  </a:txBody>
                  <a:tcPr marL="0" marR="0" marT="0" marB="0">
                    <a:lnB w="6350">
                      <a:solidFill>
                        <a:srgbClr val="000000"/>
                      </a:solidFill>
                      <a:prstDash val="solid"/>
                    </a:lnB>
                    <a:solidFill>
                      <a:srgbClr val="F2F2F2"/>
                    </a:solidFill>
                  </a:tcPr>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gridSpan="9" vMerge="1">
                  <a:txBody>
                    <a:bodyPr/>
                    <a:lstStyle/>
                    <a:p>
                      <a:endParaRPr/>
                    </a:p>
                  </a:txBody>
                  <a:tcPr marL="0" marR="0" marT="0" marB="0">
                    <a:lnB w="6350">
                      <a:solidFill>
                        <a:srgbClr val="000000"/>
                      </a:solidFill>
                      <a:prstDash val="solid"/>
                    </a:lnB>
                  </a:tcPr>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gridSpan="2" vMerge="1">
                  <a:txBody>
                    <a:bodyPr/>
                    <a:lstStyle/>
                    <a:p>
                      <a:endParaRPr/>
                    </a:p>
                  </a:txBody>
                  <a:tcPr marL="0" marR="0" marT="0" marB="0">
                    <a:lnB w="6350">
                      <a:solidFill>
                        <a:srgbClr val="000000"/>
                      </a:solidFill>
                      <a:prstDash val="solid"/>
                    </a:lnB>
                    <a:solidFill>
                      <a:srgbClr val="F2F2F2"/>
                    </a:solidFill>
                  </a:tcPr>
                </a:tc>
                <a:tc hMerge="1" vMerge="1">
                  <a:txBody>
                    <a:bodyPr/>
                    <a:lstStyle/>
                    <a:p>
                      <a:endParaRPr/>
                    </a:p>
                  </a:txBody>
                  <a:tcPr marL="0" marR="0" marT="0" marB="0"/>
                </a:tc>
                <a:tc gridSpan="2">
                  <a:txBody>
                    <a:bodyPr/>
                    <a:lstStyle/>
                    <a:p>
                      <a:endParaRPr sz="6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a:p>
                  </a:txBody>
                  <a:tcPr marL="0" marR="0" marT="0" marB="0"/>
                </a:tc>
                <a:extLst>
                  <a:ext uri="{0D108BD9-81ED-4DB2-BD59-A6C34878D82A}">
                    <a16:rowId xmlns:a16="http://schemas.microsoft.com/office/drawing/2014/main" val="10002"/>
                  </a:ext>
                </a:extLst>
              </a:tr>
              <a:tr h="165100">
                <a:tc vMerge="1">
                  <a:txBody>
                    <a:bodyPr/>
                    <a:lstStyle/>
                    <a:p>
                      <a:endParaRPr/>
                    </a:p>
                  </a:txBody>
                  <a:tcPr marL="0" marR="0" marT="0" marB="0">
                    <a:lnB w="6350">
                      <a:solidFill>
                        <a:srgbClr val="000000"/>
                      </a:solidFill>
                      <a:prstDash val="solid"/>
                    </a:lnB>
                    <a:solidFill>
                      <a:srgbClr val="F2F2F2"/>
                    </a:solidFill>
                  </a:tcPr>
                </a:tc>
                <a:tc gridSpan="6">
                  <a:txBody>
                    <a:bodyPr/>
                    <a:lstStyle/>
                    <a:p>
                      <a:pPr marL="323850">
                        <a:lnSpc>
                          <a:spcPct val="100000"/>
                        </a:lnSpc>
                        <a:spcBef>
                          <a:spcPts val="240"/>
                        </a:spcBef>
                      </a:pPr>
                      <a:r>
                        <a:rPr sz="700" dirty="0">
                          <a:latin typeface="ＭＳ Ｐゴシック" panose="020B0600070205080204" pitchFamily="50" charset="-128"/>
                          <a:ea typeface="ＭＳ Ｐゴシック" panose="020B0600070205080204" pitchFamily="50" charset="-128"/>
                          <a:cs typeface="PMingLiU"/>
                        </a:rPr>
                        <a:t>会社法人等番号</a:t>
                      </a:r>
                      <a:endParaRPr sz="7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2F2F2"/>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9">
                  <a:txBody>
                    <a:bodyPr/>
                    <a:lstStyle/>
                    <a:p>
                      <a:endParaRPr sz="7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2">
                  <a:txBody>
                    <a:bodyPr/>
                    <a:lstStyle/>
                    <a:p>
                      <a:pPr marL="339725">
                        <a:lnSpc>
                          <a:spcPct val="100000"/>
                        </a:lnSpc>
                        <a:spcBef>
                          <a:spcPts val="240"/>
                        </a:spcBef>
                      </a:pPr>
                      <a:r>
                        <a:rPr sz="700" dirty="0">
                          <a:latin typeface="ＭＳ Ｐゴシック" panose="020B0600070205080204" pitchFamily="50" charset="-128"/>
                          <a:ea typeface="ＭＳ Ｐゴシック" panose="020B0600070205080204" pitchFamily="50" charset="-128"/>
                          <a:cs typeface="PMingLiU"/>
                        </a:rPr>
                        <a:t>書類種別</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2F2F2"/>
                    </a:solidFill>
                  </a:tcPr>
                </a:tc>
                <a:tc hMerge="1">
                  <a:txBody>
                    <a:bodyPr/>
                    <a:lstStyle/>
                    <a:p>
                      <a:endParaRPr/>
                    </a:p>
                  </a:txBody>
                  <a:tcPr marL="0" marR="0" marT="0" marB="0"/>
                </a:tc>
                <a:tc gridSpan="2">
                  <a:txBody>
                    <a:bodyPr/>
                    <a:lstStyle/>
                    <a:p>
                      <a:endParaRPr sz="7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a:p>
                  </a:txBody>
                  <a:tcPr marL="0" marR="0" marT="0" marB="0"/>
                </a:tc>
                <a:extLst>
                  <a:ext uri="{0D108BD9-81ED-4DB2-BD59-A6C34878D82A}">
                    <a16:rowId xmlns:a16="http://schemas.microsoft.com/office/drawing/2014/main" val="10003"/>
                  </a:ext>
                </a:extLst>
              </a:tr>
              <a:tr h="165100">
                <a:tc vMerge="1">
                  <a:txBody>
                    <a:bodyPr/>
                    <a:lstStyle/>
                    <a:p>
                      <a:endParaRPr/>
                    </a:p>
                  </a:txBody>
                  <a:tcPr marL="0" marR="0" marT="0" marB="0">
                    <a:lnB w="6350">
                      <a:solidFill>
                        <a:srgbClr val="000000"/>
                      </a:solidFill>
                      <a:prstDash val="solid"/>
                    </a:lnB>
                    <a:solidFill>
                      <a:srgbClr val="F2F2F2"/>
                    </a:solidFill>
                  </a:tcPr>
                </a:tc>
                <a:tc gridSpan="6">
                  <a:txBody>
                    <a:bodyPr/>
                    <a:lstStyle/>
                    <a:p>
                      <a:pPr marL="234950">
                        <a:lnSpc>
                          <a:spcPct val="100000"/>
                        </a:lnSpc>
                        <a:spcBef>
                          <a:spcPts val="240"/>
                        </a:spcBef>
                      </a:pPr>
                      <a:r>
                        <a:rPr sz="700" dirty="0">
                          <a:latin typeface="ＭＳ Ｐゴシック" panose="020B0600070205080204" pitchFamily="50" charset="-128"/>
                          <a:ea typeface="ＭＳ Ｐゴシック" panose="020B0600070205080204" pitchFamily="50" charset="-128"/>
                          <a:cs typeface="PMingLiU"/>
                        </a:rPr>
                        <a:t>確認書類発行年月日</a:t>
                      </a:r>
                      <a:endParaRPr sz="7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2F2F2"/>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9">
                  <a:txBody>
                    <a:bodyPr/>
                    <a:lstStyle/>
                    <a:p>
                      <a:endParaRPr sz="7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2">
                  <a:txBody>
                    <a:bodyPr/>
                    <a:lstStyle/>
                    <a:p>
                      <a:pPr marL="250825">
                        <a:lnSpc>
                          <a:spcPct val="100000"/>
                        </a:lnSpc>
                        <a:spcBef>
                          <a:spcPts val="240"/>
                        </a:spcBef>
                      </a:pPr>
                      <a:r>
                        <a:rPr sz="700" dirty="0">
                          <a:latin typeface="ＭＳ Ｐゴシック" panose="020B0600070205080204" pitchFamily="50" charset="-128"/>
                          <a:ea typeface="ＭＳ Ｐゴシック" panose="020B0600070205080204" pitchFamily="50" charset="-128"/>
                          <a:cs typeface="PMingLiU"/>
                        </a:rPr>
                        <a:t>確認書類番号</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2F2F2"/>
                    </a:solidFill>
                  </a:tcPr>
                </a:tc>
                <a:tc hMerge="1">
                  <a:txBody>
                    <a:bodyPr/>
                    <a:lstStyle/>
                    <a:p>
                      <a:endParaRPr/>
                    </a:p>
                  </a:txBody>
                  <a:tcPr marL="0" marR="0" marT="0" marB="0"/>
                </a:tc>
                <a:tc gridSpan="2">
                  <a:txBody>
                    <a:bodyPr/>
                    <a:lstStyle/>
                    <a:p>
                      <a:endParaRPr sz="7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a:p>
                  </a:txBody>
                  <a:tcPr marL="0" marR="0" marT="0" marB="0"/>
                </a:tc>
                <a:extLst>
                  <a:ext uri="{0D108BD9-81ED-4DB2-BD59-A6C34878D82A}">
                    <a16:rowId xmlns:a16="http://schemas.microsoft.com/office/drawing/2014/main" val="10004"/>
                  </a:ext>
                </a:extLst>
              </a:tr>
              <a:tr h="165100">
                <a:tc gridSpan="2">
                  <a:txBody>
                    <a:bodyPr/>
                    <a:lstStyle/>
                    <a:p>
                      <a:pPr marL="104775">
                        <a:lnSpc>
                          <a:spcPct val="100000"/>
                        </a:lnSpc>
                        <a:spcBef>
                          <a:spcPts val="240"/>
                        </a:spcBef>
                      </a:pPr>
                      <a:r>
                        <a:rPr sz="700" dirty="0">
                          <a:latin typeface="ＭＳ Ｐゴシック" panose="020B0600070205080204" pitchFamily="50" charset="-128"/>
                          <a:ea typeface="ＭＳ Ｐゴシック" panose="020B0600070205080204" pitchFamily="50" charset="-128"/>
                          <a:cs typeface="PMingLiU"/>
                        </a:rPr>
                        <a:t>営業担当者名</a:t>
                      </a:r>
                      <a:endParaRPr sz="7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D8D8D8"/>
                    </a:solidFill>
                  </a:tcPr>
                </a:tc>
                <a:tc hMerge="1">
                  <a:txBody>
                    <a:bodyPr/>
                    <a:lstStyle/>
                    <a:p>
                      <a:endParaRPr/>
                    </a:p>
                  </a:txBody>
                  <a:tcPr marL="0" marR="0" marT="0" marB="0"/>
                </a:tc>
                <a:tc gridSpan="10">
                  <a:txBody>
                    <a:bodyPr/>
                    <a:lstStyle/>
                    <a:p>
                      <a:pPr marL="12700">
                        <a:lnSpc>
                          <a:spcPct val="100000"/>
                        </a:lnSpc>
                        <a:spcBef>
                          <a:spcPts val="24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5">
                  <a:txBody>
                    <a:bodyPr/>
                    <a:lstStyle/>
                    <a:p>
                      <a:pPr marL="5080">
                        <a:lnSpc>
                          <a:spcPct val="100000"/>
                        </a:lnSpc>
                        <a:spcBef>
                          <a:spcPts val="24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D8D8D8"/>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a:txBody>
                    <a:bodyPr/>
                    <a:lstStyle/>
                    <a:p>
                      <a:pPr marL="12700" algn="ctr">
                        <a:lnSpc>
                          <a:spcPct val="100000"/>
                        </a:lnSpc>
                        <a:spcBef>
                          <a:spcPts val="24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9525">
                        <a:lnSpc>
                          <a:spcPct val="100000"/>
                        </a:lnSpc>
                        <a:spcBef>
                          <a:spcPts val="240"/>
                        </a:spcBef>
                      </a:pPr>
                      <a:endParaRPr sz="7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D8D8D8"/>
                    </a:solidFill>
                  </a:tcPr>
                </a:tc>
                <a:tc>
                  <a:txBody>
                    <a:bodyPr/>
                    <a:lstStyle/>
                    <a:p>
                      <a:pPr>
                        <a:lnSpc>
                          <a:spcPct val="100000"/>
                        </a:lnSpc>
                        <a:spcBef>
                          <a:spcPts val="265"/>
                        </a:spcBef>
                      </a:pPr>
                      <a:endParaRPr sz="5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165100">
                <a:tc gridSpan="2">
                  <a:txBody>
                    <a:bodyPr/>
                    <a:lstStyle/>
                    <a:p>
                      <a:pPr marL="104775">
                        <a:lnSpc>
                          <a:spcPct val="100000"/>
                        </a:lnSpc>
                        <a:spcBef>
                          <a:spcPts val="240"/>
                        </a:spcBef>
                      </a:pPr>
                      <a:r>
                        <a:rPr lang="ja-JP" altLang="en-US" sz="700">
                          <a:latin typeface="ＭＳ Ｐゴシック" panose="020B0600070205080204" pitchFamily="50" charset="-128"/>
                          <a:ea typeface="ＭＳ Ｐゴシック" panose="020B0600070205080204" pitchFamily="50" charset="-128"/>
                          <a:cs typeface="PMingLiU"/>
                        </a:rPr>
                        <a:t>代理店コード</a:t>
                      </a:r>
                      <a:endParaRPr lang="ja-JP" altLang="en-US"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D8D8D8"/>
                    </a:solidFill>
                  </a:tcPr>
                </a:tc>
                <a:tc hMerge="1">
                  <a:txBody>
                    <a:bodyPr/>
                    <a:lstStyle/>
                    <a:p>
                      <a:endParaRPr/>
                    </a:p>
                  </a:txBody>
                  <a:tcPr marL="0" marR="0" marT="0" marB="0"/>
                </a:tc>
                <a:tc>
                  <a:txBody>
                    <a:bodyPr/>
                    <a:lstStyle/>
                    <a:p>
                      <a:pPr marR="1270" algn="ctr">
                        <a:lnSpc>
                          <a:spcPct val="100000"/>
                        </a:lnSpc>
                        <a:spcBef>
                          <a:spcPts val="24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46355">
                        <a:lnSpc>
                          <a:spcPct val="100000"/>
                        </a:lnSpc>
                        <a:spcBef>
                          <a:spcPts val="24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32384">
                        <a:lnSpc>
                          <a:spcPct val="100000"/>
                        </a:lnSpc>
                        <a:spcBef>
                          <a:spcPts val="24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46355">
                        <a:lnSpc>
                          <a:spcPct val="100000"/>
                        </a:lnSpc>
                        <a:spcBef>
                          <a:spcPts val="24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gridSpan="2">
                  <a:txBody>
                    <a:bodyPr/>
                    <a:lstStyle/>
                    <a:p>
                      <a:pPr marL="44450">
                        <a:lnSpc>
                          <a:spcPct val="100000"/>
                        </a:lnSpc>
                        <a:spcBef>
                          <a:spcPts val="24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a:p>
                  </a:txBody>
                  <a:tcPr marL="0" marR="0" marT="0" marB="0"/>
                </a:tc>
                <a:tc>
                  <a:txBody>
                    <a:bodyPr/>
                    <a:lstStyle/>
                    <a:p>
                      <a:pPr marL="45085">
                        <a:lnSpc>
                          <a:spcPct val="100000"/>
                        </a:lnSpc>
                        <a:spcBef>
                          <a:spcPts val="24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45085">
                        <a:lnSpc>
                          <a:spcPct val="100000"/>
                        </a:lnSpc>
                        <a:spcBef>
                          <a:spcPts val="24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45085">
                        <a:lnSpc>
                          <a:spcPct val="100000"/>
                        </a:lnSpc>
                        <a:spcBef>
                          <a:spcPts val="24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gridSpan="2">
                  <a:txBody>
                    <a:bodyPr/>
                    <a:lstStyle/>
                    <a:p>
                      <a:pPr marL="45085">
                        <a:lnSpc>
                          <a:spcPct val="100000"/>
                        </a:lnSpc>
                        <a:spcBef>
                          <a:spcPts val="24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a:p>
                  </a:txBody>
                  <a:tcPr marL="0" marR="0" marT="0" marB="0"/>
                </a:tc>
                <a:tc>
                  <a:txBody>
                    <a:bodyPr/>
                    <a:lstStyle/>
                    <a:p>
                      <a:endParaRPr sz="7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rowSpan="2">
                  <a:txBody>
                    <a:bodyPr/>
                    <a:lstStyle/>
                    <a:p>
                      <a:pPr>
                        <a:lnSpc>
                          <a:spcPct val="100000"/>
                        </a:lnSpc>
                        <a:spcBef>
                          <a:spcPts val="25"/>
                        </a:spcBef>
                      </a:pPr>
                      <a:endParaRPr sz="750">
                        <a:latin typeface="ＭＳ Ｐゴシック" panose="020B0600070205080204" pitchFamily="50" charset="-128"/>
                        <a:ea typeface="ＭＳ Ｐゴシック" panose="020B0600070205080204" pitchFamily="50" charset="-128"/>
                        <a:cs typeface="Times New Roman"/>
                      </a:endParaRPr>
                    </a:p>
                    <a:p>
                      <a:pPr marL="28575">
                        <a:lnSpc>
                          <a:spcPct val="100000"/>
                        </a:lnSpc>
                      </a:pPr>
                      <a:r>
                        <a:rPr sz="700" dirty="0">
                          <a:latin typeface="ＭＳ Ｐゴシック" panose="020B0600070205080204" pitchFamily="50" charset="-128"/>
                          <a:ea typeface="ＭＳ Ｐゴシック" panose="020B0600070205080204" pitchFamily="50" charset="-128"/>
                          <a:cs typeface="PMingLiU"/>
                        </a:rPr>
                        <a:t>備考</a:t>
                      </a:r>
                      <a:endParaRPr sz="7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D8D8D8"/>
                    </a:solidFill>
                  </a:tcPr>
                </a:tc>
                <a:tc rowSpan="2" gridSpan="5">
                  <a:txBody>
                    <a:bodyPr/>
                    <a:lstStyle/>
                    <a:p>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rowSpan="2" hMerge="1">
                  <a:txBody>
                    <a:bodyPr/>
                    <a:lstStyle/>
                    <a:p>
                      <a:endParaRPr/>
                    </a:p>
                  </a:txBody>
                  <a:tcPr marL="0" marR="0" marT="0" marB="0"/>
                </a:tc>
                <a:tc rowSpan="2" hMerge="1">
                  <a:txBody>
                    <a:bodyPr/>
                    <a:lstStyle/>
                    <a:p>
                      <a:endParaRPr/>
                    </a:p>
                  </a:txBody>
                  <a:tcPr marL="0" marR="0" marT="0" marB="0"/>
                </a:tc>
                <a:tc rowSpan="2" hMerge="1">
                  <a:txBody>
                    <a:bodyPr/>
                    <a:lstStyle/>
                    <a:p>
                      <a:endParaRPr/>
                    </a:p>
                  </a:txBody>
                  <a:tcPr marL="0" marR="0" marT="0" marB="0"/>
                </a:tc>
                <a:tc rowSpan="2" hMerge="1">
                  <a:txBody>
                    <a:bodyPr/>
                    <a:lstStyle/>
                    <a:p>
                      <a:endParaRPr/>
                    </a:p>
                  </a:txBody>
                  <a:tcPr marL="0" marR="0" marT="0" marB="0"/>
                </a:tc>
                <a:extLst>
                  <a:ext uri="{0D108BD9-81ED-4DB2-BD59-A6C34878D82A}">
                    <a16:rowId xmlns:a16="http://schemas.microsoft.com/office/drawing/2014/main" val="10006"/>
                  </a:ext>
                </a:extLst>
              </a:tr>
              <a:tr h="165100">
                <a:tc gridSpan="2">
                  <a:txBody>
                    <a:bodyPr/>
                    <a:lstStyle/>
                    <a:p>
                      <a:pPr marL="60325">
                        <a:lnSpc>
                          <a:spcPct val="100000"/>
                        </a:lnSpc>
                        <a:spcBef>
                          <a:spcPts val="240"/>
                        </a:spcBef>
                      </a:pPr>
                      <a:r>
                        <a:rPr lang="ja-JP" altLang="en-US" sz="700">
                          <a:latin typeface="ＭＳ Ｐゴシック" panose="020B0600070205080204" pitchFamily="50" charset="-128"/>
                          <a:ea typeface="ＭＳ Ｐゴシック" panose="020B0600070205080204" pitchFamily="50" charset="-128"/>
                          <a:cs typeface="PMingLiU"/>
                        </a:rPr>
                        <a:t>　</a:t>
                      </a:r>
                      <a:r>
                        <a:rPr sz="700" dirty="0" err="1">
                          <a:latin typeface="ＭＳ Ｐゴシック" panose="020B0600070205080204" pitchFamily="50" charset="-128"/>
                          <a:ea typeface="ＭＳ Ｐゴシック" panose="020B0600070205080204" pitchFamily="50" charset="-128"/>
                          <a:cs typeface="PMingLiU"/>
                        </a:rPr>
                        <a:t>スタッフコード</a:t>
                      </a: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D8D8D8"/>
                    </a:solidFill>
                  </a:tcPr>
                </a:tc>
                <a:tc hMerge="1">
                  <a:txBody>
                    <a:bodyPr/>
                    <a:lstStyle/>
                    <a:p>
                      <a:endParaRPr/>
                    </a:p>
                  </a:txBody>
                  <a:tcPr marL="0" marR="0" marT="0" marB="0"/>
                </a:tc>
                <a:tc>
                  <a:txBody>
                    <a:bodyPr/>
                    <a:lstStyle/>
                    <a:p>
                      <a:pPr marR="4445" algn="ctr">
                        <a:lnSpc>
                          <a:spcPct val="100000"/>
                        </a:lnSpc>
                        <a:spcBef>
                          <a:spcPts val="24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sz="7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sz="7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sz="7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gridSpan="2">
                  <a:txBody>
                    <a:bodyPr/>
                    <a:lstStyle/>
                    <a:p>
                      <a:endParaRPr sz="7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a:p>
                  </a:txBody>
                  <a:tcPr marL="0" marR="0" marT="0" marB="0"/>
                </a:tc>
                <a:tc>
                  <a:txBody>
                    <a:bodyPr/>
                    <a:lstStyle/>
                    <a:p>
                      <a:endParaRPr sz="7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sz="7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sz="7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gridSpan="2">
                  <a:txBody>
                    <a:bodyPr/>
                    <a:lstStyle/>
                    <a:p>
                      <a:endParaRPr sz="7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a:p>
                  </a:txBody>
                  <a:tcPr marL="0" marR="0" marT="0" marB="0"/>
                </a:tc>
                <a:tc>
                  <a:txBody>
                    <a:bodyPr/>
                    <a:lstStyle/>
                    <a:p>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vMerge="1">
                  <a:txBody>
                    <a:bodyPr/>
                    <a:lstStyle/>
                    <a:p>
                      <a:endParaRPr/>
                    </a:p>
                  </a:txBody>
                  <a:tcPr marL="0" marR="0" marT="0" marB="0">
                    <a:lnL w="6350">
                      <a:solidFill>
                        <a:srgbClr val="000000"/>
                      </a:solidFill>
                      <a:prstDash val="solid"/>
                    </a:lnL>
                    <a:lnT w="6350">
                      <a:solidFill>
                        <a:srgbClr val="000000"/>
                      </a:solidFill>
                      <a:prstDash val="solid"/>
                    </a:lnT>
                    <a:lnB w="6350">
                      <a:solidFill>
                        <a:srgbClr val="000000"/>
                      </a:solidFill>
                      <a:prstDash val="solid"/>
                    </a:lnB>
                    <a:solidFill>
                      <a:srgbClr val="D8D8D8"/>
                    </a:solidFill>
                  </a:tcPr>
                </a:tc>
                <a:tc gridSpan="5" vMerge="1">
                  <a:txBody>
                    <a:bodyPr/>
                    <a:lstStyle/>
                    <a:p>
                      <a:endParaRPr/>
                    </a:p>
                  </a:txBody>
                  <a:tcPr marL="0" marR="0" marT="0" marB="0">
                    <a:lnR w="6350">
                      <a:solidFill>
                        <a:srgbClr val="000000"/>
                      </a:solidFill>
                      <a:prstDash val="solid"/>
                    </a:lnR>
                    <a:lnT w="6350">
                      <a:solidFill>
                        <a:srgbClr val="000000"/>
                      </a:solidFill>
                      <a:prstDash val="solid"/>
                    </a:lnT>
                    <a:lnB w="6350">
                      <a:solidFill>
                        <a:srgbClr val="000000"/>
                      </a:solidFill>
                      <a:prstDash val="solid"/>
                    </a:lnB>
                  </a:tcPr>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extLst>
                  <a:ext uri="{0D108BD9-81ED-4DB2-BD59-A6C34878D82A}">
                    <a16:rowId xmlns:a16="http://schemas.microsoft.com/office/drawing/2014/main" val="10007"/>
                  </a:ext>
                </a:extLst>
              </a:tr>
            </a:tbl>
          </a:graphicData>
        </a:graphic>
      </p:graphicFrame>
      <p:sp>
        <p:nvSpPr>
          <p:cNvPr id="5" name="object 5"/>
          <p:cNvSpPr txBox="1"/>
          <p:nvPr/>
        </p:nvSpPr>
        <p:spPr>
          <a:xfrm>
            <a:off x="254000" y="254000"/>
            <a:ext cx="635000" cy="176972"/>
          </a:xfrm>
          <a:prstGeom prst="rect">
            <a:avLst/>
          </a:prstGeom>
          <a:solidFill>
            <a:srgbClr val="212B34"/>
          </a:solidFill>
        </p:spPr>
        <p:txBody>
          <a:bodyPr vert="horz" wrap="square" lIns="0" tIns="22860" rIns="0" bIns="0" rtlCol="0">
            <a:spAutoFit/>
          </a:bodyPr>
          <a:lstStyle/>
          <a:p>
            <a:pPr marL="57150">
              <a:lnSpc>
                <a:spcPct val="100000"/>
              </a:lnSpc>
              <a:spcBef>
                <a:spcPts val="180"/>
              </a:spcBef>
            </a:pPr>
            <a:r>
              <a:rPr sz="1000" dirty="0">
                <a:solidFill>
                  <a:srgbClr val="FFFFFF"/>
                </a:solidFill>
                <a:latin typeface="ＭＳ Ｐゴシック" panose="020B0600070205080204" pitchFamily="50" charset="-128"/>
                <a:ea typeface="ＭＳ Ｐゴシック" panose="020B0600070205080204" pitchFamily="50" charset="-128"/>
                <a:cs typeface="PMingLiU"/>
              </a:rPr>
              <a:t>法人専用</a:t>
            </a:r>
            <a:endParaRPr sz="1000" dirty="0">
              <a:latin typeface="ＭＳ Ｐゴシック" panose="020B0600070205080204" pitchFamily="50" charset="-128"/>
              <a:ea typeface="ＭＳ Ｐゴシック" panose="020B0600070205080204" pitchFamily="50" charset="-128"/>
              <a:cs typeface="PMingLiU"/>
            </a:endParaRPr>
          </a:p>
        </p:txBody>
      </p:sp>
      <p:sp>
        <p:nvSpPr>
          <p:cNvPr id="6" name="object 6"/>
          <p:cNvSpPr txBox="1"/>
          <p:nvPr/>
        </p:nvSpPr>
        <p:spPr>
          <a:xfrm>
            <a:off x="1498600" y="286257"/>
            <a:ext cx="4140200" cy="127000"/>
          </a:xfrm>
          <a:prstGeom prst="rect">
            <a:avLst/>
          </a:prstGeom>
        </p:spPr>
        <p:txBody>
          <a:bodyPr vert="horz" wrap="square" lIns="0" tIns="0" rIns="0" bIns="0" rtlCol="0">
            <a:spAutoFit/>
          </a:bodyPr>
          <a:lstStyle/>
          <a:p>
            <a:pPr marL="12700">
              <a:lnSpc>
                <a:spcPct val="100000"/>
              </a:lnSpc>
            </a:pPr>
            <a:r>
              <a:rPr sz="800" dirty="0" err="1">
                <a:latin typeface="ＭＳ Ｐゴシック" panose="020B0600070205080204" pitchFamily="50" charset="-128"/>
                <a:ea typeface="ＭＳ Ｐゴシック" panose="020B0600070205080204" pitchFamily="50" charset="-128"/>
                <a:cs typeface="PMingLiU"/>
              </a:rPr>
              <a:t>電気通信サービス契約</a:t>
            </a:r>
            <a:r>
              <a:rPr sz="800" dirty="0">
                <a:latin typeface="ＭＳ Ｐゴシック" panose="020B0600070205080204" pitchFamily="50" charset="-128"/>
                <a:ea typeface="ＭＳ Ｐゴシック" panose="020B0600070205080204" pitchFamily="50" charset="-128"/>
                <a:cs typeface="PMingLiU"/>
              </a:rPr>
              <a:t>  </a:t>
            </a:r>
            <a:r>
              <a:rPr sz="800" spc="5" dirty="0" err="1">
                <a:latin typeface="ＭＳ Ｐゴシック" panose="020B0600070205080204" pitchFamily="50" charset="-128"/>
                <a:ea typeface="ＭＳ Ｐゴシック" panose="020B0600070205080204" pitchFamily="50" charset="-128"/>
                <a:cs typeface="PMingLiU"/>
              </a:rPr>
              <a:t>申込書</a:t>
            </a:r>
            <a:r>
              <a:rPr sz="800" spc="5" dirty="0">
                <a:latin typeface="ＭＳ Ｐゴシック" panose="020B0600070205080204" pitchFamily="50" charset="-128"/>
                <a:ea typeface="ＭＳ Ｐゴシック" panose="020B0600070205080204" pitchFamily="50" charset="-128"/>
                <a:cs typeface="PMingLiU"/>
              </a:rPr>
              <a:t>/特約通知書</a:t>
            </a:r>
            <a:endParaRPr sz="800" dirty="0">
              <a:latin typeface="ＭＳ Ｐゴシック" panose="020B0600070205080204" pitchFamily="50" charset="-128"/>
              <a:ea typeface="ＭＳ Ｐゴシック" panose="020B0600070205080204" pitchFamily="50" charset="-128"/>
              <a:cs typeface="PMingLiU"/>
            </a:endParaRPr>
          </a:p>
        </p:txBody>
      </p:sp>
      <p:sp>
        <p:nvSpPr>
          <p:cNvPr id="7" name="object 7"/>
          <p:cNvSpPr txBox="1"/>
          <p:nvPr/>
        </p:nvSpPr>
        <p:spPr>
          <a:xfrm>
            <a:off x="6197600" y="268731"/>
            <a:ext cx="622300" cy="107722"/>
          </a:xfrm>
          <a:prstGeom prst="rect">
            <a:avLst/>
          </a:prstGeom>
        </p:spPr>
        <p:txBody>
          <a:bodyPr vert="horz" wrap="square" lIns="0" tIns="0" rIns="0" bIns="0" rtlCol="0">
            <a:spAutoFit/>
          </a:bodyPr>
          <a:lstStyle/>
          <a:p>
            <a:pPr marL="12700">
              <a:lnSpc>
                <a:spcPct val="100000"/>
              </a:lnSpc>
            </a:pPr>
            <a:r>
              <a:rPr sz="700" dirty="0">
                <a:latin typeface="ＭＳ Ｐゴシック" panose="020B0600070205080204" pitchFamily="50" charset="-128"/>
                <a:ea typeface="ＭＳ Ｐゴシック" panose="020B0600070205080204" pitchFamily="50" charset="-128"/>
                <a:cs typeface="PMingLiU"/>
              </a:rPr>
              <a:t>【   </a:t>
            </a:r>
            <a:r>
              <a:rPr sz="700" spc="110" dirty="0">
                <a:latin typeface="ＭＳ Ｐゴシック" panose="020B0600070205080204" pitchFamily="50" charset="-128"/>
                <a:ea typeface="ＭＳ Ｐゴシック" panose="020B0600070205080204" pitchFamily="50" charset="-128"/>
                <a:cs typeface="PMingLiU"/>
              </a:rPr>
              <a:t>1 </a:t>
            </a:r>
            <a:r>
              <a:rPr sz="700" spc="165" dirty="0">
                <a:latin typeface="ＭＳ Ｐゴシック" panose="020B0600070205080204" pitchFamily="50" charset="-128"/>
                <a:ea typeface="ＭＳ Ｐゴシック" panose="020B0600070205080204" pitchFamily="50" charset="-128"/>
                <a:cs typeface="PMingLiU"/>
              </a:rPr>
              <a:t>/ </a:t>
            </a:r>
            <a:r>
              <a:rPr sz="700" spc="110" dirty="0">
                <a:latin typeface="ＭＳ Ｐゴシック" panose="020B0600070205080204" pitchFamily="50" charset="-128"/>
                <a:ea typeface="ＭＳ Ｐゴシック" panose="020B0600070205080204" pitchFamily="50" charset="-128"/>
                <a:cs typeface="PMingLiU"/>
              </a:rPr>
              <a:t>1 </a:t>
            </a:r>
            <a:r>
              <a:rPr sz="700" spc="295" dirty="0">
                <a:latin typeface="ＭＳ Ｐゴシック" panose="020B0600070205080204" pitchFamily="50" charset="-128"/>
                <a:ea typeface="ＭＳ Ｐゴシック" panose="020B0600070205080204" pitchFamily="50" charset="-128"/>
                <a:cs typeface="PMingLiU"/>
              </a:rPr>
              <a:t> </a:t>
            </a:r>
            <a:r>
              <a:rPr sz="700" dirty="0">
                <a:latin typeface="ＭＳ Ｐゴシック" panose="020B0600070205080204" pitchFamily="50" charset="-128"/>
                <a:ea typeface="ＭＳ Ｐゴシック" panose="020B0600070205080204" pitchFamily="50" charset="-128"/>
                <a:cs typeface="PMingLiU"/>
              </a:rPr>
              <a:t>】</a:t>
            </a:r>
            <a:endParaRPr sz="700">
              <a:latin typeface="ＭＳ Ｐゴシック" panose="020B0600070205080204" pitchFamily="50" charset="-128"/>
              <a:ea typeface="ＭＳ Ｐゴシック" panose="020B0600070205080204" pitchFamily="50" charset="-128"/>
              <a:cs typeface="PMingLiU"/>
            </a:endParaRPr>
          </a:p>
        </p:txBody>
      </p:sp>
      <p:sp>
        <p:nvSpPr>
          <p:cNvPr id="8" name="object 8"/>
          <p:cNvSpPr txBox="1"/>
          <p:nvPr/>
        </p:nvSpPr>
        <p:spPr>
          <a:xfrm>
            <a:off x="254000" y="463296"/>
            <a:ext cx="5207000" cy="230832"/>
          </a:xfrm>
          <a:prstGeom prst="rect">
            <a:avLst/>
          </a:prstGeom>
        </p:spPr>
        <p:txBody>
          <a:bodyPr vert="horz" wrap="square" lIns="0" tIns="0" rIns="0" bIns="0" rtlCol="0">
            <a:spAutoFit/>
          </a:bodyPr>
          <a:lstStyle/>
          <a:p>
            <a:pPr marL="88900" marR="5080" indent="-76200">
              <a:lnSpc>
                <a:spcPts val="600"/>
              </a:lnSpc>
            </a:pPr>
            <a:r>
              <a:rPr sz="600" dirty="0">
                <a:latin typeface="ＭＳ Ｐゴシック" panose="020B0600070205080204" pitchFamily="50" charset="-128"/>
                <a:ea typeface="ＭＳ Ｐゴシック" panose="020B0600070205080204" pitchFamily="50" charset="-128"/>
                <a:cs typeface="PMingLiU"/>
              </a:rPr>
              <a:t>【電気通信サービスについて】 </a:t>
            </a:r>
            <a:endParaRPr lang="en-US" sz="600" dirty="0">
              <a:latin typeface="ＭＳ Ｐゴシック" panose="020B0600070205080204" pitchFamily="50" charset="-128"/>
              <a:ea typeface="ＭＳ Ｐゴシック" panose="020B0600070205080204" pitchFamily="50" charset="-128"/>
              <a:cs typeface="PMingLiU"/>
            </a:endParaRPr>
          </a:p>
          <a:p>
            <a:pPr marL="88900" marR="5080" indent="-76200">
              <a:lnSpc>
                <a:spcPts val="600"/>
              </a:lnSpc>
            </a:pPr>
            <a:r>
              <a:rPr sz="600" dirty="0">
                <a:latin typeface="ＭＳ Ｐゴシック" panose="020B0600070205080204" pitchFamily="50" charset="-128"/>
                <a:ea typeface="ＭＳ Ｐゴシック" panose="020B0600070205080204" pitchFamily="50" charset="-128"/>
                <a:cs typeface="PMingLiU"/>
              </a:rPr>
              <a:t> </a:t>
            </a:r>
            <a:r>
              <a:rPr sz="600" dirty="0" err="1">
                <a:latin typeface="ＭＳ Ｐゴシック" panose="020B0600070205080204" pitchFamily="50" charset="-128"/>
                <a:ea typeface="ＭＳ Ｐゴシック" panose="020B0600070205080204" pitchFamily="50" charset="-128"/>
                <a:cs typeface="PMingLiU"/>
              </a:rPr>
              <a:t>当社（契約者）は</a:t>
            </a:r>
            <a:r>
              <a:rPr sz="600" dirty="0">
                <a:latin typeface="ＭＳ Ｐゴシック" panose="020B0600070205080204" pitchFamily="50" charset="-128"/>
                <a:ea typeface="ＭＳ Ｐゴシック" panose="020B0600070205080204" pitchFamily="50" charset="-128"/>
                <a:cs typeface="PMingLiU"/>
              </a:rPr>
              <a:t>、</a:t>
            </a:r>
            <a:r>
              <a:rPr lang="ja-JP" altLang="en-US" sz="600">
                <a:latin typeface="ＭＳ Ｐゴシック" panose="020B0600070205080204" pitchFamily="50" charset="-128"/>
                <a:ea typeface="ＭＳ Ｐゴシック" panose="020B0600070205080204" pitchFamily="50" charset="-128"/>
                <a:cs typeface="PMingLiU"/>
              </a:rPr>
              <a:t>イソンジャパン</a:t>
            </a:r>
            <a:r>
              <a:rPr sz="600" dirty="0" err="1">
                <a:latin typeface="ＭＳ Ｐゴシック" panose="020B0600070205080204" pitchFamily="50" charset="-128"/>
                <a:ea typeface="ＭＳ Ｐゴシック" panose="020B0600070205080204" pitchFamily="50" charset="-128"/>
                <a:cs typeface="PMingLiU"/>
              </a:rPr>
              <a:t>株式会社</a:t>
            </a:r>
            <a:r>
              <a:rPr sz="600" dirty="0">
                <a:latin typeface="ＭＳ Ｐゴシック" panose="020B0600070205080204" pitchFamily="50" charset="-128"/>
                <a:ea typeface="ＭＳ Ｐゴシック" panose="020B0600070205080204" pitchFamily="50" charset="-128"/>
                <a:cs typeface="PMingLiU"/>
              </a:rPr>
              <a:t>（「</a:t>
            </a:r>
            <a:r>
              <a:rPr lang="ja-JP" altLang="en-US" sz="600">
                <a:latin typeface="ＭＳ Ｐゴシック" panose="020B0600070205080204" pitchFamily="50" charset="-128"/>
                <a:ea typeface="ＭＳ Ｐゴシック" panose="020B0600070205080204" pitchFamily="50" charset="-128"/>
                <a:cs typeface="PMingLiU"/>
              </a:rPr>
              <a:t>イソンジャパン</a:t>
            </a:r>
            <a:r>
              <a:rPr sz="600" dirty="0">
                <a:latin typeface="ＭＳ Ｐゴシック" panose="020B0600070205080204" pitchFamily="50" charset="-128"/>
                <a:ea typeface="ＭＳ Ｐゴシック" panose="020B0600070205080204" pitchFamily="50" charset="-128"/>
                <a:cs typeface="PMingLiU"/>
              </a:rPr>
              <a:t>」</a:t>
            </a:r>
            <a:r>
              <a:rPr sz="600" dirty="0" err="1">
                <a:latin typeface="ＭＳ Ｐゴシック" panose="020B0600070205080204" pitchFamily="50" charset="-128"/>
                <a:ea typeface="ＭＳ Ｐゴシック" panose="020B0600070205080204" pitchFamily="50" charset="-128"/>
                <a:cs typeface="PMingLiU"/>
              </a:rPr>
              <a:t>という）に対し</a:t>
            </a:r>
            <a:r>
              <a:rPr sz="600" dirty="0">
                <a:latin typeface="ＭＳ Ｐゴシック" panose="020B0600070205080204" pitchFamily="50" charset="-128"/>
                <a:ea typeface="ＭＳ Ｐゴシック" panose="020B0600070205080204" pitchFamily="50" charset="-128"/>
                <a:cs typeface="PMingLiU"/>
              </a:rPr>
              <a:t>、</a:t>
            </a:r>
            <a:r>
              <a:rPr lang="ja-JP" altLang="en-US" sz="600">
                <a:latin typeface="ＭＳ Ｐゴシック" panose="020B0600070205080204" pitchFamily="50" charset="-128"/>
                <a:ea typeface="ＭＳ Ｐゴシック" panose="020B0600070205080204" pitchFamily="50" charset="-128"/>
                <a:cs typeface="PMingLiU"/>
              </a:rPr>
              <a:t>イソンジャパン</a:t>
            </a:r>
            <a:r>
              <a:rPr sz="600" dirty="0" err="1">
                <a:latin typeface="ＭＳ Ｐゴシック" panose="020B0600070205080204" pitchFamily="50" charset="-128"/>
                <a:ea typeface="ＭＳ Ｐゴシック" panose="020B0600070205080204" pitchFamily="50" charset="-128"/>
                <a:cs typeface="PMingLiU"/>
              </a:rPr>
              <a:t>が定める各種契約約款（附則、別記を含む</a:t>
            </a:r>
            <a:r>
              <a:rPr sz="600" dirty="0">
                <a:latin typeface="ＭＳ Ｐゴシック" panose="020B0600070205080204" pitchFamily="50" charset="-128"/>
                <a:ea typeface="ＭＳ Ｐゴシック" panose="020B0600070205080204" pitchFamily="50" charset="-128"/>
                <a:cs typeface="PMingLiU"/>
              </a:rPr>
              <a:t>。）</a:t>
            </a:r>
            <a:r>
              <a:rPr lang="ja-JP" altLang="en-US" sz="600" dirty="0">
                <a:latin typeface="ＭＳ Ｐゴシック" panose="020B0600070205080204" pitchFamily="50" charset="-128"/>
                <a:ea typeface="ＭＳ Ｐゴシック" panose="020B0600070205080204" pitchFamily="50" charset="-128"/>
                <a:cs typeface="PMingLiU"/>
              </a:rPr>
              <a:t>に</a:t>
            </a:r>
            <a:r>
              <a:rPr sz="600" dirty="0" err="1">
                <a:latin typeface="ＭＳ Ｐゴシック" panose="020B0600070205080204" pitchFamily="50" charset="-128"/>
                <a:ea typeface="ＭＳ Ｐゴシック" panose="020B0600070205080204" pitchFamily="50" charset="-128"/>
                <a:cs typeface="PMingLiU"/>
              </a:rPr>
              <a:t>基づき、以下の内容を確認・承諾の上、電気通信サービスの利用を申込みます（以下「回線申込」という</a:t>
            </a:r>
            <a:r>
              <a:rPr sz="600" dirty="0">
                <a:latin typeface="ＭＳ Ｐゴシック" panose="020B0600070205080204" pitchFamily="50" charset="-128"/>
                <a:ea typeface="ＭＳ Ｐゴシック" panose="020B0600070205080204" pitchFamily="50" charset="-128"/>
                <a:cs typeface="PMingLiU"/>
              </a:rPr>
              <a:t>）。</a:t>
            </a:r>
          </a:p>
        </p:txBody>
      </p:sp>
      <p:graphicFrame>
        <p:nvGraphicFramePr>
          <p:cNvPr id="9" name="object 9"/>
          <p:cNvGraphicFramePr>
            <a:graphicFrameLocks noGrp="1"/>
          </p:cNvGraphicFramePr>
          <p:nvPr>
            <p:extLst>
              <p:ext uri="{D42A27DB-BD31-4B8C-83A1-F6EECF244321}">
                <p14:modId xmlns:p14="http://schemas.microsoft.com/office/powerpoint/2010/main" val="2631452725"/>
              </p:ext>
            </p:extLst>
          </p:nvPr>
        </p:nvGraphicFramePr>
        <p:xfrm>
          <a:off x="5533644" y="623444"/>
          <a:ext cx="1749806" cy="762000"/>
        </p:xfrm>
        <a:graphic>
          <a:graphicData uri="http://schemas.openxmlformats.org/drawingml/2006/table">
            <a:tbl>
              <a:tblPr firstRow="1" bandRow="1">
                <a:tableStyleId>{2D5ABB26-0587-4C30-8999-92F81FD0307C}</a:tableStyleId>
              </a:tblPr>
              <a:tblGrid>
                <a:gridCol w="254000">
                  <a:extLst>
                    <a:ext uri="{9D8B030D-6E8A-4147-A177-3AD203B41FA5}">
                      <a16:colId xmlns:a16="http://schemas.microsoft.com/office/drawing/2014/main" val="20000"/>
                    </a:ext>
                  </a:extLst>
                </a:gridCol>
                <a:gridCol w="406400">
                  <a:extLst>
                    <a:ext uri="{9D8B030D-6E8A-4147-A177-3AD203B41FA5}">
                      <a16:colId xmlns:a16="http://schemas.microsoft.com/office/drawing/2014/main" val="20001"/>
                    </a:ext>
                  </a:extLst>
                </a:gridCol>
                <a:gridCol w="190500">
                  <a:extLst>
                    <a:ext uri="{9D8B030D-6E8A-4147-A177-3AD203B41FA5}">
                      <a16:colId xmlns:a16="http://schemas.microsoft.com/office/drawing/2014/main" val="20002"/>
                    </a:ext>
                  </a:extLst>
                </a:gridCol>
                <a:gridCol w="254000">
                  <a:extLst>
                    <a:ext uri="{9D8B030D-6E8A-4147-A177-3AD203B41FA5}">
                      <a16:colId xmlns:a16="http://schemas.microsoft.com/office/drawing/2014/main" val="20003"/>
                    </a:ext>
                  </a:extLst>
                </a:gridCol>
                <a:gridCol w="469900">
                  <a:extLst>
                    <a:ext uri="{9D8B030D-6E8A-4147-A177-3AD203B41FA5}">
                      <a16:colId xmlns:a16="http://schemas.microsoft.com/office/drawing/2014/main" val="20004"/>
                    </a:ext>
                  </a:extLst>
                </a:gridCol>
                <a:gridCol w="175006">
                  <a:extLst>
                    <a:ext uri="{9D8B030D-6E8A-4147-A177-3AD203B41FA5}">
                      <a16:colId xmlns:a16="http://schemas.microsoft.com/office/drawing/2014/main" val="20005"/>
                    </a:ext>
                  </a:extLst>
                </a:gridCol>
              </a:tblGrid>
              <a:tr h="127000">
                <a:tc gridSpan="2">
                  <a:txBody>
                    <a:bodyPr/>
                    <a:lstStyle/>
                    <a:p>
                      <a:pPr marL="127000">
                        <a:lnSpc>
                          <a:spcPct val="100000"/>
                        </a:lnSpc>
                      </a:pPr>
                      <a:r>
                        <a:rPr sz="800" dirty="0">
                          <a:solidFill>
                            <a:srgbClr val="FFFFFF"/>
                          </a:solidFill>
                          <a:latin typeface="ＭＳ Ｐゴシック" panose="020B0600070205080204" pitchFamily="50" charset="-128"/>
                          <a:ea typeface="ＭＳ Ｐゴシック" panose="020B0600070205080204" pitchFamily="50" charset="-128"/>
                          <a:cs typeface="PMingLiU"/>
                        </a:rPr>
                        <a:t>お申込日</a:t>
                      </a:r>
                      <a:endParaRPr sz="800" dirty="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1F5F"/>
                    </a:solidFill>
                  </a:tcPr>
                </a:tc>
                <a:tc hMerge="1">
                  <a:txBody>
                    <a:bodyPr/>
                    <a:lstStyle/>
                    <a:p>
                      <a:endParaRPr/>
                    </a:p>
                  </a:txBody>
                  <a:tcPr marL="0" marR="0" marT="0" marB="0"/>
                </a:tc>
                <a:tc gridSpan="4">
                  <a:txBody>
                    <a:bodyPr/>
                    <a:lstStyle/>
                    <a:p>
                      <a:pPr marL="418465">
                        <a:lnSpc>
                          <a:spcPct val="100000"/>
                        </a:lnSpc>
                        <a:spcBef>
                          <a:spcPts val="90"/>
                        </a:spcBef>
                        <a:tabLst>
                          <a:tab pos="709295" algn="l"/>
                          <a:tab pos="999490" algn="l"/>
                        </a:tabLst>
                      </a:pPr>
                      <a:r>
                        <a:rPr sz="700" dirty="0">
                          <a:latin typeface="ＭＳ Ｐゴシック" panose="020B0600070205080204" pitchFamily="50" charset="-128"/>
                          <a:ea typeface="ＭＳ Ｐゴシック" panose="020B0600070205080204" pitchFamily="50" charset="-128"/>
                          <a:cs typeface="PMingLiU"/>
                        </a:rPr>
                        <a:t>年	月	日</a:t>
                      </a:r>
                      <a:endParaRPr sz="70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1"/>
                  </a:ext>
                </a:extLst>
              </a:tr>
              <a:tr h="127000">
                <a:tc gridSpan="2">
                  <a:txBody>
                    <a:bodyPr/>
                    <a:lstStyle/>
                    <a:p>
                      <a:pPr marL="76200">
                        <a:lnSpc>
                          <a:spcPct val="100000"/>
                        </a:lnSpc>
                      </a:pPr>
                      <a:r>
                        <a:rPr sz="800" dirty="0">
                          <a:solidFill>
                            <a:srgbClr val="FFFFFF"/>
                          </a:solidFill>
                          <a:latin typeface="ＭＳ Ｐゴシック" panose="020B0600070205080204" pitchFamily="50" charset="-128"/>
                          <a:ea typeface="ＭＳ Ｐゴシック" panose="020B0600070205080204" pitchFamily="50" charset="-128"/>
                          <a:cs typeface="PMingLiU"/>
                        </a:rPr>
                        <a:t>特約申込書</a:t>
                      </a:r>
                      <a:endParaRPr sz="800" dirty="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1F5F"/>
                    </a:solidFill>
                  </a:tcPr>
                </a:tc>
                <a:tc hMerge="1">
                  <a:txBody>
                    <a:bodyPr/>
                    <a:lstStyle/>
                    <a:p>
                      <a:endParaRPr/>
                    </a:p>
                  </a:txBody>
                  <a:tcPr marL="0" marR="0" marT="0" marB="0"/>
                </a:tc>
                <a:tc gridSpan="4">
                  <a:txBody>
                    <a:bodyPr/>
                    <a:lstStyle/>
                    <a:p>
                      <a:pPr marL="12700">
                        <a:lnSpc>
                          <a:spcPct val="100000"/>
                        </a:lnSpc>
                        <a:spcBef>
                          <a:spcPts val="90"/>
                        </a:spcBef>
                      </a:pPr>
                      <a:r>
                        <a:rPr sz="700" dirty="0">
                          <a:latin typeface="ＭＳ Ｐゴシック" panose="020B0600070205080204" pitchFamily="50" charset="-128"/>
                          <a:ea typeface="ＭＳ Ｐゴシック" panose="020B0600070205080204" pitchFamily="50" charset="-128"/>
                          <a:cs typeface="PMingLiU"/>
                        </a:rPr>
                        <a:t>セット</a:t>
                      </a:r>
                      <a:endParaRPr sz="70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2"/>
                  </a:ext>
                </a:extLst>
              </a:tr>
              <a:tr h="127000">
                <a:tc rowSpan="4">
                  <a:txBody>
                    <a:bodyPr/>
                    <a:lstStyle/>
                    <a:p>
                      <a:pPr>
                        <a:lnSpc>
                          <a:spcPct val="100000"/>
                        </a:lnSpc>
                      </a:pPr>
                      <a:endParaRPr sz="800" dirty="0">
                        <a:latin typeface="ＭＳ Ｐゴシック" panose="020B0600070205080204" pitchFamily="50" charset="-128"/>
                        <a:ea typeface="ＭＳ Ｐゴシック" panose="020B0600070205080204" pitchFamily="50" charset="-128"/>
                        <a:cs typeface="Times New Roman"/>
                      </a:endParaRPr>
                    </a:p>
                    <a:p>
                      <a:pPr marL="25400">
                        <a:lnSpc>
                          <a:spcPct val="100000"/>
                        </a:lnSpc>
                        <a:spcBef>
                          <a:spcPts val="585"/>
                        </a:spcBef>
                      </a:pPr>
                      <a:r>
                        <a:rPr sz="800" dirty="0">
                          <a:solidFill>
                            <a:srgbClr val="FFFFFF"/>
                          </a:solidFill>
                          <a:latin typeface="ＭＳ Ｐゴシック" panose="020B0600070205080204" pitchFamily="50" charset="-128"/>
                          <a:ea typeface="ＭＳ Ｐゴシック" panose="020B0600070205080204" pitchFamily="50" charset="-128"/>
                          <a:cs typeface="PMingLiU"/>
                        </a:rPr>
                        <a:t>回線</a:t>
                      </a:r>
                      <a:endParaRPr sz="800" dirty="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1F5F"/>
                    </a:solidFill>
                  </a:tcPr>
                </a:tc>
                <a:tc>
                  <a:txBody>
                    <a:bodyPr/>
                    <a:lstStyle/>
                    <a:p>
                      <a:pPr marL="9525">
                        <a:lnSpc>
                          <a:spcPct val="100000"/>
                        </a:lnSpc>
                        <a:spcBef>
                          <a:spcPts val="90"/>
                        </a:spcBef>
                      </a:pPr>
                      <a:r>
                        <a:rPr sz="700" dirty="0">
                          <a:latin typeface="ＭＳ Ｐゴシック" panose="020B0600070205080204" pitchFamily="50" charset="-128"/>
                          <a:ea typeface="ＭＳ Ｐゴシック" panose="020B0600070205080204" pitchFamily="50" charset="-128"/>
                          <a:cs typeface="PMingLiU"/>
                        </a:rPr>
                        <a:t>新規</a:t>
                      </a:r>
                      <a:endParaRPr sz="70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ja-JP" altLang="en-US" sz="700" dirty="0">
                          <a:latin typeface="ＭＳ Ｐゴシック" panose="020B0600070205080204" pitchFamily="50" charset="-128"/>
                          <a:ea typeface="ＭＳ Ｐゴシック" panose="020B0600070205080204" pitchFamily="50" charset="-128"/>
                          <a:cs typeface="PMingLiU"/>
                        </a:rPr>
                        <a:t>  </a:t>
                      </a:r>
                      <a:endParaRPr sz="700" dirty="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rowSpan="4">
                  <a:txBody>
                    <a:bodyPr/>
                    <a:lstStyle/>
                    <a:p>
                      <a:pPr>
                        <a:lnSpc>
                          <a:spcPct val="100000"/>
                        </a:lnSpc>
                      </a:pPr>
                      <a:endParaRPr sz="800" dirty="0">
                        <a:latin typeface="ＭＳ Ｐゴシック" panose="020B0600070205080204" pitchFamily="50" charset="-128"/>
                        <a:ea typeface="ＭＳ Ｐゴシック" panose="020B0600070205080204" pitchFamily="50" charset="-128"/>
                        <a:cs typeface="Times New Roman"/>
                      </a:endParaRPr>
                    </a:p>
                    <a:p>
                      <a:pPr marL="25400">
                        <a:lnSpc>
                          <a:spcPct val="100000"/>
                        </a:lnSpc>
                        <a:spcBef>
                          <a:spcPts val="585"/>
                        </a:spcBef>
                      </a:pPr>
                      <a:r>
                        <a:rPr sz="800" dirty="0">
                          <a:solidFill>
                            <a:srgbClr val="FFFFFF"/>
                          </a:solidFill>
                          <a:latin typeface="ＭＳ Ｐゴシック" panose="020B0600070205080204" pitchFamily="50" charset="-128"/>
                          <a:ea typeface="ＭＳ Ｐゴシック" panose="020B0600070205080204" pitchFamily="50" charset="-128"/>
                          <a:cs typeface="PMingLiU"/>
                        </a:rPr>
                        <a:t>端末</a:t>
                      </a:r>
                      <a:endParaRPr sz="800" dirty="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1F5F"/>
                    </a:solidFill>
                  </a:tcPr>
                </a:tc>
                <a:tc>
                  <a:txBody>
                    <a:bodyPr/>
                    <a:lstStyle/>
                    <a:p>
                      <a:pPr marL="9525">
                        <a:lnSpc>
                          <a:spcPct val="100000"/>
                        </a:lnSpc>
                        <a:spcBef>
                          <a:spcPts val="90"/>
                        </a:spcBef>
                      </a:pPr>
                      <a:r>
                        <a:rPr lang="en-US" sz="700" dirty="0">
                          <a:latin typeface="ＭＳ Ｐゴシック" panose="020B0600070205080204" pitchFamily="50" charset="-128"/>
                          <a:ea typeface="ＭＳ Ｐゴシック" panose="020B0600070205080204" pitchFamily="50" charset="-128"/>
                          <a:cs typeface="PMingLiU"/>
                        </a:rPr>
                        <a:t>AOM39101</a:t>
                      </a:r>
                      <a:endParaRPr sz="700" dirty="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41275">
                        <a:lnSpc>
                          <a:spcPct val="100000"/>
                        </a:lnSpc>
                        <a:spcBef>
                          <a:spcPts val="114"/>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127000">
                <a:tc vMerge="1">
                  <a:txBody>
                    <a:bodyPr/>
                    <a:lstStyle/>
                    <a:p>
                      <a:endParaRPr/>
                    </a:p>
                  </a:txBody>
                  <a:tcPr marL="0" marR="0" marT="0" marB="0">
                    <a:lnR w="6350">
                      <a:solidFill>
                        <a:srgbClr val="000000"/>
                      </a:solidFill>
                      <a:prstDash val="solid"/>
                    </a:lnR>
                    <a:solidFill>
                      <a:srgbClr val="001F5F"/>
                    </a:solidFill>
                  </a:tcPr>
                </a:tc>
                <a:tc>
                  <a:txBody>
                    <a:bodyPr/>
                    <a:lstStyle/>
                    <a:p>
                      <a:pPr marL="12700">
                        <a:lnSpc>
                          <a:spcPct val="100000"/>
                        </a:lnSpc>
                        <a:spcBef>
                          <a:spcPts val="90"/>
                        </a:spcBef>
                      </a:pPr>
                      <a:r>
                        <a:rPr sz="700" dirty="0">
                          <a:latin typeface="ＭＳ Ｐゴシック" panose="020B0600070205080204" pitchFamily="50" charset="-128"/>
                          <a:ea typeface="ＭＳ Ｐゴシック" panose="020B0600070205080204" pitchFamily="50" charset="-128"/>
                          <a:cs typeface="PMingLiU"/>
                        </a:rPr>
                        <a:t>追加新規</a:t>
                      </a:r>
                      <a:endParaRPr sz="70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41275">
                        <a:lnSpc>
                          <a:spcPct val="100000"/>
                        </a:lnSpc>
                        <a:spcBef>
                          <a:spcPts val="114"/>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vMerge="1">
                  <a:txBody>
                    <a:bodyPr/>
                    <a:lstStyle/>
                    <a:p>
                      <a:endParaRPr/>
                    </a:p>
                  </a:txBody>
                  <a:tcPr marL="0" marR="0" marT="0" marB="0">
                    <a:solidFill>
                      <a:srgbClr val="001F5F"/>
                    </a:solidFill>
                  </a:tcPr>
                </a:tc>
                <a:tc>
                  <a:txBody>
                    <a:bodyPr/>
                    <a:lstStyle/>
                    <a:p>
                      <a:pPr marL="12700">
                        <a:lnSpc>
                          <a:spcPct val="100000"/>
                        </a:lnSpc>
                        <a:spcBef>
                          <a:spcPts val="90"/>
                        </a:spcBef>
                      </a:pPr>
                      <a:r>
                        <a:rPr lang="en-US" sz="700" dirty="0">
                          <a:latin typeface="ＭＳ Ｐゴシック" panose="020B0600070205080204" pitchFamily="50" charset="-128"/>
                          <a:ea typeface="ＭＳ Ｐゴシック" panose="020B0600070205080204" pitchFamily="50" charset="-128"/>
                          <a:cs typeface="PMingLiU"/>
                        </a:rPr>
                        <a:t>AOM62501</a:t>
                      </a:r>
                      <a:endParaRPr sz="700" dirty="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endParaRPr sz="700" dirty="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127000">
                <a:tc vMerge="1">
                  <a:txBody>
                    <a:bodyPr/>
                    <a:lstStyle/>
                    <a:p>
                      <a:endParaRPr/>
                    </a:p>
                  </a:txBody>
                  <a:tcPr marL="0" marR="0" marT="0" marB="0">
                    <a:lnR w="6350">
                      <a:solidFill>
                        <a:srgbClr val="000000"/>
                      </a:solidFill>
                      <a:prstDash val="solid"/>
                    </a:lnR>
                    <a:solidFill>
                      <a:srgbClr val="001F5F"/>
                    </a:solidFill>
                  </a:tcPr>
                </a:tc>
                <a:tc>
                  <a:txBody>
                    <a:bodyPr/>
                    <a:lstStyle/>
                    <a:p>
                      <a:pPr marL="12700">
                        <a:lnSpc>
                          <a:spcPct val="100000"/>
                        </a:lnSpc>
                        <a:spcBef>
                          <a:spcPts val="90"/>
                        </a:spcBef>
                      </a:pPr>
                      <a:r>
                        <a:rPr sz="700" dirty="0">
                          <a:latin typeface="ＭＳ Ｐゴシック" panose="020B0600070205080204" pitchFamily="50" charset="-128"/>
                          <a:ea typeface="ＭＳ Ｐゴシック" panose="020B0600070205080204" pitchFamily="50" charset="-128"/>
                          <a:cs typeface="PMingLiU"/>
                        </a:rPr>
                        <a:t>条件変更</a:t>
                      </a:r>
                      <a:endParaRPr sz="70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sz="70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7F7F7F"/>
                    </a:solidFill>
                  </a:tcPr>
                </a:tc>
                <a:tc vMerge="1">
                  <a:txBody>
                    <a:bodyPr/>
                    <a:lstStyle/>
                    <a:p>
                      <a:endParaRPr/>
                    </a:p>
                  </a:txBody>
                  <a:tcPr marL="0" marR="0" marT="0" marB="0">
                    <a:solidFill>
                      <a:srgbClr val="001F5F"/>
                    </a:solidFill>
                  </a:tcPr>
                </a:tc>
                <a:tc gridSpan="2">
                  <a:txBody>
                    <a:bodyPr/>
                    <a:lstStyle/>
                    <a:p>
                      <a:pPr marL="12700">
                        <a:lnSpc>
                          <a:spcPct val="100000"/>
                        </a:lnSpc>
                        <a:spcBef>
                          <a:spcPts val="9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50000"/>
                      </a:schemeClr>
                    </a:solidFill>
                  </a:tcPr>
                </a:tc>
                <a:tc hMerge="1">
                  <a:txBody>
                    <a:bodyPr/>
                    <a:lstStyle/>
                    <a:p>
                      <a:endParaRPr sz="700" dirty="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10005"/>
                  </a:ext>
                </a:extLst>
              </a:tr>
              <a:tr h="127000">
                <a:tc vMerge="1">
                  <a:txBody>
                    <a:bodyPr/>
                    <a:lstStyle/>
                    <a:p>
                      <a:endParaRPr/>
                    </a:p>
                  </a:txBody>
                  <a:tcPr marL="0" marR="0" marT="0" marB="0">
                    <a:lnR w="6350">
                      <a:solidFill>
                        <a:srgbClr val="000000"/>
                      </a:solidFill>
                      <a:prstDash val="solid"/>
                    </a:lnR>
                    <a:solidFill>
                      <a:srgbClr val="001F5F"/>
                    </a:solidFill>
                  </a:tcPr>
                </a:tc>
                <a:tc>
                  <a:txBody>
                    <a:bodyPr/>
                    <a:lstStyle/>
                    <a:p>
                      <a:pPr marL="12700">
                        <a:lnSpc>
                          <a:spcPct val="100000"/>
                        </a:lnSpc>
                        <a:spcBef>
                          <a:spcPts val="90"/>
                        </a:spcBef>
                      </a:pPr>
                      <a:r>
                        <a:rPr sz="700" dirty="0">
                          <a:latin typeface="ＭＳ Ｐゴシック" panose="020B0600070205080204" pitchFamily="50" charset="-128"/>
                          <a:ea typeface="ＭＳ Ｐゴシック" panose="020B0600070205080204" pitchFamily="50" charset="-128"/>
                          <a:cs typeface="PMingLiU"/>
                        </a:rPr>
                        <a:t>機種変更</a:t>
                      </a:r>
                      <a:endParaRPr sz="70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sz="70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7F7F7F"/>
                    </a:solidFill>
                  </a:tcPr>
                </a:tc>
                <a:tc vMerge="1">
                  <a:txBody>
                    <a:bodyPr/>
                    <a:lstStyle/>
                    <a:p>
                      <a:endParaRPr/>
                    </a:p>
                  </a:txBody>
                  <a:tcPr marL="0" marR="0" marT="0" marB="0">
                    <a:solidFill>
                      <a:srgbClr val="001F5F"/>
                    </a:solidFill>
                  </a:tcPr>
                </a:tc>
                <a:tc gridSpan="2">
                  <a:txBody>
                    <a:bodyPr/>
                    <a:lstStyle/>
                    <a:p>
                      <a:endParaRPr sz="700" dirty="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7F7F7F"/>
                    </a:solidFill>
                  </a:tcPr>
                </a:tc>
                <a:tc hMerge="1">
                  <a:txBody>
                    <a:bodyPr/>
                    <a:lstStyle/>
                    <a:p>
                      <a:endParaRPr/>
                    </a:p>
                  </a:txBody>
                  <a:tcPr marL="0" marR="0" marT="0" marB="0"/>
                </a:tc>
                <a:extLst>
                  <a:ext uri="{0D108BD9-81ED-4DB2-BD59-A6C34878D82A}">
                    <a16:rowId xmlns:a16="http://schemas.microsoft.com/office/drawing/2014/main" val="10006"/>
                  </a:ext>
                </a:extLst>
              </a:tr>
            </a:tbl>
          </a:graphicData>
        </a:graphic>
      </p:graphicFrame>
      <p:sp>
        <p:nvSpPr>
          <p:cNvPr id="10" name="object 10"/>
          <p:cNvSpPr txBox="1"/>
          <p:nvPr/>
        </p:nvSpPr>
        <p:spPr>
          <a:xfrm>
            <a:off x="254000" y="1868931"/>
            <a:ext cx="1056640" cy="107722"/>
          </a:xfrm>
          <a:prstGeom prst="rect">
            <a:avLst/>
          </a:prstGeom>
        </p:spPr>
        <p:txBody>
          <a:bodyPr vert="horz" wrap="square" lIns="0" tIns="0" rIns="0" bIns="0" rtlCol="0">
            <a:spAutoFit/>
          </a:bodyPr>
          <a:lstStyle/>
          <a:p>
            <a:pPr marL="12700">
              <a:lnSpc>
                <a:spcPct val="100000"/>
              </a:lnSpc>
            </a:pPr>
            <a:r>
              <a:rPr sz="700" spc="-5" dirty="0">
                <a:solidFill>
                  <a:srgbClr val="FF0000"/>
                </a:solidFill>
                <a:latin typeface="ＭＳ Ｐゴシック" panose="020B0600070205080204" pitchFamily="50" charset="-128"/>
                <a:ea typeface="ＭＳ Ｐゴシック" panose="020B0600070205080204" pitchFamily="50" charset="-128"/>
                <a:cs typeface="PMingLiU"/>
              </a:rPr>
              <a:t>[＊]は入力必要項目です。</a:t>
            </a:r>
            <a:endParaRPr sz="700">
              <a:latin typeface="ＭＳ Ｐゴシック" panose="020B0600070205080204" pitchFamily="50" charset="-128"/>
              <a:ea typeface="ＭＳ Ｐゴシック" panose="020B0600070205080204" pitchFamily="50" charset="-128"/>
              <a:cs typeface="PMingLiU"/>
            </a:endParaRPr>
          </a:p>
        </p:txBody>
      </p:sp>
      <p:sp>
        <p:nvSpPr>
          <p:cNvPr id="11" name="object 11"/>
          <p:cNvSpPr txBox="1"/>
          <p:nvPr/>
        </p:nvSpPr>
        <p:spPr>
          <a:xfrm>
            <a:off x="1397000" y="1854200"/>
            <a:ext cx="2286000" cy="127000"/>
          </a:xfrm>
          <a:prstGeom prst="rect">
            <a:avLst/>
          </a:prstGeom>
          <a:solidFill>
            <a:srgbClr val="F4E4E3"/>
          </a:solidFill>
        </p:spPr>
        <p:txBody>
          <a:bodyPr vert="horz" wrap="square" lIns="0" tIns="14604" rIns="0" bIns="0" rtlCol="0">
            <a:spAutoFit/>
          </a:bodyPr>
          <a:lstStyle/>
          <a:p>
            <a:pPr marL="12700">
              <a:lnSpc>
                <a:spcPct val="100000"/>
              </a:lnSpc>
              <a:spcBef>
                <a:spcPts val="114"/>
              </a:spcBef>
            </a:pPr>
            <a:r>
              <a:rPr sz="700" dirty="0">
                <a:solidFill>
                  <a:srgbClr val="FF0000"/>
                </a:solidFill>
                <a:latin typeface="ＭＳ Ｐゴシック" panose="020B0600070205080204" pitchFamily="50" charset="-128"/>
                <a:ea typeface="ＭＳ Ｐゴシック" panose="020B0600070205080204" pitchFamily="50" charset="-128"/>
                <a:cs typeface="PMingLiU"/>
              </a:rPr>
              <a:t>赤色は訂正時にご契約者様の訂正印が必要な項目です。</a:t>
            </a:r>
            <a:endParaRPr sz="700">
              <a:latin typeface="ＭＳ Ｐゴシック" panose="020B0600070205080204" pitchFamily="50" charset="-128"/>
              <a:ea typeface="ＭＳ Ｐゴシック" panose="020B0600070205080204" pitchFamily="50" charset="-128"/>
              <a:cs typeface="PMingLiU"/>
            </a:endParaRPr>
          </a:p>
        </p:txBody>
      </p:sp>
      <p:sp>
        <p:nvSpPr>
          <p:cNvPr id="12" name="object 12"/>
          <p:cNvSpPr txBox="1"/>
          <p:nvPr/>
        </p:nvSpPr>
        <p:spPr>
          <a:xfrm>
            <a:off x="4254500" y="1868931"/>
            <a:ext cx="3048000" cy="107722"/>
          </a:xfrm>
          <a:prstGeom prst="rect">
            <a:avLst/>
          </a:prstGeom>
        </p:spPr>
        <p:txBody>
          <a:bodyPr vert="horz" wrap="square" lIns="0" tIns="0" rIns="0" bIns="0" rtlCol="0">
            <a:spAutoFit/>
          </a:bodyPr>
          <a:lstStyle/>
          <a:p>
            <a:pPr marL="12700">
              <a:lnSpc>
                <a:spcPct val="100000"/>
              </a:lnSpc>
            </a:pPr>
            <a:r>
              <a:rPr sz="700" dirty="0">
                <a:latin typeface="ＭＳ Ｐゴシック" panose="020B0600070205080204" pitchFamily="50" charset="-128"/>
                <a:ea typeface="ＭＳ Ｐゴシック" panose="020B0600070205080204" pitchFamily="50" charset="-128"/>
                <a:cs typeface="PMingLiU"/>
              </a:rPr>
              <a:t>本申込書に記載する価格は全て税別価格です。別途消費税を申し受けます。</a:t>
            </a:r>
            <a:endParaRPr sz="700">
              <a:latin typeface="ＭＳ Ｐゴシック" panose="020B0600070205080204" pitchFamily="50" charset="-128"/>
              <a:ea typeface="ＭＳ Ｐゴシック" panose="020B0600070205080204" pitchFamily="50" charset="-128"/>
              <a:cs typeface="PMingLiU"/>
            </a:endParaRPr>
          </a:p>
        </p:txBody>
      </p:sp>
      <p:graphicFrame>
        <p:nvGraphicFramePr>
          <p:cNvPr id="13" name="object 13"/>
          <p:cNvGraphicFramePr>
            <a:graphicFrameLocks noGrp="1"/>
          </p:cNvGraphicFramePr>
          <p:nvPr>
            <p:extLst>
              <p:ext uri="{D42A27DB-BD31-4B8C-83A1-F6EECF244321}">
                <p14:modId xmlns:p14="http://schemas.microsoft.com/office/powerpoint/2010/main" val="4003559189"/>
              </p:ext>
            </p:extLst>
          </p:nvPr>
        </p:nvGraphicFramePr>
        <p:xfrm>
          <a:off x="250825" y="1978025"/>
          <a:ext cx="6998511" cy="6287770"/>
        </p:xfrm>
        <a:graphic>
          <a:graphicData uri="http://schemas.openxmlformats.org/drawingml/2006/table">
            <a:tbl>
              <a:tblPr firstRow="1" bandRow="1">
                <a:tableStyleId>{2D5ABB26-0587-4C30-8999-92F81FD0307C}</a:tableStyleId>
              </a:tblPr>
              <a:tblGrid>
                <a:gridCol w="190820">
                  <a:extLst>
                    <a:ext uri="{9D8B030D-6E8A-4147-A177-3AD203B41FA5}">
                      <a16:colId xmlns:a16="http://schemas.microsoft.com/office/drawing/2014/main" val="20000"/>
                    </a:ext>
                  </a:extLst>
                </a:gridCol>
                <a:gridCol w="763279">
                  <a:extLst>
                    <a:ext uri="{9D8B030D-6E8A-4147-A177-3AD203B41FA5}">
                      <a16:colId xmlns:a16="http://schemas.microsoft.com/office/drawing/2014/main" val="20001"/>
                    </a:ext>
                  </a:extLst>
                </a:gridCol>
                <a:gridCol w="254425">
                  <a:extLst>
                    <a:ext uri="{9D8B030D-6E8A-4147-A177-3AD203B41FA5}">
                      <a16:colId xmlns:a16="http://schemas.microsoft.com/office/drawing/2014/main" val="20003"/>
                    </a:ext>
                  </a:extLst>
                </a:gridCol>
                <a:gridCol w="279869">
                  <a:extLst>
                    <a:ext uri="{9D8B030D-6E8A-4147-A177-3AD203B41FA5}">
                      <a16:colId xmlns:a16="http://schemas.microsoft.com/office/drawing/2014/main" val="20005"/>
                    </a:ext>
                  </a:extLst>
                </a:gridCol>
                <a:gridCol w="292591">
                  <a:extLst>
                    <a:ext uri="{9D8B030D-6E8A-4147-A177-3AD203B41FA5}">
                      <a16:colId xmlns:a16="http://schemas.microsoft.com/office/drawing/2014/main" val="20008"/>
                    </a:ext>
                  </a:extLst>
                </a:gridCol>
                <a:gridCol w="597903">
                  <a:extLst>
                    <a:ext uri="{9D8B030D-6E8A-4147-A177-3AD203B41FA5}">
                      <a16:colId xmlns:a16="http://schemas.microsoft.com/office/drawing/2014/main" val="20010"/>
                    </a:ext>
                  </a:extLst>
                </a:gridCol>
                <a:gridCol w="572459">
                  <a:extLst>
                    <a:ext uri="{9D8B030D-6E8A-4147-A177-3AD203B41FA5}">
                      <a16:colId xmlns:a16="http://schemas.microsoft.com/office/drawing/2014/main" val="20016"/>
                    </a:ext>
                  </a:extLst>
                </a:gridCol>
                <a:gridCol w="305312">
                  <a:extLst>
                    <a:ext uri="{9D8B030D-6E8A-4147-A177-3AD203B41FA5}">
                      <a16:colId xmlns:a16="http://schemas.microsoft.com/office/drawing/2014/main" val="20019"/>
                    </a:ext>
                  </a:extLst>
                </a:gridCol>
                <a:gridCol w="216262">
                  <a:extLst>
                    <a:ext uri="{9D8B030D-6E8A-4147-A177-3AD203B41FA5}">
                      <a16:colId xmlns:a16="http://schemas.microsoft.com/office/drawing/2014/main" val="20021"/>
                    </a:ext>
                  </a:extLst>
                </a:gridCol>
                <a:gridCol w="114492">
                  <a:extLst>
                    <a:ext uri="{9D8B030D-6E8A-4147-A177-3AD203B41FA5}">
                      <a16:colId xmlns:a16="http://schemas.microsoft.com/office/drawing/2014/main" val="20023"/>
                    </a:ext>
                  </a:extLst>
                </a:gridCol>
                <a:gridCol w="321013">
                  <a:extLst>
                    <a:ext uri="{9D8B030D-6E8A-4147-A177-3AD203B41FA5}">
                      <a16:colId xmlns:a16="http://schemas.microsoft.com/office/drawing/2014/main" val="20024"/>
                    </a:ext>
                  </a:extLst>
                </a:gridCol>
                <a:gridCol w="111512">
                  <a:extLst>
                    <a:ext uri="{9D8B030D-6E8A-4147-A177-3AD203B41FA5}">
                      <a16:colId xmlns:a16="http://schemas.microsoft.com/office/drawing/2014/main" val="1759723311"/>
                    </a:ext>
                  </a:extLst>
                </a:gridCol>
                <a:gridCol w="257744">
                  <a:extLst>
                    <a:ext uri="{9D8B030D-6E8A-4147-A177-3AD203B41FA5}">
                      <a16:colId xmlns:a16="http://schemas.microsoft.com/office/drawing/2014/main" val="20026"/>
                    </a:ext>
                  </a:extLst>
                </a:gridCol>
                <a:gridCol w="128872">
                  <a:extLst>
                    <a:ext uri="{9D8B030D-6E8A-4147-A177-3AD203B41FA5}">
                      <a16:colId xmlns:a16="http://schemas.microsoft.com/office/drawing/2014/main" val="20029"/>
                    </a:ext>
                  </a:extLst>
                </a:gridCol>
                <a:gridCol w="128872">
                  <a:extLst>
                    <a:ext uri="{9D8B030D-6E8A-4147-A177-3AD203B41FA5}">
                      <a16:colId xmlns:a16="http://schemas.microsoft.com/office/drawing/2014/main" val="20030"/>
                    </a:ext>
                  </a:extLst>
                </a:gridCol>
                <a:gridCol w="128872">
                  <a:extLst>
                    <a:ext uri="{9D8B030D-6E8A-4147-A177-3AD203B41FA5}">
                      <a16:colId xmlns:a16="http://schemas.microsoft.com/office/drawing/2014/main" val="20031"/>
                    </a:ext>
                  </a:extLst>
                </a:gridCol>
                <a:gridCol w="257744">
                  <a:extLst>
                    <a:ext uri="{9D8B030D-6E8A-4147-A177-3AD203B41FA5}">
                      <a16:colId xmlns:a16="http://schemas.microsoft.com/office/drawing/2014/main" val="20032"/>
                    </a:ext>
                  </a:extLst>
                </a:gridCol>
                <a:gridCol w="128872">
                  <a:extLst>
                    <a:ext uri="{9D8B030D-6E8A-4147-A177-3AD203B41FA5}">
                      <a16:colId xmlns:a16="http://schemas.microsoft.com/office/drawing/2014/main" val="20035"/>
                    </a:ext>
                  </a:extLst>
                </a:gridCol>
                <a:gridCol w="148698">
                  <a:extLst>
                    <a:ext uri="{9D8B030D-6E8A-4147-A177-3AD203B41FA5}">
                      <a16:colId xmlns:a16="http://schemas.microsoft.com/office/drawing/2014/main" val="20036"/>
                    </a:ext>
                  </a:extLst>
                </a:gridCol>
                <a:gridCol w="148698">
                  <a:extLst>
                    <a:ext uri="{9D8B030D-6E8A-4147-A177-3AD203B41FA5}">
                      <a16:colId xmlns:a16="http://schemas.microsoft.com/office/drawing/2014/main" val="20039"/>
                    </a:ext>
                  </a:extLst>
                </a:gridCol>
                <a:gridCol w="163222">
                  <a:extLst>
                    <a:ext uri="{9D8B030D-6E8A-4147-A177-3AD203B41FA5}">
                      <a16:colId xmlns:a16="http://schemas.microsoft.com/office/drawing/2014/main" val="20040"/>
                    </a:ext>
                  </a:extLst>
                </a:gridCol>
                <a:gridCol w="148698">
                  <a:extLst>
                    <a:ext uri="{9D8B030D-6E8A-4147-A177-3AD203B41FA5}">
                      <a16:colId xmlns:a16="http://schemas.microsoft.com/office/drawing/2014/main" val="20042"/>
                    </a:ext>
                  </a:extLst>
                </a:gridCol>
                <a:gridCol w="148698">
                  <a:extLst>
                    <a:ext uri="{9D8B030D-6E8A-4147-A177-3AD203B41FA5}">
                      <a16:colId xmlns:a16="http://schemas.microsoft.com/office/drawing/2014/main" val="20043"/>
                    </a:ext>
                  </a:extLst>
                </a:gridCol>
                <a:gridCol w="148698">
                  <a:extLst>
                    <a:ext uri="{9D8B030D-6E8A-4147-A177-3AD203B41FA5}">
                      <a16:colId xmlns:a16="http://schemas.microsoft.com/office/drawing/2014/main" val="20044"/>
                    </a:ext>
                  </a:extLst>
                </a:gridCol>
                <a:gridCol w="148698">
                  <a:extLst>
                    <a:ext uri="{9D8B030D-6E8A-4147-A177-3AD203B41FA5}">
                      <a16:colId xmlns:a16="http://schemas.microsoft.com/office/drawing/2014/main" val="20045"/>
                    </a:ext>
                  </a:extLst>
                </a:gridCol>
                <a:gridCol w="148698">
                  <a:extLst>
                    <a:ext uri="{9D8B030D-6E8A-4147-A177-3AD203B41FA5}">
                      <a16:colId xmlns:a16="http://schemas.microsoft.com/office/drawing/2014/main" val="20046"/>
                    </a:ext>
                  </a:extLst>
                </a:gridCol>
                <a:gridCol w="148698">
                  <a:extLst>
                    <a:ext uri="{9D8B030D-6E8A-4147-A177-3AD203B41FA5}">
                      <a16:colId xmlns:a16="http://schemas.microsoft.com/office/drawing/2014/main" val="20047"/>
                    </a:ext>
                  </a:extLst>
                </a:gridCol>
                <a:gridCol w="148698">
                  <a:extLst>
                    <a:ext uri="{9D8B030D-6E8A-4147-A177-3AD203B41FA5}">
                      <a16:colId xmlns:a16="http://schemas.microsoft.com/office/drawing/2014/main" val="20048"/>
                    </a:ext>
                  </a:extLst>
                </a:gridCol>
                <a:gridCol w="148698">
                  <a:extLst>
                    <a:ext uri="{9D8B030D-6E8A-4147-A177-3AD203B41FA5}">
                      <a16:colId xmlns:a16="http://schemas.microsoft.com/office/drawing/2014/main" val="20050"/>
                    </a:ext>
                  </a:extLst>
                </a:gridCol>
                <a:gridCol w="148698">
                  <a:extLst>
                    <a:ext uri="{9D8B030D-6E8A-4147-A177-3AD203B41FA5}">
                      <a16:colId xmlns:a16="http://schemas.microsoft.com/office/drawing/2014/main" val="20051"/>
                    </a:ext>
                  </a:extLst>
                </a:gridCol>
                <a:gridCol w="148698">
                  <a:extLst>
                    <a:ext uri="{9D8B030D-6E8A-4147-A177-3AD203B41FA5}">
                      <a16:colId xmlns:a16="http://schemas.microsoft.com/office/drawing/2014/main" val="20053"/>
                    </a:ext>
                  </a:extLst>
                </a:gridCol>
              </a:tblGrid>
              <a:tr h="165100">
                <a:tc rowSpan="4">
                  <a:txBody>
                    <a:bodyPr/>
                    <a:lstStyle/>
                    <a:p>
                      <a:pPr>
                        <a:lnSpc>
                          <a:spcPct val="100000"/>
                        </a:lnSpc>
                        <a:spcBef>
                          <a:spcPts val="45"/>
                        </a:spcBef>
                      </a:pPr>
                      <a:endParaRPr sz="1100">
                        <a:latin typeface="ＭＳ Ｐゴシック" panose="020B0600070205080204" pitchFamily="50" charset="-128"/>
                        <a:ea typeface="ＭＳ Ｐゴシック" panose="020B0600070205080204" pitchFamily="50" charset="-128"/>
                        <a:cs typeface="Times New Roman"/>
                      </a:endParaRPr>
                    </a:p>
                    <a:p>
                      <a:pPr marL="44450" marR="37465" algn="just">
                        <a:lnSpc>
                          <a:spcPct val="135400"/>
                        </a:lnSpc>
                        <a:spcBef>
                          <a:spcPts val="5"/>
                        </a:spcBef>
                      </a:pPr>
                      <a:r>
                        <a:rPr sz="800" dirty="0">
                          <a:solidFill>
                            <a:srgbClr val="FFFFFF"/>
                          </a:solidFill>
                          <a:latin typeface="ＭＳ Ｐゴシック" panose="020B0600070205080204" pitchFamily="50" charset="-128"/>
                          <a:ea typeface="ＭＳ Ｐゴシック" panose="020B0600070205080204" pitchFamily="50" charset="-128"/>
                          <a:cs typeface="PMingLiU"/>
                        </a:rPr>
                        <a:t>契  約  先  情  報</a:t>
                      </a:r>
                      <a:endParaRPr sz="80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1F5F"/>
                    </a:solidFill>
                  </a:tcPr>
                </a:tc>
                <a:tc rowSpan="2">
                  <a:txBody>
                    <a:bodyPr/>
                    <a:lstStyle/>
                    <a:p>
                      <a:pPr algn="ctr">
                        <a:lnSpc>
                          <a:spcPct val="100000"/>
                        </a:lnSpc>
                        <a:spcBef>
                          <a:spcPts val="150"/>
                        </a:spcBef>
                      </a:pPr>
                      <a:r>
                        <a:rPr sz="800" spc="5" dirty="0">
                          <a:latin typeface="ＭＳ Ｐゴシック" panose="020B0600070205080204" pitchFamily="50" charset="-128"/>
                          <a:ea typeface="ＭＳ Ｐゴシック" panose="020B0600070205080204" pitchFamily="50" charset="-128"/>
                          <a:cs typeface="PMingLiU"/>
                        </a:rPr>
                        <a:t>(フリガナ)</a:t>
                      </a:r>
                      <a:endParaRPr sz="800" dirty="0">
                        <a:latin typeface="ＭＳ Ｐゴシック" panose="020B0600070205080204" pitchFamily="50" charset="-128"/>
                        <a:ea typeface="ＭＳ Ｐゴシック" panose="020B0600070205080204" pitchFamily="50" charset="-128"/>
                        <a:cs typeface="PMingLiU"/>
                      </a:endParaRPr>
                    </a:p>
                    <a:p>
                      <a:pPr>
                        <a:lnSpc>
                          <a:spcPct val="100000"/>
                        </a:lnSpc>
                        <a:spcBef>
                          <a:spcPts val="50"/>
                        </a:spcBef>
                      </a:pPr>
                      <a:endParaRPr sz="600" dirty="0">
                        <a:latin typeface="ＭＳ Ｐゴシック" panose="020B0600070205080204" pitchFamily="50" charset="-128"/>
                        <a:ea typeface="ＭＳ Ｐゴシック" panose="020B0600070205080204" pitchFamily="50" charset="-128"/>
                        <a:cs typeface="Times New Roman"/>
                      </a:endParaRPr>
                    </a:p>
                    <a:p>
                      <a:pPr algn="ctr">
                        <a:lnSpc>
                          <a:spcPct val="100000"/>
                        </a:lnSpc>
                      </a:pPr>
                      <a:r>
                        <a:rPr sz="800" dirty="0">
                          <a:solidFill>
                            <a:srgbClr val="FF0000"/>
                          </a:solidFill>
                          <a:latin typeface="ＭＳ Ｐゴシック" panose="020B0600070205080204" pitchFamily="50" charset="-128"/>
                          <a:ea typeface="ＭＳ Ｐゴシック" panose="020B0600070205080204" pitchFamily="50" charset="-128"/>
                          <a:cs typeface="PMingLiU"/>
                        </a:rPr>
                        <a:t>＊</a:t>
                      </a:r>
                      <a:r>
                        <a:rPr sz="800" dirty="0">
                          <a:latin typeface="ＭＳ Ｐゴシック" panose="020B0600070205080204" pitchFamily="50" charset="-128"/>
                          <a:ea typeface="ＭＳ Ｐゴシック" panose="020B0600070205080204" pitchFamily="50" charset="-128"/>
                          <a:cs typeface="PMingLiU"/>
                        </a:rPr>
                        <a:t>ご契約者名</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gridSpan="8">
                  <a:txBody>
                    <a:bodyPr/>
                    <a:lstStyle/>
                    <a:p>
                      <a:pPr marL="12700">
                        <a:lnSpc>
                          <a:spcPct val="100000"/>
                        </a:lnSpc>
                        <a:spcBef>
                          <a:spcPts val="265"/>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rowSpan="2" gridSpan="3">
                  <a:txBody>
                    <a:bodyPr/>
                    <a:lstStyle/>
                    <a:p>
                      <a:pPr algn="ctr"/>
                      <a:r>
                        <a:rPr lang="ja-JP" altLang="en-US" sz="800" dirty="0">
                          <a:solidFill>
                            <a:schemeClr val="tx1"/>
                          </a:solidFill>
                        </a:rPr>
                        <a:t>（フリガナ）</a:t>
                      </a:r>
                      <a:endParaRPr lang="en-US" altLang="ja-JP" sz="800" dirty="0">
                        <a:solidFill>
                          <a:schemeClr val="tx1"/>
                        </a:solidFill>
                      </a:endParaRPr>
                    </a:p>
                    <a:p>
                      <a:pPr algn="ctr"/>
                      <a:endParaRPr lang="en-US" altLang="ja-JP" sz="600" dirty="0">
                        <a:solidFill>
                          <a:schemeClr val="tx1"/>
                        </a:solidFill>
                      </a:endParaRPr>
                    </a:p>
                    <a:p>
                      <a:pPr algn="ctr"/>
                      <a:r>
                        <a:rPr lang="ja-JP" altLang="en-US" sz="800" dirty="0">
                          <a:solidFill>
                            <a:srgbClr val="FF0000"/>
                          </a:solidFill>
                        </a:rPr>
                        <a:t>＊</a:t>
                      </a:r>
                      <a:r>
                        <a:rPr lang="ja-JP" altLang="en-US" sz="800" dirty="0"/>
                        <a:t>代表者名</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rowSpan="2" hMerge="1">
                  <a:txBody>
                    <a:bodyPr/>
                    <a:lstStyle/>
                    <a:p>
                      <a:endParaRPr kumimoji="1" lang="ja-JP" altLang="en-US"/>
                    </a:p>
                  </a:txBody>
                  <a:tcPr/>
                </a:tc>
                <a:tc rowSpan="2" hMerge="1">
                  <a:txBody>
                    <a:bodyPr/>
                    <a:lstStyle/>
                    <a:p>
                      <a:endParaRPr/>
                    </a:p>
                  </a:txBody>
                  <a:tcPr marL="0" marR="0" marT="0" marB="0">
                    <a:lnL w="3175" cap="flat" cmpd="sng" algn="ctr">
                      <a:solidFill>
                        <a:schemeClr val="tx1"/>
                      </a:solidFill>
                      <a:prstDash val="solid"/>
                      <a:round/>
                      <a:headEnd type="none" w="med" len="med"/>
                      <a:tailEnd type="none" w="med" len="med"/>
                    </a:lnL>
                  </a:tcPr>
                </a:tc>
                <a:tc gridSpan="11">
                  <a:txBody>
                    <a:bodyPr/>
                    <a:lstStyle/>
                    <a:p>
                      <a:pPr marL="12700">
                        <a:lnSpc>
                          <a:spcPct val="100000"/>
                        </a:lnSpc>
                        <a:spcBef>
                          <a:spcPts val="265"/>
                        </a:spcBef>
                      </a:pPr>
                      <a:r>
                        <a:rPr lang="ja-JP" altLang="en-US" sz="700" dirty="0">
                          <a:latin typeface="ＭＳ Ｐゴシック" panose="020B0600070205080204" pitchFamily="50" charset="-128"/>
                          <a:ea typeface="ＭＳ Ｐゴシック" panose="020B0600070205080204" pitchFamily="50" charset="-128"/>
                          <a:cs typeface="PMingLiU"/>
                        </a:rPr>
                        <a:t>　　</a:t>
                      </a: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rowSpan="4" gridSpan="7">
                  <a:txBody>
                    <a:bodyPr/>
                    <a:lstStyle/>
                    <a:p>
                      <a:pPr marR="5715" algn="ctr">
                        <a:lnSpc>
                          <a:spcPct val="100000"/>
                        </a:lnSpc>
                        <a:spcBef>
                          <a:spcPts val="705"/>
                        </a:spcBef>
                      </a:pPr>
                      <a:r>
                        <a:rPr sz="1000" dirty="0">
                          <a:solidFill>
                            <a:srgbClr val="7F7F7F"/>
                          </a:solidFill>
                          <a:latin typeface="ＭＳ Ｐゴシック" panose="020B0600070205080204" pitchFamily="50" charset="-128"/>
                          <a:ea typeface="ＭＳ Ｐゴシック" panose="020B0600070205080204" pitchFamily="50" charset="-128"/>
                          <a:cs typeface="PMingLiU"/>
                        </a:rPr>
                        <a:t>印</a:t>
                      </a:r>
                      <a:endParaRPr sz="10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4" hMerge="1">
                  <a:txBody>
                    <a:bodyPr/>
                    <a:lstStyle/>
                    <a:p>
                      <a:endParaRPr/>
                    </a:p>
                  </a:txBody>
                  <a:tcPr marL="0" marR="0" marT="0" marB="0"/>
                </a:tc>
                <a:tc rowSpan="4" hMerge="1">
                  <a:txBody>
                    <a:bodyPr/>
                    <a:lstStyle/>
                    <a:p>
                      <a:endParaRPr/>
                    </a:p>
                  </a:txBody>
                  <a:tcPr marL="0" marR="0" marT="0" marB="0">
                    <a:lnL w="3175" cap="flat" cmpd="sng" algn="ctr">
                      <a:solidFill>
                        <a:schemeClr val="tx1"/>
                      </a:solidFill>
                      <a:prstDash val="solid"/>
                      <a:round/>
                      <a:headEnd type="none" w="med" len="med"/>
                      <a:tailEnd type="none" w="med" len="med"/>
                    </a:lnL>
                  </a:tcPr>
                </a:tc>
                <a:tc rowSpan="4" hMerge="1">
                  <a:txBody>
                    <a:bodyPr/>
                    <a:lstStyle/>
                    <a:p>
                      <a:endParaRPr/>
                    </a:p>
                  </a:txBody>
                  <a:tcPr marL="0" marR="0" marT="0" marB="0"/>
                </a:tc>
                <a:tc rowSpan="4" hMerge="1">
                  <a:txBody>
                    <a:bodyPr/>
                    <a:lstStyle/>
                    <a:p>
                      <a:endParaRPr/>
                    </a:p>
                  </a:txBody>
                  <a:tcPr marL="0" marR="0" marT="0" marB="0">
                    <a:lnL w="3175" cap="flat" cmpd="sng" algn="ctr">
                      <a:solidFill>
                        <a:schemeClr val="tx1"/>
                      </a:solidFill>
                      <a:prstDash val="solid"/>
                      <a:round/>
                      <a:headEnd type="none" w="med" len="med"/>
                      <a:tailEnd type="none" w="med" len="med"/>
                    </a:lnL>
                  </a:tcPr>
                </a:tc>
                <a:tc rowSpan="4" hMerge="1">
                  <a:txBody>
                    <a:bodyPr/>
                    <a:lstStyle/>
                    <a:p>
                      <a:endParaRPr/>
                    </a:p>
                  </a:txBody>
                  <a:tcPr marL="0" marR="0" marT="0" marB="0"/>
                </a:tc>
                <a:tc rowSpan="4" hMerge="1">
                  <a:txBody>
                    <a:bodyPr/>
                    <a:lstStyle/>
                    <a:p>
                      <a:endParaRPr/>
                    </a:p>
                  </a:txBody>
                  <a:tcPr marL="0" marR="0" marT="0" marB="0"/>
                </a:tc>
                <a:extLst>
                  <a:ext uri="{0D108BD9-81ED-4DB2-BD59-A6C34878D82A}">
                    <a16:rowId xmlns:a16="http://schemas.microsoft.com/office/drawing/2014/main" val="10000"/>
                  </a:ext>
                </a:extLst>
              </a:tr>
              <a:tr h="266700">
                <a:tc vMerge="1">
                  <a:txBody>
                    <a:bodyPr/>
                    <a:lstStyle/>
                    <a:p>
                      <a:endParaRPr/>
                    </a:p>
                  </a:txBody>
                  <a:tcPr marL="0" marR="0" marT="0" marB="0">
                    <a:solidFill>
                      <a:srgbClr val="001F5F"/>
                    </a:solidFill>
                  </a:tcPr>
                </a:tc>
                <a:tc vMerge="1">
                  <a:txBody>
                    <a:bodyPr/>
                    <a:lstStyle/>
                    <a:p>
                      <a:endParaRPr/>
                    </a:p>
                  </a:txBody>
                  <a:tcPr marL="0" marR="0" marT="0" marB="0">
                    <a:solidFill>
                      <a:srgbClr val="F4E4E3"/>
                    </a:solidFill>
                  </a:tcPr>
                </a:tc>
                <a:tc gridSpan="8">
                  <a:txBody>
                    <a:bodyPr/>
                    <a:lstStyle/>
                    <a:p>
                      <a:pPr algn="l">
                        <a:lnSpc>
                          <a:spcPct val="100000"/>
                        </a:lnSpc>
                        <a:spcBef>
                          <a:spcPts val="30"/>
                        </a:spcBef>
                      </a:pPr>
                      <a:endParaRPr sz="1400" dirty="0">
                        <a:latin typeface="ＭＳ Ｐゴシック" panose="020B0600070205080204" pitchFamily="50" charset="-128"/>
                        <a:ea typeface="ＭＳ Ｐゴシック" panose="020B0600070205080204" pitchFamily="50" charset="-128"/>
                        <a:cs typeface="Times New Roman"/>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3" vMerge="1">
                  <a:txBody>
                    <a:bodyPr/>
                    <a:lstStyle/>
                    <a:p>
                      <a:endParaRPr/>
                    </a:p>
                  </a:txBody>
                  <a:tcPr marL="0" marR="0" marT="0" marB="0">
                    <a:solidFill>
                      <a:srgbClr val="F4E4E3"/>
                    </a:solidFill>
                  </a:tcPr>
                </a:tc>
                <a:tc hMerge="1" vMerge="1">
                  <a:txBody>
                    <a:bodyPr/>
                    <a:lstStyle/>
                    <a:p>
                      <a:endParaRPr kumimoji="1" lang="ja-JP" altLang="en-US"/>
                    </a:p>
                  </a:txBody>
                  <a:tcPr/>
                </a:tc>
                <a:tc hMerge="1" vMerge="1">
                  <a:txBody>
                    <a:bodyPr/>
                    <a:lstStyle/>
                    <a:p>
                      <a:endParaRPr/>
                    </a:p>
                  </a:txBody>
                  <a:tcPr marL="0" marR="0" marT="0" marB="0"/>
                </a:tc>
                <a:tc gridSpan="11">
                  <a:txBody>
                    <a:bodyPr/>
                    <a:lstStyle/>
                    <a:p>
                      <a:r>
                        <a:rPr lang="ja-JP" altLang="en-US" sz="1400" dirty="0"/>
                        <a:t>　</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7"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19050">
                      <a:solidFill>
                        <a:srgbClr val="000000"/>
                      </a:solidFill>
                      <a:prstDash val="solid"/>
                    </a:lnB>
                  </a:tcPr>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extLst>
                  <a:ext uri="{0D108BD9-81ED-4DB2-BD59-A6C34878D82A}">
                    <a16:rowId xmlns:a16="http://schemas.microsoft.com/office/drawing/2014/main" val="10001"/>
                  </a:ext>
                </a:extLst>
              </a:tr>
              <a:tr h="368300">
                <a:tc vMerge="1">
                  <a:txBody>
                    <a:bodyPr/>
                    <a:lstStyle/>
                    <a:p>
                      <a:endParaRPr/>
                    </a:p>
                  </a:txBody>
                  <a:tcPr marL="0" marR="0" marT="0" marB="0">
                    <a:solidFill>
                      <a:srgbClr val="001F5F"/>
                    </a:solidFill>
                  </a:tcPr>
                </a:tc>
                <a:tc>
                  <a:txBody>
                    <a:bodyPr/>
                    <a:lstStyle/>
                    <a:p>
                      <a:pPr marL="177800">
                        <a:lnSpc>
                          <a:spcPct val="100000"/>
                        </a:lnSpc>
                        <a:spcBef>
                          <a:spcPts val="250"/>
                        </a:spcBef>
                      </a:pPr>
                      <a:r>
                        <a:rPr sz="800" dirty="0">
                          <a:solidFill>
                            <a:srgbClr val="FF0000"/>
                          </a:solidFill>
                          <a:latin typeface="ＭＳ Ｐゴシック" panose="020B0600070205080204" pitchFamily="50" charset="-128"/>
                          <a:ea typeface="ＭＳ Ｐゴシック" panose="020B0600070205080204" pitchFamily="50" charset="-128"/>
                          <a:cs typeface="PMingLiU"/>
                        </a:rPr>
                        <a:t>＊</a:t>
                      </a:r>
                      <a:r>
                        <a:rPr sz="800" dirty="0">
                          <a:latin typeface="ＭＳ Ｐゴシック" panose="020B0600070205080204" pitchFamily="50" charset="-128"/>
                          <a:ea typeface="ＭＳ Ｐゴシック" panose="020B0600070205080204" pitchFamily="50" charset="-128"/>
                          <a:cs typeface="PMingLiU"/>
                        </a:rPr>
                        <a:t>ご住所</a:t>
                      </a:r>
                      <a:endParaRPr sz="800">
                        <a:latin typeface="ＭＳ Ｐゴシック" panose="020B0600070205080204" pitchFamily="50" charset="-128"/>
                        <a:ea typeface="ＭＳ Ｐゴシック" panose="020B0600070205080204" pitchFamily="50" charset="-128"/>
                        <a:cs typeface="PMingLiU"/>
                      </a:endParaRPr>
                    </a:p>
                    <a:p>
                      <a:pPr marL="120650" marR="126364" indent="31750">
                        <a:lnSpc>
                          <a:spcPct val="100000"/>
                        </a:lnSpc>
                        <a:spcBef>
                          <a:spcPts val="225"/>
                        </a:spcBef>
                      </a:pPr>
                      <a:r>
                        <a:rPr sz="500" dirty="0">
                          <a:latin typeface="ＭＳ Ｐゴシック" panose="020B0600070205080204" pitchFamily="50" charset="-128"/>
                          <a:ea typeface="ＭＳ Ｐゴシック" panose="020B0600070205080204" pitchFamily="50" charset="-128"/>
                          <a:cs typeface="PMingLiU"/>
                        </a:rPr>
                        <a:t>※ビル名、マン  ション名まで記載</a:t>
                      </a:r>
                      <a:endParaRPr sz="50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gridSpan="8">
                  <a:txBody>
                    <a:bodyPr/>
                    <a:lstStyle/>
                    <a:p>
                      <a:pPr>
                        <a:lnSpc>
                          <a:spcPct val="100000"/>
                        </a:lnSpc>
                        <a:spcBef>
                          <a:spcPts val="165"/>
                        </a:spcBef>
                        <a:tabLst>
                          <a:tab pos="890905" algn="l"/>
                        </a:tabLst>
                      </a:pPr>
                      <a:r>
                        <a:rPr lang="ja-JP" altLang="en-US" sz="800" spc="15" dirty="0">
                          <a:latin typeface="ＭＳ Ｐゴシック" panose="020B0600070205080204" pitchFamily="50" charset="-128"/>
                          <a:ea typeface="ＭＳ Ｐゴシック" panose="020B0600070205080204" pitchFamily="50" charset="-128"/>
                          <a:cs typeface="PMingLiU"/>
                        </a:rPr>
                        <a:t>　</a:t>
                      </a:r>
                      <a:r>
                        <a:rPr sz="800" spc="15" dirty="0">
                          <a:latin typeface="ＭＳ Ｐゴシック" panose="020B0600070205080204" pitchFamily="50" charset="-128"/>
                          <a:ea typeface="ＭＳ Ｐゴシック" panose="020B0600070205080204" pitchFamily="50" charset="-128"/>
                          <a:cs typeface="PMingLiU"/>
                        </a:rPr>
                        <a:t>( </a:t>
                      </a:r>
                      <a:r>
                        <a:rPr sz="800" dirty="0">
                          <a:latin typeface="ＭＳ Ｐゴシック" panose="020B0600070205080204" pitchFamily="50" charset="-128"/>
                          <a:ea typeface="ＭＳ Ｐゴシック" panose="020B0600070205080204" pitchFamily="50" charset="-128"/>
                          <a:cs typeface="PMingLiU"/>
                        </a:rPr>
                        <a:t>〒 </a:t>
                      </a:r>
                      <a:r>
                        <a:rPr lang="ja-JP" altLang="en-US" sz="700" spc="110" dirty="0">
                          <a:latin typeface="ＭＳ Ｐゴシック" panose="020B0600070205080204" pitchFamily="50" charset="-128"/>
                          <a:ea typeface="ＭＳ Ｐゴシック" panose="020B0600070205080204" pitchFamily="50" charset="-128"/>
                          <a:cs typeface="PMingLiU"/>
                        </a:rPr>
                        <a:t>　</a:t>
                      </a:r>
                      <a:r>
                        <a:rPr sz="700" spc="235" dirty="0">
                          <a:latin typeface="ＭＳ Ｐゴシック" panose="020B0600070205080204" pitchFamily="50" charset="-128"/>
                          <a:ea typeface="ＭＳ Ｐゴシック" panose="020B0600070205080204" pitchFamily="50" charset="-128"/>
                          <a:cs typeface="PMingLiU"/>
                        </a:rPr>
                        <a:t> </a:t>
                      </a:r>
                      <a:r>
                        <a:rPr sz="700" spc="30" dirty="0">
                          <a:latin typeface="ＭＳ Ｐゴシック" panose="020B0600070205080204" pitchFamily="50" charset="-128"/>
                          <a:ea typeface="ＭＳ Ｐゴシック" panose="020B0600070205080204" pitchFamily="50" charset="-128"/>
                          <a:cs typeface="PMingLiU"/>
                        </a:rPr>
                        <a:t>-</a:t>
                      </a:r>
                      <a:r>
                        <a:rPr sz="700" spc="75" dirty="0">
                          <a:latin typeface="ＭＳ Ｐゴシック" panose="020B0600070205080204" pitchFamily="50" charset="-128"/>
                          <a:ea typeface="ＭＳ Ｐゴシック" panose="020B0600070205080204" pitchFamily="50" charset="-128"/>
                          <a:cs typeface="PMingLiU"/>
                        </a:rPr>
                        <a:t> </a:t>
                      </a:r>
                      <a:r>
                        <a:rPr sz="700" spc="110" dirty="0">
                          <a:latin typeface="ＭＳ Ｐゴシック" panose="020B0600070205080204" pitchFamily="50" charset="-128"/>
                          <a:ea typeface="ＭＳ Ｐゴシック" panose="020B0600070205080204" pitchFamily="50" charset="-128"/>
                          <a:cs typeface="PMingLiU"/>
                        </a:rPr>
                        <a:t>	</a:t>
                      </a:r>
                      <a:r>
                        <a:rPr sz="800" spc="15" dirty="0">
                          <a:latin typeface="ＭＳ Ｐゴシック" panose="020B0600070205080204" pitchFamily="50" charset="-128"/>
                          <a:ea typeface="ＭＳ Ｐゴシック" panose="020B0600070205080204" pitchFamily="50" charset="-128"/>
                          <a:cs typeface="PMingLiU"/>
                        </a:rPr>
                        <a:t>)</a:t>
                      </a:r>
                      <a:endParaRPr lang="en-US" sz="800" spc="15" dirty="0">
                        <a:latin typeface="ＭＳ Ｐゴシック" panose="020B0600070205080204" pitchFamily="50" charset="-128"/>
                        <a:ea typeface="ＭＳ Ｐゴシック" panose="020B0600070205080204" pitchFamily="50" charset="-128"/>
                        <a:cs typeface="PMingLiU"/>
                      </a:endParaRPr>
                    </a:p>
                    <a:p>
                      <a:pPr>
                        <a:lnSpc>
                          <a:spcPct val="100000"/>
                        </a:lnSpc>
                        <a:spcBef>
                          <a:spcPts val="165"/>
                        </a:spcBef>
                        <a:tabLst>
                          <a:tab pos="890905" algn="l"/>
                        </a:tabLst>
                      </a:pPr>
                      <a:r>
                        <a:rPr lang="ja-JP" altLang="en-US" sz="800" dirty="0">
                          <a:latin typeface="ＭＳ Ｐゴシック" panose="020B0600070205080204" pitchFamily="50" charset="-128"/>
                          <a:ea typeface="ＭＳ Ｐゴシック" panose="020B0600070205080204" pitchFamily="50" charset="-128"/>
                          <a:cs typeface="PMingLiU"/>
                        </a:rPr>
                        <a:t>　</a:t>
                      </a:r>
                      <a:endParaRPr sz="800" dirty="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3">
                  <a:txBody>
                    <a:bodyPr/>
                    <a:lstStyle/>
                    <a:p>
                      <a:pPr>
                        <a:lnSpc>
                          <a:spcPct val="100000"/>
                        </a:lnSpc>
                        <a:spcBef>
                          <a:spcPts val="30"/>
                        </a:spcBef>
                      </a:pPr>
                      <a:endParaRPr sz="800" dirty="0">
                        <a:latin typeface="ＭＳ Ｐゴシック" panose="020B0600070205080204" pitchFamily="50" charset="-128"/>
                        <a:ea typeface="ＭＳ Ｐゴシック" panose="020B0600070205080204" pitchFamily="50" charset="-128"/>
                        <a:cs typeface="Times New Roman"/>
                      </a:endParaRPr>
                    </a:p>
                    <a:p>
                      <a:pPr marL="127000">
                        <a:lnSpc>
                          <a:spcPct val="100000"/>
                        </a:lnSpc>
                        <a:spcBef>
                          <a:spcPts val="5"/>
                        </a:spcBef>
                      </a:pPr>
                      <a:r>
                        <a:rPr sz="800" dirty="0">
                          <a:solidFill>
                            <a:srgbClr val="FF0000"/>
                          </a:solidFill>
                          <a:latin typeface="ＭＳ Ｐゴシック" panose="020B0600070205080204" pitchFamily="50" charset="-128"/>
                          <a:ea typeface="ＭＳ Ｐゴシック" panose="020B0600070205080204" pitchFamily="50" charset="-128"/>
                          <a:cs typeface="PMingLiU"/>
                        </a:rPr>
                        <a:t>＊</a:t>
                      </a:r>
                      <a:r>
                        <a:rPr sz="800" dirty="0">
                          <a:latin typeface="ＭＳ Ｐゴシック" panose="020B0600070205080204" pitchFamily="50" charset="-128"/>
                          <a:ea typeface="ＭＳ Ｐゴシック" panose="020B0600070205080204" pitchFamily="50" charset="-128"/>
                          <a:cs typeface="PMingLiU"/>
                        </a:rPr>
                        <a:t>電話番号</a:t>
                      </a: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gridSpan="11">
                  <a:txBody>
                    <a:bodyPr/>
                    <a:lstStyle/>
                    <a:p>
                      <a:pPr>
                        <a:lnSpc>
                          <a:spcPct val="100000"/>
                        </a:lnSpc>
                        <a:spcBef>
                          <a:spcPts val="30"/>
                        </a:spcBef>
                      </a:pPr>
                      <a:endParaRPr sz="1200" dirty="0">
                        <a:latin typeface="ＭＳ Ｐゴシック" panose="020B0600070205080204" pitchFamily="50" charset="-128"/>
                        <a:ea typeface="ＭＳ Ｐゴシック" panose="020B0600070205080204" pitchFamily="50" charset="-128"/>
                        <a:cs typeface="Times New Roman"/>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7"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19050">
                      <a:solidFill>
                        <a:srgbClr val="000000"/>
                      </a:solidFill>
                      <a:prstDash val="solid"/>
                    </a:lnB>
                  </a:tcPr>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extLst>
                  <a:ext uri="{0D108BD9-81ED-4DB2-BD59-A6C34878D82A}">
                    <a16:rowId xmlns:a16="http://schemas.microsoft.com/office/drawing/2014/main" val="10002"/>
                  </a:ext>
                </a:extLst>
              </a:tr>
              <a:tr h="203200">
                <a:tc vMerge="1">
                  <a:txBody>
                    <a:bodyPr/>
                    <a:lstStyle/>
                    <a:p>
                      <a:endParaRPr/>
                    </a:p>
                  </a:txBody>
                  <a:tcPr marL="0" marR="0" marT="0" marB="0">
                    <a:solidFill>
                      <a:srgbClr val="001F5F"/>
                    </a:solidFill>
                  </a:tcPr>
                </a:tc>
                <a:tc>
                  <a:txBody>
                    <a:bodyPr/>
                    <a:lstStyle/>
                    <a:p>
                      <a:pPr marL="228600">
                        <a:lnSpc>
                          <a:spcPct val="100000"/>
                        </a:lnSpc>
                        <a:spcBef>
                          <a:spcPts val="300"/>
                        </a:spcBef>
                      </a:pPr>
                      <a:r>
                        <a:rPr sz="800" dirty="0">
                          <a:latin typeface="ＭＳ Ｐゴシック" panose="020B0600070205080204" pitchFamily="50" charset="-128"/>
                          <a:ea typeface="ＭＳ Ｐゴシック" panose="020B0600070205080204" pitchFamily="50" charset="-128"/>
                          <a:cs typeface="PMingLiU"/>
                        </a:rPr>
                        <a:t>部署名</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F2F9"/>
                    </a:solidFill>
                  </a:tcPr>
                </a:tc>
                <a:tc gridSpan="8">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3">
                  <a:txBody>
                    <a:bodyPr/>
                    <a:lstStyle/>
                    <a:p>
                      <a:pPr marL="76200">
                        <a:lnSpc>
                          <a:spcPct val="100000"/>
                        </a:lnSpc>
                        <a:spcBef>
                          <a:spcPts val="300"/>
                        </a:spcBef>
                      </a:pPr>
                      <a:r>
                        <a:rPr sz="800" dirty="0">
                          <a:solidFill>
                            <a:srgbClr val="FF0000"/>
                          </a:solidFill>
                          <a:latin typeface="ＭＳ Ｐゴシック" panose="020B0600070205080204" pitchFamily="50" charset="-128"/>
                          <a:ea typeface="ＭＳ Ｐゴシック" panose="020B0600070205080204" pitchFamily="50" charset="-128"/>
                          <a:cs typeface="PMingLiU"/>
                        </a:rPr>
                        <a:t>＊</a:t>
                      </a:r>
                      <a:r>
                        <a:rPr sz="800" dirty="0">
                          <a:latin typeface="ＭＳ Ｐゴシック" panose="020B0600070205080204" pitchFamily="50" charset="-128"/>
                          <a:ea typeface="ＭＳ Ｐゴシック" panose="020B0600070205080204" pitchFamily="50" charset="-128"/>
                          <a:cs typeface="PMingLiU"/>
                        </a:rPr>
                        <a:t>ご担当者名</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gridSpan="11">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7"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19050">
                      <a:solidFill>
                        <a:srgbClr val="000000"/>
                      </a:solidFill>
                      <a:prstDash val="solid"/>
                    </a:lnB>
                  </a:tcPr>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extLst>
                  <a:ext uri="{0D108BD9-81ED-4DB2-BD59-A6C34878D82A}">
                    <a16:rowId xmlns:a16="http://schemas.microsoft.com/office/drawing/2014/main" val="10003"/>
                  </a:ext>
                </a:extLst>
              </a:tr>
              <a:tr h="273050">
                <a:tc rowSpan="5">
                  <a:txBody>
                    <a:bodyPr/>
                    <a:lstStyle/>
                    <a:p>
                      <a:pPr>
                        <a:lnSpc>
                          <a:spcPct val="100000"/>
                        </a:lnSpc>
                        <a:spcBef>
                          <a:spcPts val="25"/>
                        </a:spcBef>
                      </a:pPr>
                      <a:endParaRPr sz="900" dirty="0">
                        <a:latin typeface="ＭＳ Ｐゴシック" panose="020B0600070205080204" pitchFamily="50" charset="-128"/>
                        <a:ea typeface="ＭＳ Ｐゴシック" panose="020B0600070205080204" pitchFamily="50" charset="-128"/>
                        <a:cs typeface="Times New Roman"/>
                      </a:endParaRPr>
                    </a:p>
                    <a:p>
                      <a:pPr marL="44450" marR="37465" algn="just">
                        <a:lnSpc>
                          <a:spcPct val="135400"/>
                        </a:lnSpc>
                        <a:spcBef>
                          <a:spcPts val="5"/>
                        </a:spcBef>
                      </a:pPr>
                      <a:r>
                        <a:rPr sz="800" dirty="0">
                          <a:solidFill>
                            <a:srgbClr val="FFFFFF"/>
                          </a:solidFill>
                          <a:latin typeface="ＭＳ Ｐゴシック" panose="020B0600070205080204" pitchFamily="50" charset="-128"/>
                          <a:ea typeface="ＭＳ Ｐゴシック" panose="020B0600070205080204" pitchFamily="50" charset="-128"/>
                          <a:cs typeface="PMingLiU"/>
                        </a:rPr>
                        <a:t>支  払  情  報</a:t>
                      </a:r>
                      <a:endParaRPr sz="800" dirty="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1F5F"/>
                    </a:solidFill>
                  </a:tcPr>
                </a:tc>
                <a:tc>
                  <a:txBody>
                    <a:bodyPr/>
                    <a:lstStyle/>
                    <a:p>
                      <a:pPr marL="127000">
                        <a:lnSpc>
                          <a:spcPct val="100000"/>
                        </a:lnSpc>
                        <a:spcBef>
                          <a:spcPts val="600"/>
                        </a:spcBef>
                      </a:pPr>
                      <a:r>
                        <a:rPr sz="800" dirty="0">
                          <a:solidFill>
                            <a:srgbClr val="FF0000"/>
                          </a:solidFill>
                          <a:latin typeface="ＭＳ Ｐゴシック" panose="020B0600070205080204" pitchFamily="50" charset="-128"/>
                          <a:ea typeface="ＭＳ Ｐゴシック" panose="020B0600070205080204" pitchFamily="50" charset="-128"/>
                          <a:cs typeface="PMingLiU"/>
                        </a:rPr>
                        <a:t>＊</a:t>
                      </a:r>
                      <a:r>
                        <a:rPr sz="800" dirty="0">
                          <a:latin typeface="ＭＳ Ｐゴシック" panose="020B0600070205080204" pitchFamily="50" charset="-128"/>
                          <a:ea typeface="ＭＳ Ｐゴシック" panose="020B0600070205080204" pitchFamily="50" charset="-128"/>
                          <a:cs typeface="PMingLiU"/>
                        </a:rPr>
                        <a:t>支払方法</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F2F9"/>
                    </a:solidFill>
                  </a:tcPr>
                </a:tc>
                <a:tc gridSpan="9">
                  <a:txBody>
                    <a:bodyPr/>
                    <a:lstStyle/>
                    <a:p>
                      <a:pPr marL="12700">
                        <a:lnSpc>
                          <a:spcPct val="100000"/>
                        </a:lnSpc>
                        <a:spcBef>
                          <a:spcPts val="65"/>
                        </a:spcBef>
                        <a:tabLst>
                          <a:tab pos="710565" algn="l"/>
                        </a:tabLst>
                      </a:pPr>
                      <a:r>
                        <a:rPr lang="ja-JP" altLang="en-US" sz="800">
                          <a:latin typeface="ＭＳ Ｐゴシック" panose="020B0600070205080204" pitchFamily="50" charset="-128"/>
                          <a:ea typeface="+mn-ea"/>
                          <a:cs typeface="PMingLiU"/>
                        </a:rPr>
                        <a:t>請求書    ：□</a:t>
                      </a:r>
                      <a:r>
                        <a:rPr lang="en-US" altLang="ja-JP" sz="800" dirty="0">
                          <a:latin typeface="ＭＳ Ｐゴシック" panose="020B0600070205080204" pitchFamily="50" charset="-128"/>
                          <a:ea typeface="+mn-ea"/>
                          <a:cs typeface="PMingLiU"/>
                        </a:rPr>
                        <a:t>1</a:t>
                      </a:r>
                      <a:r>
                        <a:rPr lang="ja-JP" altLang="en-US" sz="800" dirty="0">
                          <a:latin typeface="ＭＳ Ｐゴシック" panose="020B0600070205080204" pitchFamily="50" charset="-128"/>
                          <a:ea typeface="+mn-ea"/>
                          <a:cs typeface="PMingLiU"/>
                        </a:rPr>
                        <a:t>年払い・□</a:t>
                      </a:r>
                      <a:r>
                        <a:rPr lang="en-US" altLang="ja-JP" sz="800" dirty="0">
                          <a:latin typeface="ＭＳ Ｐゴシック" panose="020B0600070205080204" pitchFamily="50" charset="-128"/>
                          <a:ea typeface="+mn-ea"/>
                          <a:cs typeface="PMingLiU"/>
                        </a:rPr>
                        <a:t>2</a:t>
                      </a:r>
                      <a:r>
                        <a:rPr lang="ja-JP" altLang="en-US" sz="800">
                          <a:latin typeface="ＭＳ Ｐゴシック" panose="020B0600070205080204" pitchFamily="50" charset="-128"/>
                          <a:ea typeface="+mn-ea"/>
                          <a:cs typeface="PMingLiU"/>
                        </a:rPr>
                        <a:t>年払い</a:t>
                      </a:r>
                      <a:endParaRPr lang="ja-JP" altLang="en-US"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lang="ja-JP" altLang="en-US"/>
                    </a:p>
                  </a:txBody>
                  <a:tcPr marL="0" marR="0" marT="0" marB="0"/>
                </a:tc>
                <a:tc gridSpan="20">
                  <a:txBody>
                    <a:bodyPr/>
                    <a:lstStyle/>
                    <a:p>
                      <a:endParaRPr lang="en-US" altLang="ja-JP" sz="800" dirty="0">
                        <a:latin typeface="ＭＳ Ｐゴシック" panose="020B0600070205080204" pitchFamily="50" charset="-128"/>
                        <a:ea typeface="ＭＳ Ｐゴシック" panose="020B0600070205080204" pitchFamily="50" charset="-128"/>
                        <a:cs typeface="PMingLiU"/>
                      </a:endParaRPr>
                    </a:p>
                    <a:p>
                      <a:r>
                        <a:rPr lang="ja-JP" altLang="en-US" sz="800" dirty="0">
                          <a:latin typeface="ＭＳ Ｐゴシック" panose="020B0600070205080204" pitchFamily="50" charset="-128"/>
                          <a:ea typeface="ＭＳ Ｐゴシック" panose="020B0600070205080204" pitchFamily="50" charset="-128"/>
                          <a:cs typeface="PMingLiU"/>
                        </a:rPr>
                        <a:t>   </a:t>
                      </a:r>
                      <a:endParaRPr kumimoji="1" lang="ja-JP" altLang="en-US" dirty="0"/>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hMerge="1">
                  <a:txBody>
                    <a:bodyPr/>
                    <a:lstStyle/>
                    <a:p>
                      <a:endParaRPr lang="ja-JP" altLang="en-US"/>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F2F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lang="ja-JP" altLang="en-US"/>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5"/>
                  </a:ext>
                </a:extLst>
              </a:tr>
              <a:tr h="165100">
                <a:tc vMerge="1">
                  <a:txBody>
                    <a:bodyPr/>
                    <a:lstStyle/>
                    <a:p>
                      <a:endParaRPr/>
                    </a:p>
                  </a:txBody>
                  <a:tcPr marL="0" marR="0" marT="0" marB="0">
                    <a:lnT w="3175" cap="flat" cmpd="sng" algn="ctr">
                      <a:solidFill>
                        <a:schemeClr val="tx1"/>
                      </a:solidFill>
                      <a:prstDash val="solid"/>
                      <a:round/>
                      <a:headEnd type="none" w="med" len="med"/>
                      <a:tailEnd type="none" w="med" len="med"/>
                    </a:lnT>
                    <a:solidFill>
                      <a:srgbClr val="001F5F"/>
                    </a:solidFill>
                  </a:tcPr>
                </a:tc>
                <a:tc>
                  <a:txBody>
                    <a:bodyPr/>
                    <a:lstStyle/>
                    <a:p>
                      <a:pPr marL="25400">
                        <a:lnSpc>
                          <a:spcPct val="100000"/>
                        </a:lnSpc>
                        <a:spcBef>
                          <a:spcPts val="150"/>
                        </a:spcBef>
                      </a:pPr>
                      <a:r>
                        <a:rPr sz="800" dirty="0">
                          <a:latin typeface="ＭＳ Ｐゴシック" panose="020B0600070205080204" pitchFamily="50" charset="-128"/>
                          <a:ea typeface="ＭＳ Ｐゴシック" panose="020B0600070205080204" pitchFamily="50" charset="-128"/>
                          <a:cs typeface="PMingLiU"/>
                        </a:rPr>
                        <a:t>請求先チェック</a:t>
                      </a:r>
                    </a:p>
                  </a:txBody>
                  <a:tcPr marL="0" marR="0" marT="0" marB="0"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F2F9"/>
                    </a:solidFill>
                  </a:tcPr>
                </a:tc>
                <a:tc gridSpan="12">
                  <a:txBody>
                    <a:bodyPr/>
                    <a:lstStyle/>
                    <a:p>
                      <a:pPr marL="9525" algn="l">
                        <a:lnSpc>
                          <a:spcPct val="100000"/>
                        </a:lnSpc>
                        <a:spcBef>
                          <a:spcPts val="300"/>
                        </a:spcBef>
                      </a:pPr>
                      <a:r>
                        <a:rPr sz="600" dirty="0">
                          <a:latin typeface="ＭＳ Ｐゴシック" panose="020B0600070205080204" pitchFamily="50" charset="-128"/>
                          <a:ea typeface="ＭＳ Ｐゴシック" panose="020B0600070205080204" pitchFamily="50" charset="-128"/>
                          <a:cs typeface="PMingLiU"/>
                        </a:rPr>
                        <a:t>請求先が契約先と同じ場合はチェック</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gridSpan="4">
                  <a:txBody>
                    <a:bodyPr/>
                    <a:lstStyle/>
                    <a:p>
                      <a:pPr marL="119380">
                        <a:lnSpc>
                          <a:spcPct val="100000"/>
                        </a:lnSpc>
                        <a:spcBef>
                          <a:spcPts val="125"/>
                        </a:spcBef>
                      </a:pPr>
                      <a:r>
                        <a:rPr sz="800" dirty="0">
                          <a:latin typeface="ＭＳ Ｐゴシック" panose="020B0600070205080204" pitchFamily="50" charset="-128"/>
                          <a:ea typeface="ＭＳ Ｐゴシック" panose="020B0600070205080204" pitchFamily="50" charset="-128"/>
                          <a:cs typeface="PMingLiU"/>
                        </a:rPr>
                        <a:t>請求先番号</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F2F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a:txBody>
                    <a:bodyPr/>
                    <a:lstStyle/>
                    <a:p>
                      <a:endParaRPr sz="800" dirty="0">
                        <a:latin typeface="+mn-ea"/>
                        <a:ea typeface="+mn-ea"/>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sz="800" dirty="0">
                        <a:latin typeface="+mn-ea"/>
                        <a:ea typeface="+mn-ea"/>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sz="800" dirty="0">
                        <a:latin typeface="+mn-ea"/>
                        <a:ea typeface="+mn-ea"/>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sz="800" dirty="0">
                        <a:latin typeface="+mn-ea"/>
                        <a:ea typeface="+mn-ea"/>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sz="800" dirty="0">
                        <a:latin typeface="+mn-ea"/>
                        <a:ea typeface="+mn-ea"/>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sz="800" dirty="0">
                        <a:latin typeface="+mn-ea"/>
                        <a:ea typeface="+mn-ea"/>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sz="800" dirty="0">
                        <a:latin typeface="+mn-ea"/>
                        <a:ea typeface="+mn-ea"/>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sz="800" dirty="0">
                        <a:latin typeface="+mn-ea"/>
                        <a:ea typeface="+mn-ea"/>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sz="800" dirty="0">
                        <a:latin typeface="+mn-ea"/>
                        <a:ea typeface="+mn-ea"/>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sz="800" dirty="0">
                        <a:latin typeface="+mn-ea"/>
                        <a:ea typeface="+mn-ea"/>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sz="800" dirty="0">
                        <a:latin typeface="+mn-ea"/>
                        <a:ea typeface="+mn-ea"/>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sz="800" dirty="0">
                        <a:latin typeface="+mn-ea"/>
                        <a:ea typeface="+mn-ea"/>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sz="800" dirty="0">
                        <a:latin typeface="+mn-ea"/>
                        <a:ea typeface="+mn-ea"/>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203200">
                <a:tc vMerge="1">
                  <a:txBody>
                    <a:bodyPr/>
                    <a:lstStyle/>
                    <a:p>
                      <a:endParaRPr/>
                    </a:p>
                  </a:txBody>
                  <a:tcPr marL="0" marR="0" marT="0" marB="0">
                    <a:solidFill>
                      <a:srgbClr val="001F5F"/>
                    </a:solidFill>
                  </a:tcPr>
                </a:tc>
                <a:tc>
                  <a:txBody>
                    <a:bodyPr/>
                    <a:lstStyle/>
                    <a:p>
                      <a:pPr marL="76200">
                        <a:lnSpc>
                          <a:spcPct val="100000"/>
                        </a:lnSpc>
                        <a:spcBef>
                          <a:spcPts val="275"/>
                        </a:spcBef>
                      </a:pPr>
                      <a:r>
                        <a:rPr sz="800" dirty="0">
                          <a:solidFill>
                            <a:srgbClr val="FF0000"/>
                          </a:solidFill>
                          <a:latin typeface="ＭＳ Ｐゴシック" panose="020B0600070205080204" pitchFamily="50" charset="-128"/>
                          <a:ea typeface="ＭＳ Ｐゴシック" panose="020B0600070205080204" pitchFamily="50" charset="-128"/>
                          <a:cs typeface="PMingLiU"/>
                        </a:rPr>
                        <a:t>＊</a:t>
                      </a:r>
                      <a:r>
                        <a:rPr sz="800" dirty="0">
                          <a:latin typeface="ＭＳ Ｐゴシック" panose="020B0600070205080204" pitchFamily="50" charset="-128"/>
                          <a:ea typeface="ＭＳ Ｐゴシック" panose="020B0600070205080204" pitchFamily="50" charset="-128"/>
                          <a:cs typeface="PMingLiU"/>
                        </a:rPr>
                        <a:t>請求先名称</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F2F9"/>
                    </a:solidFill>
                  </a:tcPr>
                </a:tc>
                <a:tc gridSpan="12">
                  <a:txBody>
                    <a:bodyPr/>
                    <a:lstStyle/>
                    <a:p>
                      <a:pPr marL="12700">
                        <a:lnSpc>
                          <a:spcPct val="100000"/>
                        </a:lnSpc>
                        <a:spcBef>
                          <a:spcPts val="39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gridSpan="4">
                  <a:txBody>
                    <a:bodyPr/>
                    <a:lstStyle/>
                    <a:p>
                      <a:pPr marL="119380">
                        <a:lnSpc>
                          <a:spcPct val="100000"/>
                        </a:lnSpc>
                        <a:spcBef>
                          <a:spcPts val="275"/>
                        </a:spcBef>
                      </a:pPr>
                      <a:r>
                        <a:rPr sz="800" dirty="0">
                          <a:solidFill>
                            <a:srgbClr val="FF0000"/>
                          </a:solidFill>
                          <a:latin typeface="ＭＳ Ｐゴシック" panose="020B0600070205080204" pitchFamily="50" charset="-128"/>
                          <a:ea typeface="ＭＳ Ｐゴシック" panose="020B0600070205080204" pitchFamily="50" charset="-128"/>
                          <a:cs typeface="PMingLiU"/>
                        </a:rPr>
                        <a:t>＊</a:t>
                      </a:r>
                      <a:r>
                        <a:rPr sz="800" dirty="0">
                          <a:latin typeface="ＭＳ Ｐゴシック" panose="020B0600070205080204" pitchFamily="50" charset="-128"/>
                          <a:ea typeface="ＭＳ Ｐゴシック" panose="020B0600070205080204" pitchFamily="50" charset="-128"/>
                          <a:cs typeface="PMingLiU"/>
                        </a:rPr>
                        <a:t>電話番号</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F2F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gridSpan="13">
                  <a:txBody>
                    <a:bodyPr/>
                    <a:lstStyle/>
                    <a:p>
                      <a:pPr marL="12700">
                        <a:lnSpc>
                          <a:spcPct val="100000"/>
                        </a:lnSpc>
                        <a:spcBef>
                          <a:spcPts val="39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7"/>
                  </a:ext>
                </a:extLst>
              </a:tr>
              <a:tr h="165100">
                <a:tc vMerge="1">
                  <a:txBody>
                    <a:bodyPr/>
                    <a:lstStyle/>
                    <a:p>
                      <a:endParaRPr/>
                    </a:p>
                  </a:txBody>
                  <a:tcPr marL="0" marR="0" marT="0" marB="0">
                    <a:solidFill>
                      <a:srgbClr val="001F5F"/>
                    </a:solidFill>
                  </a:tcPr>
                </a:tc>
                <a:tc>
                  <a:txBody>
                    <a:bodyPr/>
                    <a:lstStyle/>
                    <a:p>
                      <a:pPr marL="228600">
                        <a:lnSpc>
                          <a:spcPct val="100000"/>
                        </a:lnSpc>
                        <a:spcBef>
                          <a:spcPts val="125"/>
                        </a:spcBef>
                      </a:pPr>
                      <a:r>
                        <a:rPr sz="800" dirty="0">
                          <a:latin typeface="ＭＳ Ｐゴシック" panose="020B0600070205080204" pitchFamily="50" charset="-128"/>
                          <a:ea typeface="ＭＳ Ｐゴシック" panose="020B0600070205080204" pitchFamily="50" charset="-128"/>
                          <a:cs typeface="PMingLiU"/>
                        </a:rPr>
                        <a:t>部署名</a:t>
                      </a:r>
                      <a:endParaRPr sz="8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F2F9"/>
                    </a:solidFill>
                  </a:tcPr>
                </a:tc>
                <a:tc gridSpan="29">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8"/>
                  </a:ext>
                </a:extLst>
              </a:tr>
              <a:tr h="171450">
                <a:tc vMerge="1">
                  <a:txBody>
                    <a:bodyPr/>
                    <a:lstStyle/>
                    <a:p>
                      <a:endParaRPr/>
                    </a:p>
                  </a:txBody>
                  <a:tcPr marL="0" marR="0" marT="0" marB="0">
                    <a:solidFill>
                      <a:srgbClr val="001F5F"/>
                    </a:solidFill>
                  </a:tcPr>
                </a:tc>
                <a:tc>
                  <a:txBody>
                    <a:bodyPr/>
                    <a:lstStyle/>
                    <a:p>
                      <a:pPr marL="228600">
                        <a:lnSpc>
                          <a:spcPct val="100000"/>
                        </a:lnSpc>
                        <a:spcBef>
                          <a:spcPts val="125"/>
                        </a:spcBef>
                      </a:pPr>
                      <a:r>
                        <a:rPr sz="800" dirty="0">
                          <a:latin typeface="ＭＳ Ｐゴシック" panose="020B0600070205080204" pitchFamily="50" charset="-128"/>
                          <a:ea typeface="ＭＳ Ｐゴシック" panose="020B0600070205080204" pitchFamily="50" charset="-128"/>
                          <a:cs typeface="PMingLiU"/>
                        </a:rPr>
                        <a:t>ご住所</a:t>
                      </a:r>
                      <a:endParaRPr sz="8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F2F9"/>
                    </a:solidFill>
                  </a:tcPr>
                </a:tc>
                <a:tc gridSpan="29">
                  <a:txBody>
                    <a:bodyPr/>
                    <a:lstStyle/>
                    <a:p>
                      <a:pPr>
                        <a:lnSpc>
                          <a:spcPct val="100000"/>
                        </a:lnSpc>
                        <a:spcBef>
                          <a:spcPts val="140"/>
                        </a:spcBef>
                        <a:tabLst>
                          <a:tab pos="887730" algn="l"/>
                        </a:tabLst>
                      </a:pPr>
                      <a:r>
                        <a:rPr sz="800" spc="15" dirty="0">
                          <a:latin typeface="ＭＳ Ｐゴシック" panose="020B0600070205080204" pitchFamily="50" charset="-128"/>
                          <a:ea typeface="ＭＳ Ｐゴシック" panose="020B0600070205080204" pitchFamily="50" charset="-128"/>
                          <a:cs typeface="PMingLiU"/>
                        </a:rPr>
                        <a:t>( </a:t>
                      </a:r>
                      <a:r>
                        <a:rPr sz="800" dirty="0">
                          <a:latin typeface="ＭＳ Ｐゴシック" panose="020B0600070205080204" pitchFamily="50" charset="-128"/>
                          <a:ea typeface="ＭＳ Ｐゴシック" panose="020B0600070205080204" pitchFamily="50" charset="-128"/>
                          <a:cs typeface="PMingLiU"/>
                        </a:rPr>
                        <a:t>〒 </a:t>
                      </a:r>
                      <a:r>
                        <a:rPr lang="ja-JP" altLang="en-US" sz="700" spc="110" dirty="0">
                          <a:latin typeface="ＭＳ Ｐゴシック" panose="020B0600070205080204" pitchFamily="50" charset="-128"/>
                          <a:ea typeface="ＭＳ Ｐゴシック" panose="020B0600070205080204" pitchFamily="50" charset="-128"/>
                          <a:cs typeface="PMingLiU"/>
                        </a:rPr>
                        <a:t>　　　</a:t>
                      </a:r>
                      <a:r>
                        <a:rPr sz="700" spc="110" dirty="0">
                          <a:latin typeface="ＭＳ Ｐゴシック" panose="020B0600070205080204" pitchFamily="50" charset="-128"/>
                          <a:ea typeface="ＭＳ Ｐゴシック" panose="020B0600070205080204" pitchFamily="50" charset="-128"/>
                          <a:cs typeface="PMingLiU"/>
                        </a:rPr>
                        <a:t> </a:t>
                      </a:r>
                      <a:r>
                        <a:rPr sz="700" spc="235" dirty="0">
                          <a:latin typeface="ＭＳ Ｐゴシック" panose="020B0600070205080204" pitchFamily="50" charset="-128"/>
                          <a:ea typeface="ＭＳ Ｐゴシック" panose="020B0600070205080204" pitchFamily="50" charset="-128"/>
                          <a:cs typeface="PMingLiU"/>
                        </a:rPr>
                        <a:t> </a:t>
                      </a:r>
                      <a:r>
                        <a:rPr sz="800" spc="30" dirty="0">
                          <a:latin typeface="ＭＳ Ｐゴシック" panose="020B0600070205080204" pitchFamily="50" charset="-128"/>
                          <a:ea typeface="ＭＳ Ｐゴシック" panose="020B0600070205080204" pitchFamily="50" charset="-128"/>
                          <a:cs typeface="PMingLiU"/>
                        </a:rPr>
                        <a:t>-</a:t>
                      </a:r>
                      <a:r>
                        <a:rPr sz="800" spc="75" dirty="0">
                          <a:latin typeface="ＭＳ Ｐゴシック" panose="020B0600070205080204" pitchFamily="50" charset="-128"/>
                          <a:ea typeface="ＭＳ Ｐゴシック" panose="020B0600070205080204" pitchFamily="50" charset="-128"/>
                          <a:cs typeface="PMingLiU"/>
                        </a:rPr>
                        <a:t> </a:t>
                      </a:r>
                      <a:r>
                        <a:rPr sz="700" spc="110" dirty="0">
                          <a:latin typeface="ＭＳ Ｐゴシック" panose="020B0600070205080204" pitchFamily="50" charset="-128"/>
                          <a:ea typeface="ＭＳ Ｐゴシック" panose="020B0600070205080204" pitchFamily="50" charset="-128"/>
                          <a:cs typeface="PMingLiU"/>
                        </a:rPr>
                        <a:t>	</a:t>
                      </a:r>
                      <a:r>
                        <a:rPr sz="800" spc="15" dirty="0">
                          <a:latin typeface="ＭＳ Ｐゴシック" panose="020B0600070205080204" pitchFamily="50" charset="-128"/>
                          <a:ea typeface="ＭＳ Ｐゴシック" panose="020B0600070205080204" pitchFamily="50" charset="-128"/>
                          <a:cs typeface="PMingLiU"/>
                        </a:rPr>
                        <a:t>)</a:t>
                      </a: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9"/>
                  </a:ext>
                </a:extLst>
              </a:tr>
              <a:tr h="171450">
                <a:tc rowSpan="4">
                  <a:txBody>
                    <a:bodyPr/>
                    <a:lstStyle/>
                    <a:p>
                      <a:pPr marL="44450" algn="just">
                        <a:lnSpc>
                          <a:spcPct val="100000"/>
                        </a:lnSpc>
                        <a:spcBef>
                          <a:spcPts val="204"/>
                        </a:spcBef>
                      </a:pPr>
                      <a:r>
                        <a:rPr sz="800" dirty="0">
                          <a:solidFill>
                            <a:srgbClr val="FFFFFF"/>
                          </a:solidFill>
                          <a:latin typeface="ＭＳ Ｐゴシック" panose="020B0600070205080204" pitchFamily="50" charset="-128"/>
                          <a:ea typeface="ＭＳ Ｐゴシック" panose="020B0600070205080204" pitchFamily="50" charset="-128"/>
                          <a:cs typeface="PMingLiU"/>
                        </a:rPr>
                        <a:t>納</a:t>
                      </a:r>
                      <a:endParaRPr sz="800" dirty="0">
                        <a:latin typeface="ＭＳ Ｐゴシック" panose="020B0600070205080204" pitchFamily="50" charset="-128"/>
                        <a:ea typeface="ＭＳ Ｐゴシック" panose="020B0600070205080204" pitchFamily="50" charset="-128"/>
                        <a:cs typeface="PMingLiU"/>
                      </a:endParaRPr>
                    </a:p>
                    <a:p>
                      <a:pPr marL="44450" marR="37465" algn="just">
                        <a:lnSpc>
                          <a:spcPct val="130200"/>
                        </a:lnSpc>
                        <a:spcBef>
                          <a:spcPts val="50"/>
                        </a:spcBef>
                      </a:pPr>
                      <a:r>
                        <a:rPr sz="800" dirty="0">
                          <a:solidFill>
                            <a:srgbClr val="FFFFFF"/>
                          </a:solidFill>
                          <a:latin typeface="ＭＳ Ｐゴシック" panose="020B0600070205080204" pitchFamily="50" charset="-128"/>
                          <a:ea typeface="ＭＳ Ｐゴシック" panose="020B0600070205080204" pitchFamily="50" charset="-128"/>
                          <a:cs typeface="PMingLiU"/>
                        </a:rPr>
                        <a:t>品  情  報</a:t>
                      </a:r>
                      <a:endParaRPr sz="800" dirty="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1F5F"/>
                    </a:solidFill>
                  </a:tcPr>
                </a:tc>
                <a:tc>
                  <a:txBody>
                    <a:bodyPr/>
                    <a:lstStyle/>
                    <a:p>
                      <a:pPr marL="25400" algn="l">
                        <a:lnSpc>
                          <a:spcPct val="100000"/>
                        </a:lnSpc>
                        <a:spcBef>
                          <a:spcPts val="180"/>
                        </a:spcBef>
                      </a:pPr>
                      <a:r>
                        <a:rPr lang="en-US" altLang="ja-JP" sz="500" dirty="0">
                          <a:solidFill>
                            <a:srgbClr val="FF0000"/>
                          </a:solidFill>
                          <a:latin typeface="ＭＳ Ｐゴシック" panose="020B0600070205080204" pitchFamily="50" charset="-128"/>
                          <a:ea typeface="ＭＳ Ｐゴシック" panose="020B0600070205080204" pitchFamily="50" charset="-128"/>
                          <a:cs typeface="PMingLiU"/>
                        </a:rPr>
                        <a:t>※</a:t>
                      </a:r>
                      <a:r>
                        <a:rPr lang="ja-JP" altLang="en-US" sz="800" dirty="0">
                          <a:solidFill>
                            <a:schemeClr val="tx1"/>
                          </a:solidFill>
                          <a:latin typeface="ＭＳ Ｐゴシック" panose="020B0600070205080204" pitchFamily="50" charset="-128"/>
                          <a:ea typeface="ＭＳ Ｐゴシック" panose="020B0600070205080204" pitchFamily="50" charset="-128"/>
                          <a:cs typeface="PMingLiU"/>
                        </a:rPr>
                        <a:t>納品</a:t>
                      </a:r>
                      <a:r>
                        <a:rPr lang="ja-JP" altLang="en-US" sz="800" dirty="0">
                          <a:latin typeface="ＭＳ Ｐゴシック" panose="020B0600070205080204" pitchFamily="50" charset="-128"/>
                          <a:ea typeface="ＭＳ Ｐゴシック" panose="020B0600070205080204" pitchFamily="50" charset="-128"/>
                          <a:cs typeface="PMingLiU"/>
                        </a:rPr>
                        <a:t>先</a:t>
                      </a:r>
                      <a:r>
                        <a:rPr sz="800" dirty="0" err="1">
                          <a:latin typeface="ＭＳ Ｐゴシック" panose="020B0600070205080204" pitchFamily="50" charset="-128"/>
                          <a:ea typeface="ＭＳ Ｐゴシック" panose="020B0600070205080204" pitchFamily="50" charset="-128"/>
                          <a:cs typeface="PMingLiU"/>
                        </a:rPr>
                        <a:t>チェック</a:t>
                      </a:r>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F2F9"/>
                    </a:solidFill>
                  </a:tcPr>
                </a:tc>
                <a:tc gridSpan="12">
                  <a:txBody>
                    <a:bodyPr/>
                    <a:lstStyle/>
                    <a:p>
                      <a:pPr marL="9525">
                        <a:lnSpc>
                          <a:spcPct val="100000"/>
                        </a:lnSpc>
                        <a:spcBef>
                          <a:spcPts val="300"/>
                        </a:spcBef>
                      </a:pPr>
                      <a:r>
                        <a:rPr lang="ja-JP" altLang="en-US" sz="600" dirty="0">
                          <a:latin typeface="ＭＳ Ｐゴシック" panose="020B0600070205080204" pitchFamily="50" charset="-128"/>
                          <a:ea typeface="ＭＳ Ｐゴシック" panose="020B0600070205080204" pitchFamily="50" charset="-128"/>
                          <a:cs typeface="PMingLiU"/>
                        </a:rPr>
                        <a:t>納品</a:t>
                      </a:r>
                      <a:r>
                        <a:rPr sz="600" dirty="0" err="1">
                          <a:latin typeface="ＭＳ Ｐゴシック" panose="020B0600070205080204" pitchFamily="50" charset="-128"/>
                          <a:ea typeface="ＭＳ Ｐゴシック" panose="020B0600070205080204" pitchFamily="50" charset="-128"/>
                          <a:cs typeface="PMingLiU"/>
                        </a:rPr>
                        <a:t>先が契約先と同じ場合はチェック</a:t>
                      </a:r>
                      <a:endParaRPr sz="6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gridSpan="4">
                  <a:txBody>
                    <a:bodyPr/>
                    <a:lstStyle/>
                    <a:p>
                      <a:pPr marL="119380">
                        <a:lnSpc>
                          <a:spcPct val="100000"/>
                        </a:lnSpc>
                        <a:spcBef>
                          <a:spcPts val="130"/>
                        </a:spcBef>
                      </a:pPr>
                      <a:r>
                        <a:rPr sz="800" dirty="0">
                          <a:latin typeface="ＭＳ Ｐゴシック" panose="020B0600070205080204" pitchFamily="50" charset="-128"/>
                          <a:ea typeface="ＭＳ Ｐゴシック" panose="020B0600070205080204" pitchFamily="50" charset="-128"/>
                          <a:cs typeface="PMingLiU"/>
                        </a:rPr>
                        <a:t>納品希望日</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F2F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gridSpan="13">
                  <a:txBody>
                    <a:bodyPr/>
                    <a:lstStyle/>
                    <a:p>
                      <a:r>
                        <a:rPr lang="ja-JP" altLang="en-US" sz="800" dirty="0">
                          <a:latin typeface="ＭＳ Ｐゴシック" panose="020B0600070205080204" pitchFamily="50" charset="-128"/>
                          <a:ea typeface="ＭＳ Ｐゴシック" panose="020B0600070205080204" pitchFamily="50" charset="-128"/>
                          <a:cs typeface="PMingLiU"/>
                        </a:rPr>
                        <a:t>　　　　　　　年　　　月　　　日　　　</a:t>
                      </a:r>
                      <a:endParaRPr lang="en-US" altLang="ja-JP" sz="800" dirty="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10"/>
                  </a:ext>
                </a:extLst>
              </a:tr>
              <a:tr h="165100">
                <a:tc vMerge="1">
                  <a:txBody>
                    <a:bodyPr/>
                    <a:lstStyle/>
                    <a:p>
                      <a:endParaRPr/>
                    </a:p>
                  </a:txBody>
                  <a:tcPr marL="0" marR="0" marT="0" marB="0">
                    <a:lnB w="6350">
                      <a:solidFill>
                        <a:srgbClr val="000000"/>
                      </a:solidFill>
                      <a:prstDash val="solid"/>
                    </a:lnB>
                    <a:solidFill>
                      <a:srgbClr val="001F5F"/>
                    </a:solidFill>
                  </a:tcPr>
                </a:tc>
                <a:tc>
                  <a:txBody>
                    <a:bodyPr/>
                    <a:lstStyle/>
                    <a:p>
                      <a:pPr algn="ctr">
                        <a:lnSpc>
                          <a:spcPct val="100000"/>
                        </a:lnSpc>
                        <a:spcBef>
                          <a:spcPts val="130"/>
                        </a:spcBef>
                      </a:pPr>
                      <a:r>
                        <a:rPr sz="800" dirty="0">
                          <a:latin typeface="ＭＳ Ｐゴシック" panose="020B0600070205080204" pitchFamily="50" charset="-128"/>
                          <a:ea typeface="ＭＳ Ｐゴシック" panose="020B0600070205080204" pitchFamily="50" charset="-128"/>
                          <a:cs typeface="PMingLiU"/>
                        </a:rPr>
                        <a:t>名称</a:t>
                      </a:r>
                      <a:endParaRPr sz="8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F2F9"/>
                    </a:solidFill>
                  </a:tcPr>
                </a:tc>
                <a:tc gridSpan="12">
                  <a:txBody>
                    <a:bodyPr/>
                    <a:lstStyle/>
                    <a:p>
                      <a:pPr marL="12700">
                        <a:lnSpc>
                          <a:spcPct val="100000"/>
                        </a:lnSpc>
                        <a:spcBef>
                          <a:spcPts val="24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gridSpan="4">
                  <a:txBody>
                    <a:bodyPr/>
                    <a:lstStyle/>
                    <a:p>
                      <a:pPr marL="170180">
                        <a:lnSpc>
                          <a:spcPct val="100000"/>
                        </a:lnSpc>
                        <a:spcBef>
                          <a:spcPts val="130"/>
                        </a:spcBef>
                      </a:pPr>
                      <a:r>
                        <a:rPr sz="800" dirty="0">
                          <a:latin typeface="ＭＳ Ｐゴシック" panose="020B0600070205080204" pitchFamily="50" charset="-128"/>
                          <a:ea typeface="ＭＳ Ｐゴシック" panose="020B0600070205080204" pitchFamily="50" charset="-128"/>
                          <a:cs typeface="PMingLiU"/>
                        </a:rPr>
                        <a:t>電話番号</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F2F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gridSpan="13">
                  <a:txBody>
                    <a:bodyPr/>
                    <a:lstStyle/>
                    <a:p>
                      <a:pPr marL="12700">
                        <a:lnSpc>
                          <a:spcPct val="100000"/>
                        </a:lnSpc>
                        <a:spcBef>
                          <a:spcPts val="24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11"/>
                  </a:ext>
                </a:extLst>
              </a:tr>
              <a:tr h="165100">
                <a:tc vMerge="1">
                  <a:txBody>
                    <a:bodyPr/>
                    <a:lstStyle/>
                    <a:p>
                      <a:endParaRPr/>
                    </a:p>
                  </a:txBody>
                  <a:tcPr marL="0" marR="0" marT="0" marB="0">
                    <a:lnB w="6350">
                      <a:solidFill>
                        <a:srgbClr val="000000"/>
                      </a:solidFill>
                      <a:prstDash val="solid"/>
                    </a:lnB>
                    <a:solidFill>
                      <a:srgbClr val="001F5F"/>
                    </a:solidFill>
                  </a:tcPr>
                </a:tc>
                <a:tc>
                  <a:txBody>
                    <a:bodyPr/>
                    <a:lstStyle/>
                    <a:p>
                      <a:pPr marL="228600">
                        <a:lnSpc>
                          <a:spcPct val="100000"/>
                        </a:lnSpc>
                        <a:spcBef>
                          <a:spcPts val="130"/>
                        </a:spcBef>
                      </a:pPr>
                      <a:r>
                        <a:rPr sz="800" dirty="0">
                          <a:latin typeface="ＭＳ Ｐゴシック" panose="020B0600070205080204" pitchFamily="50" charset="-128"/>
                          <a:ea typeface="ＭＳ Ｐゴシック" panose="020B0600070205080204" pitchFamily="50" charset="-128"/>
                          <a:cs typeface="PMingLiU"/>
                        </a:rPr>
                        <a:t>部署名</a:t>
                      </a:r>
                      <a:endParaRPr sz="8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F2F9"/>
                    </a:solidFill>
                  </a:tcPr>
                </a:tc>
                <a:tc gridSpan="12">
                  <a:txBody>
                    <a:bodyPr/>
                    <a:lstStyle/>
                    <a:p>
                      <a:pPr marL="12700">
                        <a:lnSpc>
                          <a:spcPct val="100000"/>
                        </a:lnSpc>
                        <a:spcBef>
                          <a:spcPts val="24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gridSpan="4">
                  <a:txBody>
                    <a:bodyPr/>
                    <a:lstStyle/>
                    <a:p>
                      <a:pPr marL="119380">
                        <a:lnSpc>
                          <a:spcPct val="100000"/>
                        </a:lnSpc>
                        <a:spcBef>
                          <a:spcPts val="130"/>
                        </a:spcBef>
                      </a:pPr>
                      <a:r>
                        <a:rPr sz="800" dirty="0">
                          <a:latin typeface="ＭＳ Ｐゴシック" panose="020B0600070205080204" pitchFamily="50" charset="-128"/>
                          <a:ea typeface="ＭＳ Ｐゴシック" panose="020B0600070205080204" pitchFamily="50" charset="-128"/>
                          <a:cs typeface="PMingLiU"/>
                        </a:rPr>
                        <a:t>ご担当者名</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F2F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gridSpan="13">
                  <a:txBody>
                    <a:bodyPr/>
                    <a:lstStyle/>
                    <a:p>
                      <a:pPr marL="12700">
                        <a:lnSpc>
                          <a:spcPct val="100000"/>
                        </a:lnSpc>
                        <a:spcBef>
                          <a:spcPts val="24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12"/>
                  </a:ext>
                </a:extLst>
              </a:tr>
              <a:tr h="171450">
                <a:tc vMerge="1">
                  <a:txBody>
                    <a:bodyPr/>
                    <a:lstStyle/>
                    <a:p>
                      <a:endParaRPr/>
                    </a:p>
                  </a:txBody>
                  <a:tcPr marL="0" marR="0" marT="0" marB="0">
                    <a:lnB w="6350">
                      <a:solidFill>
                        <a:srgbClr val="000000"/>
                      </a:solidFill>
                      <a:prstDash val="solid"/>
                    </a:lnB>
                    <a:solidFill>
                      <a:srgbClr val="001F5F"/>
                    </a:solidFill>
                  </a:tcPr>
                </a:tc>
                <a:tc>
                  <a:txBody>
                    <a:bodyPr/>
                    <a:lstStyle/>
                    <a:p>
                      <a:pPr marL="228600">
                        <a:lnSpc>
                          <a:spcPct val="100000"/>
                        </a:lnSpc>
                        <a:spcBef>
                          <a:spcPts val="130"/>
                        </a:spcBef>
                      </a:pPr>
                      <a:r>
                        <a:rPr sz="800" dirty="0">
                          <a:latin typeface="ＭＳ Ｐゴシック" panose="020B0600070205080204" pitchFamily="50" charset="-128"/>
                          <a:ea typeface="ＭＳ Ｐゴシック" panose="020B0600070205080204" pitchFamily="50" charset="-128"/>
                          <a:cs typeface="PMingLiU"/>
                        </a:rPr>
                        <a:t>ご住所</a:t>
                      </a:r>
                      <a:endParaRPr sz="80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F2F9"/>
                    </a:solidFill>
                  </a:tcPr>
                </a:tc>
                <a:tc gridSpan="29">
                  <a:txBody>
                    <a:bodyPr/>
                    <a:lstStyle/>
                    <a:p>
                      <a:pPr>
                        <a:lnSpc>
                          <a:spcPct val="100000"/>
                        </a:lnSpc>
                        <a:spcBef>
                          <a:spcPts val="140"/>
                        </a:spcBef>
                        <a:tabLst>
                          <a:tab pos="887730" algn="l"/>
                        </a:tabLst>
                      </a:pPr>
                      <a:r>
                        <a:rPr sz="800" spc="15" dirty="0">
                          <a:latin typeface="ＭＳ Ｐゴシック" panose="020B0600070205080204" pitchFamily="50" charset="-128"/>
                          <a:ea typeface="ＭＳ Ｐゴシック" panose="020B0600070205080204" pitchFamily="50" charset="-128"/>
                          <a:cs typeface="PMingLiU"/>
                        </a:rPr>
                        <a:t>( </a:t>
                      </a:r>
                      <a:r>
                        <a:rPr sz="800" dirty="0">
                          <a:latin typeface="ＭＳ Ｐゴシック" panose="020B0600070205080204" pitchFamily="50" charset="-128"/>
                          <a:ea typeface="ＭＳ Ｐゴシック" panose="020B0600070205080204" pitchFamily="50" charset="-128"/>
                          <a:cs typeface="PMingLiU"/>
                        </a:rPr>
                        <a:t>〒 </a:t>
                      </a:r>
                      <a:r>
                        <a:rPr lang="ja-JP" altLang="en-US" sz="700" spc="110" dirty="0">
                          <a:latin typeface="ＭＳ Ｐゴシック" panose="020B0600070205080204" pitchFamily="50" charset="-128"/>
                          <a:ea typeface="ＭＳ Ｐゴシック" panose="020B0600070205080204" pitchFamily="50" charset="-128"/>
                          <a:cs typeface="PMingLiU"/>
                        </a:rPr>
                        <a:t>　　　</a:t>
                      </a:r>
                      <a:r>
                        <a:rPr sz="700" spc="110" dirty="0">
                          <a:latin typeface="ＭＳ Ｐゴシック" panose="020B0600070205080204" pitchFamily="50" charset="-128"/>
                          <a:ea typeface="ＭＳ Ｐゴシック" panose="020B0600070205080204" pitchFamily="50" charset="-128"/>
                          <a:cs typeface="PMingLiU"/>
                        </a:rPr>
                        <a:t> </a:t>
                      </a:r>
                      <a:r>
                        <a:rPr sz="700" spc="235" dirty="0">
                          <a:latin typeface="ＭＳ Ｐゴシック" panose="020B0600070205080204" pitchFamily="50" charset="-128"/>
                          <a:ea typeface="ＭＳ Ｐゴシック" panose="020B0600070205080204" pitchFamily="50" charset="-128"/>
                          <a:cs typeface="PMingLiU"/>
                        </a:rPr>
                        <a:t> </a:t>
                      </a:r>
                      <a:r>
                        <a:rPr sz="800" spc="30" dirty="0">
                          <a:latin typeface="ＭＳ Ｐゴシック" panose="020B0600070205080204" pitchFamily="50" charset="-128"/>
                          <a:ea typeface="ＭＳ Ｐゴシック" panose="020B0600070205080204" pitchFamily="50" charset="-128"/>
                          <a:cs typeface="PMingLiU"/>
                        </a:rPr>
                        <a:t>-</a:t>
                      </a:r>
                      <a:r>
                        <a:rPr sz="800" spc="75" dirty="0">
                          <a:latin typeface="ＭＳ Ｐゴシック" panose="020B0600070205080204" pitchFamily="50" charset="-128"/>
                          <a:ea typeface="ＭＳ Ｐゴシック" panose="020B0600070205080204" pitchFamily="50" charset="-128"/>
                          <a:cs typeface="PMingLiU"/>
                        </a:rPr>
                        <a:t> </a:t>
                      </a:r>
                      <a:r>
                        <a:rPr sz="700" spc="110" dirty="0">
                          <a:latin typeface="ＭＳ Ｐゴシック" panose="020B0600070205080204" pitchFamily="50" charset="-128"/>
                          <a:ea typeface="ＭＳ Ｐゴシック" panose="020B0600070205080204" pitchFamily="50" charset="-128"/>
                          <a:cs typeface="PMingLiU"/>
                        </a:rPr>
                        <a:t>	</a:t>
                      </a:r>
                      <a:r>
                        <a:rPr sz="800" spc="15" dirty="0">
                          <a:latin typeface="ＭＳ Ｐゴシック" panose="020B0600070205080204" pitchFamily="50" charset="-128"/>
                          <a:ea typeface="ＭＳ Ｐゴシック" panose="020B0600070205080204" pitchFamily="50" charset="-128"/>
                          <a:cs typeface="PMingLiU"/>
                        </a:rPr>
                        <a:t>)</a:t>
                      </a: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13"/>
                  </a:ext>
                </a:extLst>
              </a:tr>
              <a:tr h="171450">
                <a:tc rowSpan="7">
                  <a:txBody>
                    <a:bodyPr/>
                    <a:lstStyle/>
                    <a:p>
                      <a:pPr>
                        <a:lnSpc>
                          <a:spcPct val="100000"/>
                        </a:lnSpc>
                        <a:spcBef>
                          <a:spcPts val="45"/>
                        </a:spcBef>
                      </a:pPr>
                      <a:endParaRPr sz="950" dirty="0">
                        <a:latin typeface="ＭＳ Ｐゴシック" panose="020B0600070205080204" pitchFamily="50" charset="-128"/>
                        <a:ea typeface="ＭＳ Ｐゴシック" panose="020B0600070205080204" pitchFamily="50" charset="-128"/>
                        <a:cs typeface="Times New Roman"/>
                      </a:endParaRPr>
                    </a:p>
                    <a:p>
                      <a:pPr marL="44450" marR="34290">
                        <a:lnSpc>
                          <a:spcPct val="135400"/>
                        </a:lnSpc>
                      </a:pPr>
                      <a:r>
                        <a:rPr sz="800" dirty="0">
                          <a:solidFill>
                            <a:srgbClr val="FFFFFF"/>
                          </a:solidFill>
                          <a:latin typeface="ＭＳ Ｐゴシック" panose="020B0600070205080204" pitchFamily="50" charset="-128"/>
                          <a:ea typeface="ＭＳ Ｐゴシック" panose="020B0600070205080204" pitchFamily="50" charset="-128"/>
                          <a:cs typeface="PMingLiU"/>
                        </a:rPr>
                        <a:t>グ  ル</a:t>
                      </a:r>
                      <a:endParaRPr sz="800" dirty="0">
                        <a:latin typeface="ＭＳ Ｐゴシック" panose="020B0600070205080204" pitchFamily="50" charset="-128"/>
                        <a:ea typeface="ＭＳ Ｐゴシック" panose="020B0600070205080204" pitchFamily="50" charset="-128"/>
                        <a:cs typeface="PMingLiU"/>
                      </a:endParaRPr>
                    </a:p>
                    <a:p>
                      <a:pPr marL="44450" marR="34290">
                        <a:lnSpc>
                          <a:spcPct val="135400"/>
                        </a:lnSpc>
                      </a:pPr>
                      <a:r>
                        <a:rPr sz="800" dirty="0">
                          <a:solidFill>
                            <a:srgbClr val="FFFFFF"/>
                          </a:solidFill>
                          <a:latin typeface="ＭＳ Ｐゴシック" panose="020B0600070205080204" pitchFamily="50" charset="-128"/>
                          <a:ea typeface="ＭＳ Ｐゴシック" panose="020B0600070205080204" pitchFamily="50" charset="-128"/>
                          <a:cs typeface="PMingLiU"/>
                        </a:rPr>
                        <a:t>｜  プ</a:t>
                      </a:r>
                      <a:endParaRPr sz="800" dirty="0">
                        <a:latin typeface="ＭＳ Ｐゴシック" panose="020B0600070205080204" pitchFamily="50" charset="-128"/>
                        <a:ea typeface="ＭＳ Ｐゴシック" panose="020B0600070205080204" pitchFamily="50" charset="-128"/>
                        <a:cs typeface="PMingLiU"/>
                      </a:endParaRPr>
                    </a:p>
                    <a:p>
                      <a:pPr marL="56515">
                        <a:lnSpc>
                          <a:spcPct val="100000"/>
                        </a:lnSpc>
                        <a:spcBef>
                          <a:spcPts val="390"/>
                        </a:spcBef>
                      </a:pPr>
                      <a:r>
                        <a:rPr sz="800" dirty="0">
                          <a:solidFill>
                            <a:srgbClr val="FFFFFF"/>
                          </a:solidFill>
                          <a:latin typeface="ＭＳ Ｐゴシック" panose="020B0600070205080204" pitchFamily="50" charset="-128"/>
                          <a:ea typeface="ＭＳ Ｐゴシック" panose="020B0600070205080204" pitchFamily="50" charset="-128"/>
                          <a:cs typeface="PMingLiU"/>
                        </a:rPr>
                        <a:t>1</a:t>
                      </a:r>
                      <a:endParaRPr sz="800" dirty="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B5D74"/>
                    </a:solidFill>
                  </a:tcPr>
                </a:tc>
                <a:tc gridSpan="2">
                  <a:txBody>
                    <a:bodyPr/>
                    <a:lstStyle/>
                    <a:p>
                      <a:pPr marL="301625">
                        <a:lnSpc>
                          <a:spcPct val="100000"/>
                        </a:lnSpc>
                        <a:spcBef>
                          <a:spcPts val="130"/>
                        </a:spcBef>
                      </a:pPr>
                      <a:r>
                        <a:rPr sz="800" dirty="0">
                          <a:solidFill>
                            <a:srgbClr val="FF0000"/>
                          </a:solidFill>
                          <a:latin typeface="ＭＳ Ｐゴシック" panose="020B0600070205080204" pitchFamily="50" charset="-128"/>
                          <a:ea typeface="ＭＳ Ｐゴシック" panose="020B0600070205080204" pitchFamily="50" charset="-128"/>
                          <a:cs typeface="PMingLiU"/>
                        </a:rPr>
                        <a:t>＊</a:t>
                      </a:r>
                      <a:r>
                        <a:rPr sz="800" dirty="0">
                          <a:latin typeface="ＭＳ Ｐゴシック" panose="020B0600070205080204" pitchFamily="50" charset="-128"/>
                          <a:ea typeface="ＭＳ Ｐゴシック" panose="020B0600070205080204" pitchFamily="50" charset="-128"/>
                          <a:cs typeface="PMingLiU"/>
                        </a:rPr>
                        <a:t>機種名</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hMerge="1">
                  <a:txBody>
                    <a:bodyPr/>
                    <a:lstStyle/>
                    <a:p>
                      <a:endParaRPr/>
                    </a:p>
                  </a:txBody>
                  <a:tcPr marL="0" marR="0" marT="0" marB="0"/>
                </a:tc>
                <a:tc gridSpan="4">
                  <a:txBody>
                    <a:bodyPr/>
                    <a:lstStyle/>
                    <a:p>
                      <a:pPr marL="12700">
                        <a:lnSpc>
                          <a:spcPct val="100000"/>
                        </a:lnSpc>
                        <a:spcBef>
                          <a:spcPts val="365"/>
                        </a:spcBef>
                      </a:pPr>
                      <a:r>
                        <a:rPr lang="ja-JP" altLang="en-US" sz="700" u="sng" dirty="0">
                          <a:solidFill>
                            <a:srgbClr val="FF0000"/>
                          </a:solidFill>
                          <a:latin typeface="ＭＳ Ｐゴシック" panose="020B0600070205080204" pitchFamily="50" charset="-128"/>
                          <a:ea typeface="ＭＳ Ｐゴシック" panose="020B0600070205080204" pitchFamily="50" charset="-128"/>
                          <a:cs typeface="PMingLiU"/>
                        </a:rPr>
                        <a:t>　　　</a:t>
                      </a:r>
                      <a:r>
                        <a:rPr lang="ja-JP" altLang="en-US" sz="700" dirty="0">
                          <a:latin typeface="ＭＳ Ｐゴシック" panose="020B0600070205080204" pitchFamily="50" charset="-128"/>
                          <a:ea typeface="ＭＳ Ｐゴシック" panose="020B0600070205080204" pitchFamily="50" charset="-128"/>
                          <a:cs typeface="PMingLiU"/>
                        </a:rPr>
                        <a:t>Ｇ</a:t>
                      </a:r>
                      <a:r>
                        <a:rPr lang="en-US" altLang="ja-JP" sz="700" dirty="0">
                          <a:latin typeface="ＭＳ Ｐゴシック" panose="020B0600070205080204" pitchFamily="50" charset="-128"/>
                          <a:ea typeface="ＭＳ Ｐゴシック" panose="020B0600070205080204" pitchFamily="50" charset="-128"/>
                          <a:cs typeface="PMingLiU"/>
                        </a:rPr>
                        <a:t>B</a:t>
                      </a:r>
                      <a:r>
                        <a:rPr lang="ja-JP" altLang="en-US" sz="700" dirty="0">
                          <a:latin typeface="ＭＳ Ｐゴシック" panose="020B0600070205080204" pitchFamily="50" charset="-128"/>
                          <a:ea typeface="ＭＳ Ｐゴシック" panose="020B0600070205080204" pitchFamily="50" charset="-128"/>
                          <a:cs typeface="PMingLiU"/>
                        </a:rPr>
                        <a:t>サイネージＳＩＭ（</a:t>
                      </a:r>
                      <a:r>
                        <a:rPr lang="en-US" altLang="ja-JP" sz="700" dirty="0" err="1">
                          <a:latin typeface="ＭＳ Ｐゴシック" panose="020B0600070205080204" pitchFamily="50" charset="-128"/>
                          <a:ea typeface="ＭＳ Ｐゴシック" panose="020B0600070205080204" pitchFamily="50" charset="-128"/>
                          <a:cs typeface="PMingLiU"/>
                        </a:rPr>
                        <a:t>docomo</a:t>
                      </a:r>
                      <a:r>
                        <a:rPr lang="ja-JP" altLang="en-US" sz="700" dirty="0">
                          <a:latin typeface="ＭＳ Ｐゴシック" panose="020B0600070205080204" pitchFamily="50" charset="-128"/>
                          <a:ea typeface="ＭＳ Ｐゴシック" panose="020B0600070205080204" pitchFamily="50" charset="-128"/>
                          <a:cs typeface="PMingLiU"/>
                        </a:rPr>
                        <a:t>回線）</a:t>
                      </a: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rowSpan="3" gridSpan="5">
                  <a:txBody>
                    <a:bodyPr/>
                    <a:lstStyle/>
                    <a:p>
                      <a:r>
                        <a:rPr lang="ja-JP" altLang="en-US" sz="800" spc="25" dirty="0">
                          <a:latin typeface="ＭＳ Ｐゴシック" panose="020B0600070205080204" pitchFamily="50" charset="-128"/>
                          <a:ea typeface="ＭＳ Ｐゴシック" panose="020B0600070205080204" pitchFamily="50" charset="-128"/>
                          <a:cs typeface="PMingLiU"/>
                        </a:rPr>
                        <a:t>提供料金</a:t>
                      </a:r>
                      <a:r>
                        <a:rPr lang="en-US" altLang="ja-JP" sz="800" spc="25" dirty="0">
                          <a:latin typeface="ＭＳ Ｐゴシック" panose="020B0600070205080204" pitchFamily="50" charset="-128"/>
                          <a:ea typeface="ＭＳ Ｐゴシック" panose="020B0600070205080204" pitchFamily="50" charset="-128"/>
                          <a:cs typeface="PMingLiU"/>
                        </a:rPr>
                        <a:t>(</a:t>
                      </a:r>
                      <a:r>
                        <a:rPr lang="ja-JP" altLang="en-US" sz="800" spc="25" dirty="0">
                          <a:latin typeface="ＭＳ Ｐゴシック" panose="020B0600070205080204" pitchFamily="50" charset="-128"/>
                          <a:ea typeface="ＭＳ Ｐゴシック" panose="020B0600070205080204" pitchFamily="50" charset="-128"/>
                          <a:cs typeface="PMingLiU"/>
                        </a:rPr>
                        <a:t>税別</a:t>
                      </a:r>
                      <a:r>
                        <a:rPr lang="en-US" altLang="ja-JP" sz="800" spc="25" dirty="0">
                          <a:latin typeface="ＭＳ Ｐゴシック" panose="020B0600070205080204" pitchFamily="50" charset="-128"/>
                          <a:ea typeface="ＭＳ Ｐゴシック" panose="020B0600070205080204" pitchFamily="50" charset="-128"/>
                          <a:cs typeface="PMingLiU"/>
                        </a:rPr>
                        <a:t>)/1</a:t>
                      </a:r>
                      <a:r>
                        <a:rPr lang="ja-JP" altLang="en-US" sz="800" spc="25" dirty="0">
                          <a:latin typeface="ＭＳ Ｐゴシック" panose="020B0600070205080204" pitchFamily="50" charset="-128"/>
                          <a:ea typeface="ＭＳ Ｐゴシック" panose="020B0600070205080204" pitchFamily="50" charset="-128"/>
                          <a:cs typeface="PMingLiU"/>
                        </a:rPr>
                        <a:t>回線</a:t>
                      </a:r>
                      <a:endParaRPr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rowSpan="3" hMerge="1">
                  <a:txBody>
                    <a:bodyPr/>
                    <a:lstStyle/>
                    <a:p>
                      <a:endParaRPr/>
                    </a:p>
                  </a:txBody>
                  <a:tcPr marL="0" marR="0" marT="0" marB="0"/>
                </a:tc>
                <a:tc rowSpan="3" hMerge="1">
                  <a:txBody>
                    <a:bodyPr/>
                    <a:lstStyle/>
                    <a:p>
                      <a:endParaRPr/>
                    </a:p>
                  </a:txBody>
                  <a:tcPr marL="0" marR="0" marT="0" marB="0"/>
                </a:tc>
                <a:tc rowSpan="3" hMerge="1">
                  <a:txBody>
                    <a:bodyPr/>
                    <a:lstStyle/>
                    <a:p>
                      <a:endParaRPr/>
                    </a:p>
                  </a:txBody>
                  <a:tcPr marL="0" marR="0" marT="0" marB="0"/>
                </a:tc>
                <a:tc rowSpan="3" hMerge="1">
                  <a:txBody>
                    <a:bodyPr/>
                    <a:lstStyle/>
                    <a:p>
                      <a:endParaRPr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gridSpan="19">
                  <a:txBody>
                    <a:bodyPr/>
                    <a:lstStyle/>
                    <a:p>
                      <a:pPr algn="r"/>
                      <a:r>
                        <a:rPr lang="ja-JP" altLang="en-US" sz="1000" dirty="0">
                          <a:latin typeface="ＭＳ Ｐゴシック" panose="020B0600070205080204" pitchFamily="50" charset="-128"/>
                          <a:ea typeface="ＭＳ Ｐゴシック" panose="020B0600070205080204" pitchFamily="50" charset="-128"/>
                          <a:cs typeface="PMingLiU"/>
                        </a:rPr>
                        <a:t>　　　月額　　　　　　円</a:t>
                      </a:r>
                      <a:r>
                        <a:rPr lang="en-US" altLang="ja-JP" sz="1000" dirty="0">
                          <a:latin typeface="ＭＳ Ｐゴシック" panose="020B0600070205080204" pitchFamily="50" charset="-128"/>
                          <a:ea typeface="ＭＳ Ｐゴシック" panose="020B0600070205080204" pitchFamily="50" charset="-128"/>
                          <a:cs typeface="PMingLiU"/>
                        </a:rPr>
                        <a:t>/</a:t>
                      </a:r>
                      <a:r>
                        <a:rPr lang="ja-JP" altLang="en-US" sz="1000" dirty="0">
                          <a:latin typeface="ＭＳ Ｐゴシック" panose="020B0600070205080204" pitchFamily="50" charset="-128"/>
                          <a:ea typeface="ＭＳ Ｐゴシック" panose="020B0600070205080204" pitchFamily="50" charset="-128"/>
                          <a:cs typeface="PMingLiU"/>
                        </a:rPr>
                        <a:t>回線</a:t>
                      </a:r>
                      <a:endParaRPr sz="1000"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lang="ja-JP" altLang="en-US" sz="800" dirty="0"/>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16"/>
                  </a:ext>
                </a:extLst>
              </a:tr>
              <a:tr h="0">
                <a:tc vMerge="1">
                  <a:txBody>
                    <a:bodyPr/>
                    <a:lstStyle/>
                    <a:p>
                      <a:endParaRPr/>
                    </a:p>
                  </a:txBody>
                  <a:tcPr marL="0" marR="0" marT="0" marB="0">
                    <a:lnR w="6350">
                      <a:solidFill>
                        <a:srgbClr val="000000"/>
                      </a:solidFill>
                      <a:prstDash val="solid"/>
                    </a:lnR>
                    <a:lnT w="6350">
                      <a:solidFill>
                        <a:srgbClr val="000000"/>
                      </a:solidFill>
                      <a:prstDash val="solid"/>
                    </a:lnT>
                    <a:lnB w="6350">
                      <a:solidFill>
                        <a:srgbClr val="000000"/>
                      </a:solidFill>
                      <a:prstDash val="solid"/>
                    </a:lnB>
                    <a:solidFill>
                      <a:srgbClr val="4B5D74"/>
                    </a:solidFill>
                  </a:tcPr>
                </a:tc>
                <a:tc gridSpan="2">
                  <a:txBody>
                    <a:bodyPr/>
                    <a:lstStyle/>
                    <a:p>
                      <a:pPr marL="254000">
                        <a:lnSpc>
                          <a:spcPct val="100000"/>
                        </a:lnSpc>
                        <a:spcBef>
                          <a:spcPts val="130"/>
                        </a:spcBef>
                      </a:pPr>
                      <a:r>
                        <a:rPr sz="800" dirty="0">
                          <a:solidFill>
                            <a:srgbClr val="FF0000"/>
                          </a:solidFill>
                          <a:latin typeface="ＭＳ Ｐゴシック" panose="020B0600070205080204" pitchFamily="50" charset="-128"/>
                          <a:ea typeface="ＭＳ Ｐゴシック" panose="020B0600070205080204" pitchFamily="50" charset="-128"/>
                          <a:cs typeface="PMingLiU"/>
                        </a:rPr>
                        <a:t>＊</a:t>
                      </a:r>
                      <a:r>
                        <a:rPr lang="ja-JP" altLang="en-US" sz="800">
                          <a:solidFill>
                            <a:schemeClr val="tx1"/>
                          </a:solidFill>
                          <a:latin typeface="ＭＳ Ｐゴシック" panose="020B0600070205080204" pitchFamily="50" charset="-128"/>
                          <a:ea typeface="ＭＳ Ｐゴシック" panose="020B0600070205080204" pitchFamily="50" charset="-128"/>
                          <a:cs typeface="PMingLiU"/>
                        </a:rPr>
                        <a:t>枚</a:t>
                      </a:r>
                      <a:r>
                        <a:rPr sz="800" dirty="0" err="1">
                          <a:solidFill>
                            <a:schemeClr val="tx1"/>
                          </a:solidFill>
                          <a:latin typeface="ＭＳ Ｐゴシック" panose="020B0600070205080204" pitchFamily="50" charset="-128"/>
                          <a:ea typeface="ＭＳ Ｐゴシック" panose="020B0600070205080204" pitchFamily="50" charset="-128"/>
                          <a:cs typeface="PMingLiU"/>
                        </a:rPr>
                        <a:t>数</a:t>
                      </a:r>
                      <a:endParaRPr sz="800" dirty="0">
                        <a:solidFill>
                          <a:schemeClr val="tx1"/>
                        </a:solidFill>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hMerge="1">
                  <a:txBody>
                    <a:bodyPr/>
                    <a:lstStyle/>
                    <a:p>
                      <a:endParaRPr/>
                    </a:p>
                  </a:txBody>
                  <a:tcPr marL="0" marR="0" marT="0" marB="0"/>
                </a:tc>
                <a:tc gridSpan="2">
                  <a:txBody>
                    <a:bodyPr/>
                    <a:lstStyle/>
                    <a:p>
                      <a:pPr marL="9525" algn="ctr">
                        <a:lnSpc>
                          <a:spcPct val="100000"/>
                        </a:lnSpc>
                        <a:spcBef>
                          <a:spcPts val="365"/>
                        </a:spcBef>
                      </a:pPr>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endParaRPr/>
                    </a:p>
                  </a:txBody>
                  <a:tcPr marL="0" marR="0" marT="0" marB="0"/>
                </a:tc>
                <a:tc>
                  <a:txBody>
                    <a:bodyPr/>
                    <a:lstStyle/>
                    <a:p>
                      <a:pPr marR="2540" algn="r">
                        <a:lnSpc>
                          <a:spcPct val="100000"/>
                        </a:lnSpc>
                        <a:spcBef>
                          <a:spcPts val="240"/>
                        </a:spcBef>
                      </a:pPr>
                      <a:r>
                        <a:rPr lang="ja-JP" altLang="en-US" sz="700" dirty="0">
                          <a:latin typeface="ＭＳ Ｐゴシック" panose="020B0600070205080204" pitchFamily="50" charset="-128"/>
                          <a:ea typeface="ＭＳ Ｐゴシック" panose="020B0600070205080204" pitchFamily="50" charset="-128"/>
                          <a:cs typeface="PMingLiU"/>
                        </a:rPr>
                        <a:t>枚</a:t>
                      </a: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marR="2540" algn="r">
                        <a:lnSpc>
                          <a:spcPct val="100000"/>
                        </a:lnSpc>
                        <a:spcBef>
                          <a:spcPts val="24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5" vMerge="1">
                  <a:txBody>
                    <a:bodyPr/>
                    <a:lstStyle/>
                    <a:p>
                      <a:pPr marR="2540" algn="r">
                        <a:lnSpc>
                          <a:spcPct val="100000"/>
                        </a:lnSpc>
                        <a:spcBef>
                          <a:spcPts val="24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vMerge="1">
                  <a:txBody>
                    <a:bodyPr/>
                    <a:lstStyle/>
                    <a:p>
                      <a:endParaRPr/>
                    </a:p>
                  </a:txBody>
                  <a:tcPr marL="0" marR="0" marT="0" marB="0"/>
                </a:tc>
                <a:tc hMerge="1" vMerge="1">
                  <a:txBody>
                    <a:bodyPr/>
                    <a:lstStyle/>
                    <a:p>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vMerge="1">
                  <a:txBody>
                    <a:bodyPr/>
                    <a:lstStyle/>
                    <a:p>
                      <a:endParaRPr/>
                    </a:p>
                  </a:txBody>
                  <a:tcPr marL="0" marR="0" marT="0" marB="0"/>
                </a:tc>
                <a:tc hMerge="1" vMerge="1">
                  <a:txBody>
                    <a:bodyPr/>
                    <a:lstStyle/>
                    <a:p>
                      <a:endParaRPr kumimoji="1" lang="ja-JP" altLang="en-US"/>
                    </a:p>
                  </a:txBody>
                  <a:tcPr/>
                </a:tc>
                <a:tc gridSpan="3">
                  <a:txBody>
                    <a:bodyPr/>
                    <a:lstStyle/>
                    <a:p>
                      <a:pPr marR="2540" algn="ctr">
                        <a:lnSpc>
                          <a:spcPct val="100000"/>
                        </a:lnSpc>
                        <a:spcBef>
                          <a:spcPts val="240"/>
                        </a:spcBef>
                      </a:pPr>
                      <a:r>
                        <a:rPr lang="ja-JP" altLang="en-US" sz="800" dirty="0">
                          <a:latin typeface="+mn-ea"/>
                          <a:ea typeface="+mn-ea"/>
                          <a:cs typeface="PMingLiU"/>
                        </a:rPr>
                        <a:t>割賦価格</a:t>
                      </a:r>
                      <a:endParaRPr sz="800" dirty="0">
                        <a:latin typeface="+mn-ea"/>
                        <a:ea typeface="+mn-ea"/>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3">
                  <a:txBody>
                    <a:bodyPr/>
                    <a:lstStyle/>
                    <a:p>
                      <a:pPr marR="2540" algn="r">
                        <a:lnSpc>
                          <a:spcPct val="100000"/>
                        </a:lnSpc>
                        <a:spcBef>
                          <a:spcPts val="240"/>
                        </a:spcBef>
                      </a:pPr>
                      <a:endParaRPr sz="800" dirty="0">
                        <a:latin typeface="+mn-ea"/>
                        <a:ea typeface="+mn-ea"/>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R="2540" algn="ctr">
                        <a:lnSpc>
                          <a:spcPct val="100000"/>
                        </a:lnSpc>
                        <a:spcBef>
                          <a:spcPts val="240"/>
                        </a:spcBef>
                      </a:pPr>
                      <a:r>
                        <a:rPr lang="ja-JP" altLang="en-US" sz="800" dirty="0">
                          <a:latin typeface="+mn-ea"/>
                          <a:ea typeface="+mn-ea"/>
                          <a:cs typeface="PMingLiU"/>
                        </a:rPr>
                        <a:t>通信費</a:t>
                      </a:r>
                      <a:endParaRPr sz="800" dirty="0">
                        <a:latin typeface="+mn-ea"/>
                        <a:ea typeface="+mn-ea"/>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r>
                        <a:rPr lang="ja-JP" altLang="en-US" sz="800" dirty="0">
                          <a:latin typeface="+mn-ea"/>
                          <a:ea typeface="+mn-ea"/>
                          <a:cs typeface="PMingLiU"/>
                        </a:rPr>
                        <a:t>通信費</a:t>
                      </a:r>
                      <a:endParaRPr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pPr algn="r"/>
                      <a:r>
                        <a:rPr lang="en-US" altLang="ja-JP" sz="800" dirty="0">
                          <a:latin typeface="+mn-ea"/>
                          <a:ea typeface="+mn-ea"/>
                        </a:rPr>
                        <a:t>6,300</a:t>
                      </a:r>
                      <a:r>
                        <a:rPr lang="ja-JP" altLang="en-US" sz="800" dirty="0">
                          <a:latin typeface="+mn-ea"/>
                          <a:ea typeface="+mn-ea"/>
                        </a:rPr>
                        <a:t>円</a:t>
                      </a:r>
                      <a:endParaRPr sz="800" dirty="0">
                        <a:latin typeface="+mn-ea"/>
                        <a:ea typeface="+mn-ea"/>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r"/>
                      <a:endParaRPr sz="800"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sz="800"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r>
                        <a:rPr lang="en-US" altLang="ja-JP" sz="800" dirty="0">
                          <a:latin typeface="+mn-ea"/>
                          <a:ea typeface="+mn-ea"/>
                        </a:rPr>
                        <a:t>3</a:t>
                      </a:r>
                      <a:r>
                        <a:rPr lang="ja-JP" altLang="en-US" sz="800" dirty="0">
                          <a:latin typeface="+mn-ea"/>
                          <a:ea typeface="+mn-ea"/>
                        </a:rPr>
                        <a:t>年割</a:t>
                      </a:r>
                      <a:endParaRPr sz="800" dirty="0">
                        <a:latin typeface="+mn-ea"/>
                        <a:ea typeface="+mn-ea"/>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r>
                        <a:rPr lang="en-US" altLang="ja-JP" sz="800" dirty="0">
                          <a:latin typeface="+mn-ea"/>
                          <a:ea typeface="+mn-ea"/>
                        </a:rPr>
                        <a:t>3</a:t>
                      </a:r>
                      <a:r>
                        <a:rPr lang="ja-JP" altLang="en-US" sz="800" dirty="0">
                          <a:latin typeface="+mn-ea"/>
                          <a:ea typeface="+mn-ea"/>
                        </a:rPr>
                        <a:t>年割</a:t>
                      </a:r>
                      <a:endParaRPr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r>
                        <a:rPr lang="ja-JP" altLang="en-US" sz="800" dirty="0">
                          <a:latin typeface="+mn-ea"/>
                          <a:ea typeface="+mn-ea"/>
                        </a:rPr>
                        <a:t>　</a:t>
                      </a:r>
                      <a:endParaRPr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sz="800"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sz="800"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r"/>
                      <a:endParaRPr sz="800" dirty="0">
                        <a:latin typeface="+mn-ea"/>
                        <a:ea typeface="+mn-ea"/>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17"/>
                  </a:ext>
                </a:extLst>
              </a:tr>
              <a:tr h="165100">
                <a:tc vMerge="1">
                  <a:txBody>
                    <a:bodyPr/>
                    <a:lstStyle/>
                    <a:p>
                      <a:endParaRPr/>
                    </a:p>
                  </a:txBody>
                  <a:tcPr marL="0" marR="0" marT="0" marB="0">
                    <a:lnR w="635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a:solidFill>
                        <a:srgbClr val="000000"/>
                      </a:solidFill>
                      <a:prstDash val="solid"/>
                    </a:lnB>
                    <a:solidFill>
                      <a:srgbClr val="4B5D74"/>
                    </a:solidFill>
                  </a:tcPr>
                </a:tc>
                <a:tc gridSpan="2">
                  <a:txBody>
                    <a:bodyPr/>
                    <a:lstStyle/>
                    <a:p>
                      <a:pPr>
                        <a:lnSpc>
                          <a:spcPct val="100000"/>
                        </a:lnSpc>
                        <a:spcBef>
                          <a:spcPts val="130"/>
                        </a:spcBef>
                      </a:pPr>
                      <a:r>
                        <a:rPr sz="800" dirty="0">
                          <a:solidFill>
                            <a:srgbClr val="FF0000"/>
                          </a:solidFill>
                          <a:latin typeface="ＭＳ Ｐゴシック" panose="020B0600070205080204" pitchFamily="50" charset="-128"/>
                          <a:ea typeface="ＭＳ Ｐゴシック" panose="020B0600070205080204" pitchFamily="50" charset="-128"/>
                          <a:cs typeface="PMingLiU"/>
                        </a:rPr>
                        <a:t>＊</a:t>
                      </a:r>
                      <a:r>
                        <a:rPr sz="800" dirty="0">
                          <a:latin typeface="ＭＳ Ｐゴシック" panose="020B0600070205080204" pitchFamily="50" charset="-128"/>
                          <a:ea typeface="ＭＳ Ｐゴシック" panose="020B0600070205080204" pitchFamily="50" charset="-128"/>
                          <a:cs typeface="PMingLiU"/>
                        </a:rPr>
                        <a:t>料金プラン・回線数</a:t>
                      </a:r>
                    </a:p>
                  </a:txBody>
                  <a:tcPr marL="0" marR="0" marT="0" marB="0" anchor="ctr">
                    <a:lnL w="6350" cap="flat" cmpd="sng" algn="ctr">
                      <a:solidFill>
                        <a:srgbClr val="000000"/>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hMerge="1">
                  <a:txBody>
                    <a:bodyPr/>
                    <a:lstStyle/>
                    <a:p>
                      <a:endParaRPr/>
                    </a:p>
                  </a:txBody>
                  <a:tcPr marL="0" marR="0" marT="0" marB="0"/>
                </a:tc>
                <a:tc gridSpan="4">
                  <a:txBody>
                    <a:bodyPr/>
                    <a:lstStyle/>
                    <a:p>
                      <a:pPr marL="12700">
                        <a:lnSpc>
                          <a:spcPct val="100000"/>
                        </a:lnSpc>
                        <a:spcBef>
                          <a:spcPts val="365"/>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gridSpan="5" vMerge="1">
                  <a:txBody>
                    <a:bodyPr/>
                    <a:lstStyle/>
                    <a:p>
                      <a:pPr marL="12700">
                        <a:lnSpc>
                          <a:spcPct val="100000"/>
                        </a:lnSpc>
                        <a:spcBef>
                          <a:spcPts val="365"/>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kumimoji="1" lang="ja-JP" altLang="en-US"/>
                    </a:p>
                  </a:txBody>
                  <a:tcPr/>
                </a:tc>
                <a:tc gridSpan="9">
                  <a:txBody>
                    <a:bodyPr/>
                    <a:lstStyle/>
                    <a:p>
                      <a:pPr algn="l"/>
                      <a:r>
                        <a:rPr lang="ja-JP" altLang="en-US" sz="800" dirty="0"/>
                        <a:t>  端末一括購入</a:t>
                      </a:r>
                      <a:endParaRPr sz="800"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lang="ja-JP" altLang="en-US" dirty="0"/>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10">
                  <a:txBody>
                    <a:bodyPr/>
                    <a:lstStyle/>
                    <a:p>
                      <a:pPr algn="r"/>
                      <a:endParaRPr sz="800"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ja-JP" altLang="en-US" dirty="0"/>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18"/>
                  </a:ext>
                </a:extLst>
              </a:tr>
              <a:tr h="165100">
                <a:tc vMerge="1">
                  <a:txBody>
                    <a:bodyPr/>
                    <a:lstStyle/>
                    <a:p>
                      <a:endParaRPr/>
                    </a:p>
                  </a:txBody>
                  <a:tcPr marL="0" marR="0" marT="0" marB="0">
                    <a:lnR w="635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a:solidFill>
                        <a:srgbClr val="000000"/>
                      </a:solidFill>
                      <a:prstDash val="solid"/>
                    </a:lnB>
                    <a:solidFill>
                      <a:srgbClr val="4B5D74"/>
                    </a:solidFill>
                  </a:tcPr>
                </a:tc>
                <a:tc gridSpan="2">
                  <a:txBody>
                    <a:bodyPr/>
                    <a:lstStyle/>
                    <a:p>
                      <a:pPr marL="101600">
                        <a:lnSpc>
                          <a:spcPct val="100000"/>
                        </a:lnSpc>
                        <a:spcBef>
                          <a:spcPts val="130"/>
                        </a:spcBef>
                      </a:pPr>
                      <a:r>
                        <a:rPr sz="800" dirty="0">
                          <a:latin typeface="ＭＳ Ｐゴシック" panose="020B0600070205080204" pitchFamily="50" charset="-128"/>
                          <a:ea typeface="ＭＳ Ｐゴシック" panose="020B0600070205080204" pitchFamily="50" charset="-128"/>
                          <a:cs typeface="PMingLiU"/>
                        </a:rPr>
                        <a:t>適用キャンペーン</a:t>
                      </a:r>
                      <a:endParaRPr sz="800">
                        <a:latin typeface="ＭＳ Ｐゴシック" panose="020B0600070205080204" pitchFamily="50" charset="-128"/>
                        <a:ea typeface="ＭＳ Ｐゴシック" panose="020B0600070205080204" pitchFamily="50" charset="-128"/>
                        <a:cs typeface="PMingLiU"/>
                      </a:endParaRPr>
                    </a:p>
                  </a:txBody>
                  <a:tcPr marL="0" marR="0" marT="0" marB="0" anchor="ctr">
                    <a:lnL w="6350" cap="flat" cmpd="sng" algn="ctr">
                      <a:solidFill>
                        <a:srgbClr val="000000"/>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hMerge="1">
                  <a:txBody>
                    <a:bodyPr/>
                    <a:lstStyle/>
                    <a:p>
                      <a:endParaRPr/>
                    </a:p>
                  </a:txBody>
                  <a:tcPr marL="0" marR="0" marT="0" marB="0"/>
                </a:tc>
                <a:tc gridSpan="14">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5">
                  <a:txBody>
                    <a:bodyPr/>
                    <a:lstStyle/>
                    <a:p>
                      <a:pPr>
                        <a:lnSpc>
                          <a:spcPct val="100000"/>
                        </a:lnSpc>
                        <a:spcBef>
                          <a:spcPts val="130"/>
                        </a:spcBef>
                      </a:pPr>
                      <a:r>
                        <a:rPr sz="700" dirty="0">
                          <a:solidFill>
                            <a:srgbClr val="FF0000"/>
                          </a:solidFill>
                          <a:latin typeface="ＭＳ Ｐゴシック" panose="020B0600070205080204" pitchFamily="50" charset="-128"/>
                          <a:ea typeface="ＭＳ Ｐゴシック" panose="020B0600070205080204" pitchFamily="50" charset="-128"/>
                          <a:cs typeface="PMingLiU"/>
                        </a:rPr>
                        <a:t>＊</a:t>
                      </a:r>
                      <a:r>
                        <a:rPr sz="700" dirty="0">
                          <a:latin typeface="ＭＳ Ｐゴシック" panose="020B0600070205080204" pitchFamily="50" charset="-128"/>
                          <a:ea typeface="ＭＳ Ｐゴシック" panose="020B0600070205080204" pitchFamily="50" charset="-128"/>
                          <a:cs typeface="PMingLiU"/>
                        </a:rPr>
                        <a:t>新規事務手数料</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F2F9"/>
                    </a:solidFil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9">
                  <a:txBody>
                    <a:bodyPr/>
                    <a:lstStyle/>
                    <a:p>
                      <a:pPr marL="0" marR="8890" lvl="0" indent="0" algn="r" defTabSz="914400" eaLnBrk="1" fontAlgn="auto" latinLnBrk="0" hangingPunct="1">
                        <a:lnSpc>
                          <a:spcPct val="100000"/>
                        </a:lnSpc>
                        <a:spcBef>
                          <a:spcPts val="240"/>
                        </a:spcBef>
                        <a:spcAft>
                          <a:spcPts val="0"/>
                        </a:spcAft>
                        <a:buClrTx/>
                        <a:buSzTx/>
                        <a:buFontTx/>
                        <a:buNone/>
                        <a:tabLst/>
                        <a:defRPr/>
                      </a:pPr>
                      <a:r>
                        <a:rPr lang="en-US" altLang="ja-JP" sz="1000" dirty="0">
                          <a:latin typeface="ＭＳ Ｐゴシック" panose="020B0600070205080204" pitchFamily="50" charset="-128"/>
                          <a:ea typeface="+mn-ea"/>
                          <a:cs typeface="PMingLiU"/>
                        </a:rPr>
                        <a:t>3,500</a:t>
                      </a:r>
                      <a:r>
                        <a:rPr lang="ja-JP" altLang="en-US" sz="1000" dirty="0">
                          <a:latin typeface="ＭＳ Ｐゴシック" panose="020B0600070205080204" pitchFamily="50" charset="-128"/>
                          <a:ea typeface="+mn-ea"/>
                          <a:cs typeface="PMingLiU"/>
                        </a:rPr>
                        <a:t>円</a:t>
                      </a:r>
                      <a:r>
                        <a:rPr lang="en-US" altLang="ja-JP" sz="1000" dirty="0">
                          <a:latin typeface="ＭＳ Ｐゴシック" panose="020B0600070205080204" pitchFamily="50" charset="-128"/>
                          <a:ea typeface="+mn-ea"/>
                          <a:cs typeface="PMingLiU"/>
                        </a:rPr>
                        <a:t>/</a:t>
                      </a:r>
                      <a:r>
                        <a:rPr lang="ja-JP" altLang="en-US" sz="1000" dirty="0">
                          <a:latin typeface="ＭＳ Ｐゴシック" panose="020B0600070205080204" pitchFamily="50" charset="-128"/>
                          <a:ea typeface="+mn-ea"/>
                          <a:cs typeface="PMingLiU"/>
                        </a:rPr>
                        <a:t>回線</a:t>
                      </a:r>
                      <a:r>
                        <a:rPr lang="ja-JP" altLang="en-US" sz="1000" baseline="11111" dirty="0">
                          <a:latin typeface="ＭＳ Ｐゴシック" panose="020B0600070205080204" pitchFamily="50" charset="-128"/>
                          <a:ea typeface="+mn-ea"/>
                          <a:cs typeface="PMingLiU"/>
                        </a:rPr>
                        <a:t>　　　　　　　　　　　　　　　　　　　　　　　　</a:t>
                      </a:r>
                      <a:endParaRPr sz="12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19"/>
                  </a:ext>
                </a:extLst>
              </a:tr>
              <a:tr h="165100">
                <a:tc vMerge="1">
                  <a:txBody>
                    <a:bodyPr/>
                    <a:lstStyle/>
                    <a:p>
                      <a:endParaRPr/>
                    </a:p>
                  </a:txBody>
                  <a:tcPr marL="0" marR="0" marT="0" marB="0">
                    <a:lnR w="6350">
                      <a:solidFill>
                        <a:srgbClr val="000000"/>
                      </a:solidFill>
                      <a:prstDash val="solid"/>
                    </a:lnR>
                    <a:lnT w="6350">
                      <a:solidFill>
                        <a:srgbClr val="000000"/>
                      </a:solidFill>
                      <a:prstDash val="solid"/>
                    </a:lnT>
                    <a:lnB w="6350">
                      <a:solidFill>
                        <a:srgbClr val="000000"/>
                      </a:solidFill>
                      <a:prstDash val="solid"/>
                    </a:lnB>
                    <a:solidFill>
                      <a:srgbClr val="4B5D74"/>
                    </a:solidFill>
                  </a:tcPr>
                </a:tc>
                <a:tc rowSpan="3" gridSpan="2">
                  <a:txBody>
                    <a:bodyPr/>
                    <a:lstStyle/>
                    <a:p>
                      <a:pPr marL="254000">
                        <a:lnSpc>
                          <a:spcPct val="100000"/>
                        </a:lnSpc>
                        <a:spcBef>
                          <a:spcPts val="509"/>
                        </a:spcBef>
                      </a:pPr>
                      <a:r>
                        <a:rPr sz="800" dirty="0" err="1">
                          <a:latin typeface="ＭＳ Ｐゴシック" panose="020B0600070205080204" pitchFamily="50" charset="-128"/>
                          <a:ea typeface="ＭＳ Ｐゴシック" panose="020B0600070205080204" pitchFamily="50" charset="-128"/>
                          <a:cs typeface="PMingLiU"/>
                        </a:rPr>
                        <a:t>オプション</a:t>
                      </a:r>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rowSpan="3" hMerge="1">
                  <a:txBody>
                    <a:bodyPr/>
                    <a:lstStyle/>
                    <a:p>
                      <a:endParaRPr/>
                    </a:p>
                  </a:txBody>
                  <a:tcPr marL="0" marR="0" marT="0" marB="0"/>
                </a:tc>
                <a:tc gridSpan="3">
                  <a:txBody>
                    <a:bodyPr/>
                    <a:lstStyle/>
                    <a:p>
                      <a:pPr marL="9525">
                        <a:lnSpc>
                          <a:spcPct val="100000"/>
                        </a:lnSpc>
                        <a:spcBef>
                          <a:spcPts val="365"/>
                        </a:spcBef>
                      </a:pPr>
                      <a:endParaRPr sz="6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gridSpan="3">
                  <a:txBody>
                    <a:bodyPr/>
                    <a:lstStyle/>
                    <a:p>
                      <a:pPr marL="9525">
                        <a:lnSpc>
                          <a:spcPct val="100000"/>
                        </a:lnSpc>
                        <a:spcBef>
                          <a:spcPts val="365"/>
                        </a:spcBef>
                      </a:pPr>
                      <a:endParaRPr sz="6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7">
                  <a:txBody>
                    <a:bodyPr/>
                    <a:lstStyle/>
                    <a:p>
                      <a:pPr marL="9525">
                        <a:lnSpc>
                          <a:spcPct val="100000"/>
                        </a:lnSpc>
                        <a:spcBef>
                          <a:spcPts val="365"/>
                        </a:spcBef>
                      </a:pPr>
                      <a:endParaRPr sz="6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6">
                  <a:txBody>
                    <a:bodyPr/>
                    <a:lstStyle/>
                    <a:p>
                      <a:endParaRPr sz="5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9">
                  <a:txBody>
                    <a:bodyPr/>
                    <a:lstStyle/>
                    <a:p>
                      <a:endParaRPr sz="5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20"/>
                  </a:ext>
                </a:extLst>
              </a:tr>
              <a:tr h="165100">
                <a:tc vMerge="1">
                  <a:txBody>
                    <a:bodyPr/>
                    <a:lstStyle/>
                    <a:p>
                      <a:endParaRPr/>
                    </a:p>
                  </a:txBody>
                  <a:tcPr marL="0" marR="0" marT="0" marB="0">
                    <a:lnR w="6350">
                      <a:solidFill>
                        <a:srgbClr val="000000"/>
                      </a:solidFill>
                      <a:prstDash val="solid"/>
                    </a:lnR>
                    <a:lnT w="6350">
                      <a:solidFill>
                        <a:srgbClr val="000000"/>
                      </a:solidFill>
                      <a:prstDash val="solid"/>
                    </a:lnT>
                    <a:lnB w="6350">
                      <a:solidFill>
                        <a:srgbClr val="000000"/>
                      </a:solidFill>
                      <a:prstDash val="solid"/>
                    </a:lnB>
                    <a:solidFill>
                      <a:srgbClr val="4B5D74"/>
                    </a:solidFill>
                  </a:tcPr>
                </a:tc>
                <a:tc gridSpan="2" vMerge="1">
                  <a:txBody>
                    <a:bodyPr/>
                    <a:lstStyle/>
                    <a:p>
                      <a:endParaRPr/>
                    </a:p>
                  </a:txBody>
                  <a:tcPr marL="0" marR="0" marT="0" marB="0">
                    <a:lnR w="6350">
                      <a:solidFill>
                        <a:srgbClr val="000000"/>
                      </a:solidFill>
                      <a:prstDash val="solid"/>
                    </a:lnR>
                    <a:lnT w="6350">
                      <a:solidFill>
                        <a:srgbClr val="000000"/>
                      </a:solidFill>
                      <a:prstDash val="solid"/>
                    </a:lnT>
                    <a:lnB w="6350">
                      <a:solidFill>
                        <a:srgbClr val="000000"/>
                      </a:solidFill>
                      <a:prstDash val="solid"/>
                    </a:lnB>
                    <a:solidFill>
                      <a:srgbClr val="F4E4E3"/>
                    </a:solidFill>
                  </a:tcPr>
                </a:tc>
                <a:tc hMerge="1" vMerge="1">
                  <a:txBody>
                    <a:bodyPr/>
                    <a:lstStyle/>
                    <a:p>
                      <a:endParaRPr/>
                    </a:p>
                  </a:txBody>
                  <a:tcPr marL="0" marR="0" marT="0" marB="0"/>
                </a:tc>
                <a:tc gridSpan="3">
                  <a:txBody>
                    <a:bodyPr/>
                    <a:lstStyle/>
                    <a:p>
                      <a:endParaRPr sz="5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gridSpan="3">
                  <a:txBody>
                    <a:bodyPr/>
                    <a:lstStyle/>
                    <a:p>
                      <a:endParaRPr sz="5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7">
                  <a:txBody>
                    <a:bodyPr/>
                    <a:lstStyle/>
                    <a:p>
                      <a:endParaRPr sz="5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6">
                  <a:txBody>
                    <a:bodyPr/>
                    <a:lstStyle/>
                    <a:p>
                      <a:endParaRPr sz="5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9">
                  <a:txBody>
                    <a:bodyPr/>
                    <a:lstStyle/>
                    <a:p>
                      <a:endParaRPr sz="5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21"/>
                  </a:ext>
                </a:extLst>
              </a:tr>
              <a:tr h="165100">
                <a:tc vMerge="1">
                  <a:txBody>
                    <a:bodyPr/>
                    <a:lstStyle/>
                    <a:p>
                      <a:endParaRPr/>
                    </a:p>
                  </a:txBody>
                  <a:tcPr marL="0" marR="0" marT="0" marB="0">
                    <a:lnR w="6350">
                      <a:solidFill>
                        <a:srgbClr val="000000"/>
                      </a:solidFill>
                      <a:prstDash val="solid"/>
                    </a:lnR>
                    <a:lnT w="6350">
                      <a:solidFill>
                        <a:srgbClr val="000000"/>
                      </a:solidFill>
                      <a:prstDash val="solid"/>
                    </a:lnT>
                    <a:lnB w="6350">
                      <a:solidFill>
                        <a:srgbClr val="000000"/>
                      </a:solidFill>
                      <a:prstDash val="solid"/>
                    </a:lnB>
                    <a:solidFill>
                      <a:srgbClr val="4B5D74"/>
                    </a:solidFill>
                  </a:tcPr>
                </a:tc>
                <a:tc gridSpan="2" vMerge="1">
                  <a:txBody>
                    <a:bodyPr/>
                    <a:lstStyle/>
                    <a:p>
                      <a:endParaRPr/>
                    </a:p>
                  </a:txBody>
                  <a:tcPr marL="0" marR="0" marT="0" marB="0">
                    <a:lnR w="6350">
                      <a:solidFill>
                        <a:srgbClr val="000000"/>
                      </a:solidFill>
                      <a:prstDash val="solid"/>
                    </a:lnR>
                    <a:lnT w="6350">
                      <a:solidFill>
                        <a:srgbClr val="000000"/>
                      </a:solidFill>
                      <a:prstDash val="solid"/>
                    </a:lnT>
                    <a:lnB w="6350">
                      <a:solidFill>
                        <a:srgbClr val="000000"/>
                      </a:solidFill>
                      <a:prstDash val="solid"/>
                    </a:lnB>
                    <a:solidFill>
                      <a:srgbClr val="F4E4E3"/>
                    </a:solidFill>
                  </a:tcPr>
                </a:tc>
                <a:tc hMerge="1" vMerge="1">
                  <a:txBody>
                    <a:bodyPr/>
                    <a:lstStyle/>
                    <a:p>
                      <a:endParaRPr/>
                    </a:p>
                  </a:txBody>
                  <a:tcPr marL="0" marR="0" marT="0" marB="0"/>
                </a:tc>
                <a:tc gridSpan="3">
                  <a:txBody>
                    <a:bodyPr/>
                    <a:lstStyle/>
                    <a:p>
                      <a:endParaRPr sz="5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gridSpan="3">
                  <a:txBody>
                    <a:bodyPr/>
                    <a:lstStyle/>
                    <a:p>
                      <a:endParaRPr sz="5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7">
                  <a:txBody>
                    <a:bodyPr/>
                    <a:lstStyle/>
                    <a:p>
                      <a:endParaRPr sz="5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6">
                  <a:txBody>
                    <a:bodyPr/>
                    <a:lstStyle/>
                    <a:p>
                      <a:endParaRPr sz="5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9">
                  <a:txBody>
                    <a:bodyPr/>
                    <a:lstStyle/>
                    <a:p>
                      <a:endParaRPr sz="5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22"/>
                  </a:ext>
                </a:extLst>
              </a:tr>
              <a:tr h="165100">
                <a:tc>
                  <a:txBody>
                    <a:bodyPr/>
                    <a:lstStyle/>
                    <a:p>
                      <a:pPr marL="19685" algn="ctr">
                        <a:lnSpc>
                          <a:spcPct val="100000"/>
                        </a:lnSpc>
                        <a:spcBef>
                          <a:spcPts val="315"/>
                        </a:spcBef>
                      </a:pPr>
                      <a:endParaRPr sz="5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F2F9"/>
                    </a:solidFill>
                  </a:tcPr>
                </a:tc>
                <a:tc rowSpan="2" gridSpan="2">
                  <a:txBody>
                    <a:bodyPr/>
                    <a:lstStyle/>
                    <a:p>
                      <a:pPr marL="47625" algn="ctr">
                        <a:lnSpc>
                          <a:spcPct val="100000"/>
                        </a:lnSpc>
                      </a:pPr>
                      <a:r>
                        <a:rPr lang="ja-JP" altLang="en-US" sz="800" dirty="0">
                          <a:latin typeface="ＭＳ Ｐゴシック" panose="020B0600070205080204" pitchFamily="50" charset="-128"/>
                          <a:ea typeface="ＭＳ Ｐゴシック" panose="020B0600070205080204" pitchFamily="50" charset="-128"/>
                          <a:cs typeface="PMingLiU"/>
                        </a:rPr>
                        <a:t>付帯サービス</a:t>
                      </a:r>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rowSpan="2" hMerge="1">
                  <a:txBody>
                    <a:bodyPr/>
                    <a:lstStyle/>
                    <a:p>
                      <a:endParaRPr/>
                    </a:p>
                  </a:txBody>
                  <a:tcPr marL="0" marR="0" marT="0" marB="0"/>
                </a:tc>
                <a:tc gridSpan="3">
                  <a:txBody>
                    <a:bodyPr/>
                    <a:lstStyle/>
                    <a:p>
                      <a:pPr marL="9525">
                        <a:lnSpc>
                          <a:spcPct val="100000"/>
                        </a:lnSpc>
                        <a:spcBef>
                          <a:spcPts val="365"/>
                        </a:spcBef>
                      </a:pPr>
                      <a:endParaRPr sz="6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gridSpan="3">
                  <a:txBody>
                    <a:bodyPr/>
                    <a:lstStyle/>
                    <a:p>
                      <a:endParaRPr sz="5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7">
                  <a:txBody>
                    <a:bodyPr/>
                    <a:lstStyle/>
                    <a:p>
                      <a:endParaRPr sz="5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6">
                  <a:txBody>
                    <a:bodyPr/>
                    <a:lstStyle/>
                    <a:p>
                      <a:endParaRPr sz="5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rowSpan="2" gridSpan="5">
                  <a:txBody>
                    <a:bodyPr/>
                    <a:lstStyle/>
                    <a:p>
                      <a:pPr marL="208279" marR="5715" indent="-203200" algn="ctr">
                        <a:lnSpc>
                          <a:spcPts val="800"/>
                        </a:lnSpc>
                        <a:spcBef>
                          <a:spcPts val="540"/>
                        </a:spcBef>
                      </a:pPr>
                      <a:r>
                        <a:rPr lang="ja-JP" altLang="en-US" sz="800" dirty="0">
                          <a:latin typeface="ＭＳ Ｐゴシック" panose="020B0600070205080204" pitchFamily="50" charset="-128"/>
                          <a:ea typeface="ＭＳ Ｐゴシック" panose="020B0600070205080204" pitchFamily="50" charset="-128"/>
                          <a:cs typeface="PMingLiU"/>
                        </a:rPr>
                        <a:t>契約</a:t>
                      </a:r>
                      <a:r>
                        <a:rPr sz="800" dirty="0" err="1">
                          <a:latin typeface="ＭＳ Ｐゴシック" panose="020B0600070205080204" pitchFamily="50" charset="-128"/>
                          <a:ea typeface="ＭＳ Ｐゴシック" panose="020B0600070205080204" pitchFamily="50" charset="-128"/>
                          <a:cs typeface="PMingLiU"/>
                        </a:rPr>
                        <a:t>期間</a:t>
                      </a:r>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F2F9"/>
                    </a:solidFill>
                  </a:tcPr>
                </a:tc>
                <a:tc rowSpan="2" hMerge="1">
                  <a:txBody>
                    <a:bodyPr/>
                    <a:lstStyle/>
                    <a:p>
                      <a:endParaRPr/>
                    </a:p>
                  </a:txBody>
                  <a:tcPr marL="0" marR="0" marT="0" marB="0"/>
                </a:tc>
                <a:tc rowSpan="2" hMerge="1">
                  <a:txBody>
                    <a:bodyPr/>
                    <a:lstStyle/>
                    <a:p>
                      <a:endParaRPr/>
                    </a:p>
                  </a:txBody>
                  <a:tcPr marL="0" marR="0" marT="0" marB="0"/>
                </a:tc>
                <a:tc rowSpan="2" hMerge="1">
                  <a:txBody>
                    <a:bodyPr/>
                    <a:lstStyle/>
                    <a:p>
                      <a:endParaRPr/>
                    </a:p>
                  </a:txBody>
                  <a:tcPr marL="0" marR="0" marT="0" marB="0"/>
                </a:tc>
                <a:tc rowSpan="2" hMerge="1">
                  <a:txBody>
                    <a:bodyPr/>
                    <a:lstStyle/>
                    <a:p>
                      <a:endParaRPr/>
                    </a:p>
                  </a:txBody>
                  <a:tcPr marL="0" marR="0" marT="0" marB="0">
                    <a:lnL w="3175" cap="flat" cmpd="sng" algn="ctr">
                      <a:solidFill>
                        <a:schemeClr val="tx1"/>
                      </a:solidFill>
                      <a:prstDash val="solid"/>
                      <a:round/>
                      <a:headEnd type="none" w="med" len="med"/>
                      <a:tailEnd type="none" w="med" len="med"/>
                    </a:lnL>
                  </a:tcPr>
                </a:tc>
                <a:tc rowSpan="2" gridSpan="4">
                  <a:txBody>
                    <a:bodyPr/>
                    <a:lstStyle/>
                    <a:p>
                      <a:pPr algn="ctr"/>
                      <a:r>
                        <a:rPr lang="en-US" altLang="ja-JP" sz="1000" spc="35" dirty="0">
                          <a:latin typeface="ＭＳ Ｐゴシック" panose="020B0600070205080204" pitchFamily="50" charset="-128"/>
                          <a:ea typeface="ＭＳ Ｐゴシック" panose="020B0600070205080204" pitchFamily="50" charset="-128"/>
                          <a:cs typeface="PMingLiU"/>
                        </a:rPr>
                        <a:t>24</a:t>
                      </a:r>
                      <a:r>
                        <a:rPr lang="ja-JP" altLang="en-US" sz="1000" spc="35" dirty="0">
                          <a:latin typeface="ＭＳ Ｐゴシック" panose="020B0600070205080204" pitchFamily="50" charset="-128"/>
                          <a:ea typeface="ＭＳ Ｐゴシック" panose="020B0600070205080204" pitchFamily="50" charset="-128"/>
                          <a:cs typeface="PMingLiU"/>
                        </a:rPr>
                        <a:t>ヶ月</a:t>
                      </a:r>
                      <a:endParaRPr sz="1000"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a:p>
                  </a:txBody>
                  <a:tcPr marL="0" marR="0" marT="0" marB="0">
                    <a:lnL w="3175" cap="flat" cmpd="sng" algn="ctr">
                      <a:solidFill>
                        <a:schemeClr val="tx1"/>
                      </a:solidFill>
                      <a:prstDash val="solid"/>
                      <a:round/>
                      <a:headEnd type="none" w="med" len="med"/>
                      <a:tailEnd type="none" w="med" len="med"/>
                    </a:lnL>
                  </a:tcPr>
                </a:tc>
                <a:tc rowSpan="2" hMerge="1">
                  <a:txBody>
                    <a:bodyPr/>
                    <a:lstStyle/>
                    <a:p>
                      <a:endParaRPr/>
                    </a:p>
                  </a:txBody>
                  <a:tcPr marL="0" marR="0" marT="0" marB="0"/>
                </a:tc>
                <a:tc rowSpan="2" hMerge="1">
                  <a:txBody>
                    <a:bodyPr/>
                    <a:lstStyle/>
                    <a:p>
                      <a:endParaRPr/>
                    </a:p>
                  </a:txBody>
                  <a:tcPr marL="0" marR="0" marT="0" marB="0"/>
                </a:tc>
                <a:extLst>
                  <a:ext uri="{0D108BD9-81ED-4DB2-BD59-A6C34878D82A}">
                    <a16:rowId xmlns:a16="http://schemas.microsoft.com/office/drawing/2014/main" val="10023"/>
                  </a:ext>
                </a:extLst>
              </a:tr>
              <a:tr h="177800">
                <a:tc>
                  <a:txBody>
                    <a:bodyPr/>
                    <a:lstStyle/>
                    <a:p>
                      <a:endParaRPr sz="50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31750">
                      <a:solidFill>
                        <a:srgbClr val="000000"/>
                      </a:solidFill>
                      <a:prstDash val="solid"/>
                    </a:lnB>
                    <a:solidFill>
                      <a:srgbClr val="F4E4E3"/>
                    </a:solidFill>
                  </a:tcPr>
                </a:tc>
                <a:tc hMerge="1" vMerge="1">
                  <a:txBody>
                    <a:bodyPr/>
                    <a:lstStyle/>
                    <a:p>
                      <a:endParaRPr/>
                    </a:p>
                  </a:txBody>
                  <a:tcPr marL="0" marR="0" marT="0" marB="0"/>
                </a:tc>
                <a:tc gridSpan="3">
                  <a:txBody>
                    <a:bodyPr/>
                    <a:lstStyle/>
                    <a:p>
                      <a:endParaRPr sz="5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gridSpan="3">
                  <a:txBody>
                    <a:bodyPr/>
                    <a:lstStyle/>
                    <a:p>
                      <a:endParaRPr sz="5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7">
                  <a:txBody>
                    <a:bodyPr/>
                    <a:lstStyle/>
                    <a:p>
                      <a:endParaRPr sz="5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6">
                  <a:txBody>
                    <a:bodyPr/>
                    <a:lstStyle/>
                    <a:p>
                      <a:endParaRPr sz="5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5" vMerge="1">
                  <a:txBody>
                    <a:bodyPr/>
                    <a:lstStyle/>
                    <a:p>
                      <a:endParaRPr/>
                    </a:p>
                  </a:txBody>
                  <a:tcPr marL="0" marR="0" marT="0" marB="0">
                    <a:lnL w="6350">
                      <a:solidFill>
                        <a:srgbClr val="000000"/>
                      </a:solidFill>
                      <a:prstDash val="solid"/>
                    </a:lnL>
                    <a:lnT w="6350">
                      <a:solidFill>
                        <a:srgbClr val="000000"/>
                      </a:solidFill>
                      <a:prstDash val="solid"/>
                    </a:lnT>
                    <a:lnB w="6350">
                      <a:solidFill>
                        <a:srgbClr val="000000"/>
                      </a:solidFill>
                      <a:prstDash val="solid"/>
                    </a:lnB>
                    <a:solidFill>
                      <a:srgbClr val="EAF2F9"/>
                    </a:solidFill>
                  </a:tcPr>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gridSpan="4"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extLst>
                  <a:ext uri="{0D108BD9-81ED-4DB2-BD59-A6C34878D82A}">
                    <a16:rowId xmlns:a16="http://schemas.microsoft.com/office/drawing/2014/main" val="10024"/>
                  </a:ext>
                </a:extLst>
              </a:tr>
              <a:tr h="177800">
                <a:tc rowSpan="7">
                  <a:txBody>
                    <a:bodyPr/>
                    <a:lstStyle/>
                    <a:p>
                      <a:pPr>
                        <a:lnSpc>
                          <a:spcPct val="100000"/>
                        </a:lnSpc>
                        <a:spcBef>
                          <a:spcPts val="5"/>
                        </a:spcBef>
                      </a:pPr>
                      <a:endParaRPr sz="1050">
                        <a:latin typeface="ＭＳ Ｐゴシック" panose="020B0600070205080204" pitchFamily="50" charset="-128"/>
                        <a:ea typeface="ＭＳ Ｐゴシック" panose="020B0600070205080204" pitchFamily="50" charset="-128"/>
                        <a:cs typeface="Times New Roman"/>
                      </a:endParaRPr>
                    </a:p>
                    <a:p>
                      <a:pPr marL="44450" marR="34290">
                        <a:lnSpc>
                          <a:spcPct val="135400"/>
                        </a:lnSpc>
                      </a:pPr>
                      <a:r>
                        <a:rPr sz="800" dirty="0">
                          <a:solidFill>
                            <a:srgbClr val="FFFFFF"/>
                          </a:solidFill>
                          <a:latin typeface="ＭＳ Ｐゴシック" panose="020B0600070205080204" pitchFamily="50" charset="-128"/>
                          <a:ea typeface="ＭＳ Ｐゴシック" panose="020B0600070205080204" pitchFamily="50" charset="-128"/>
                          <a:cs typeface="PMingLiU"/>
                        </a:rPr>
                        <a:t>グ  ル</a:t>
                      </a:r>
                      <a:endParaRPr sz="800">
                        <a:latin typeface="ＭＳ Ｐゴシック" panose="020B0600070205080204" pitchFamily="50" charset="-128"/>
                        <a:ea typeface="ＭＳ Ｐゴシック" panose="020B0600070205080204" pitchFamily="50" charset="-128"/>
                        <a:cs typeface="PMingLiU"/>
                      </a:endParaRPr>
                    </a:p>
                    <a:p>
                      <a:pPr marL="44450" marR="34290">
                        <a:lnSpc>
                          <a:spcPct val="135400"/>
                        </a:lnSpc>
                      </a:pPr>
                      <a:r>
                        <a:rPr sz="800" dirty="0">
                          <a:solidFill>
                            <a:srgbClr val="FFFFFF"/>
                          </a:solidFill>
                          <a:latin typeface="ＭＳ Ｐゴシック" panose="020B0600070205080204" pitchFamily="50" charset="-128"/>
                          <a:ea typeface="ＭＳ Ｐゴシック" panose="020B0600070205080204" pitchFamily="50" charset="-128"/>
                          <a:cs typeface="PMingLiU"/>
                        </a:rPr>
                        <a:t>｜  プ</a:t>
                      </a:r>
                      <a:endParaRPr sz="800">
                        <a:latin typeface="ＭＳ Ｐゴシック" panose="020B0600070205080204" pitchFamily="50" charset="-128"/>
                        <a:ea typeface="ＭＳ Ｐゴシック" panose="020B0600070205080204" pitchFamily="50" charset="-128"/>
                        <a:cs typeface="PMingLiU"/>
                      </a:endParaRPr>
                    </a:p>
                    <a:p>
                      <a:pPr marL="56515">
                        <a:lnSpc>
                          <a:spcPct val="100000"/>
                        </a:lnSpc>
                        <a:spcBef>
                          <a:spcPts val="390"/>
                        </a:spcBef>
                      </a:pPr>
                      <a:r>
                        <a:rPr sz="800" dirty="0">
                          <a:solidFill>
                            <a:srgbClr val="FFFFFF"/>
                          </a:solidFill>
                          <a:latin typeface="ＭＳ Ｐゴシック" panose="020B0600070205080204" pitchFamily="50" charset="-128"/>
                          <a:ea typeface="ＭＳ Ｐゴシック" panose="020B0600070205080204" pitchFamily="50" charset="-128"/>
                          <a:cs typeface="PMingLiU"/>
                        </a:rPr>
                        <a:t>2</a:t>
                      </a:r>
                      <a:endParaRPr sz="80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B5D74"/>
                    </a:solidFill>
                  </a:tcPr>
                </a:tc>
                <a:tc gridSpan="2">
                  <a:txBody>
                    <a:bodyPr/>
                    <a:lstStyle/>
                    <a:p>
                      <a:pPr marL="301625">
                        <a:lnSpc>
                          <a:spcPct val="100000"/>
                        </a:lnSpc>
                        <a:spcBef>
                          <a:spcPts val="130"/>
                        </a:spcBef>
                      </a:pPr>
                      <a:r>
                        <a:rPr sz="800" dirty="0">
                          <a:solidFill>
                            <a:srgbClr val="FF0000"/>
                          </a:solidFill>
                          <a:latin typeface="ＭＳ Ｐゴシック" panose="020B0600070205080204" pitchFamily="50" charset="-128"/>
                          <a:ea typeface="ＭＳ Ｐゴシック" panose="020B0600070205080204" pitchFamily="50" charset="-128"/>
                          <a:cs typeface="PMingLiU"/>
                        </a:rPr>
                        <a:t>＊</a:t>
                      </a:r>
                      <a:r>
                        <a:rPr sz="800" dirty="0">
                          <a:latin typeface="ＭＳ Ｐゴシック" panose="020B0600070205080204" pitchFamily="50" charset="-128"/>
                          <a:ea typeface="ＭＳ Ｐゴシック" panose="020B0600070205080204" pitchFamily="50" charset="-128"/>
                          <a:cs typeface="PMingLiU"/>
                        </a:rPr>
                        <a:t>機種名</a:t>
                      </a:r>
                      <a:endParaRPr sz="8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hMerge="1">
                  <a:txBody>
                    <a:bodyPr/>
                    <a:lstStyle/>
                    <a:p>
                      <a:endParaRPr/>
                    </a:p>
                  </a:txBody>
                  <a:tcPr marL="0" marR="0" marT="0" marB="0"/>
                </a:tc>
                <a:tc gridSpan="4">
                  <a:txBody>
                    <a:bodyPr/>
                    <a:lstStyle/>
                    <a:p>
                      <a:pPr marL="12700">
                        <a:lnSpc>
                          <a:spcPct val="100000"/>
                        </a:lnSpc>
                        <a:spcBef>
                          <a:spcPts val="365"/>
                        </a:spcBef>
                      </a:pPr>
                      <a:r>
                        <a:rPr lang="ja-JP" altLang="en-US" sz="700" u="sng" dirty="0">
                          <a:latin typeface="+mj-ea"/>
                          <a:ea typeface="+mj-ea"/>
                          <a:cs typeface="PMingLiU"/>
                        </a:rPr>
                        <a:t>　　　</a:t>
                      </a:r>
                      <a:r>
                        <a:rPr lang="ja-JP" altLang="en-US" sz="700" dirty="0">
                          <a:latin typeface="+mj-ea"/>
                          <a:ea typeface="+mj-ea"/>
                          <a:cs typeface="PMingLiU"/>
                        </a:rPr>
                        <a:t>Ｇ</a:t>
                      </a:r>
                      <a:r>
                        <a:rPr lang="en-US" altLang="ja-JP" sz="700" dirty="0">
                          <a:latin typeface="+mj-ea"/>
                          <a:ea typeface="+mj-ea"/>
                          <a:cs typeface="PMingLiU"/>
                        </a:rPr>
                        <a:t>B</a:t>
                      </a:r>
                      <a:r>
                        <a:rPr lang="ja-JP" altLang="en-US" sz="700" dirty="0">
                          <a:latin typeface="+mj-ea"/>
                          <a:ea typeface="+mj-ea"/>
                          <a:cs typeface="PMingLiU"/>
                        </a:rPr>
                        <a:t>サイネージＳＩＭ（</a:t>
                      </a:r>
                      <a:r>
                        <a:rPr lang="en-US" altLang="ja-JP" sz="700" dirty="0" err="1">
                          <a:latin typeface="+mj-ea"/>
                          <a:ea typeface="+mj-ea"/>
                          <a:cs typeface="PMingLiU"/>
                        </a:rPr>
                        <a:t>docomo</a:t>
                      </a:r>
                      <a:r>
                        <a:rPr lang="ja-JP" altLang="en-US" sz="700" dirty="0">
                          <a:latin typeface="+mj-ea"/>
                          <a:ea typeface="+mj-ea"/>
                          <a:cs typeface="PMingLiU"/>
                        </a:rPr>
                        <a:t>回線）</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lang="ja-JP" altLang="en-US" dirty="0"/>
                    </a:p>
                  </a:txBody>
                  <a:tcPr marL="0" marR="0" marT="0" marB="0">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rowSpan="3" gridSpan="5">
                  <a:txBody>
                    <a:bodyPr/>
                    <a:lstStyle/>
                    <a:p>
                      <a:r>
                        <a:rPr lang="ja-JP" altLang="en-US" sz="800" spc="25" dirty="0">
                          <a:latin typeface="ＭＳ Ｐゴシック" panose="020B0600070205080204" pitchFamily="50" charset="-128"/>
                          <a:ea typeface="ＭＳ Ｐゴシック" panose="020B0600070205080204" pitchFamily="50" charset="-128"/>
                          <a:cs typeface="PMingLiU"/>
                        </a:rPr>
                        <a:t>提供料金</a:t>
                      </a:r>
                      <a:r>
                        <a:rPr lang="en-US" altLang="ja-JP" sz="800" spc="25" dirty="0">
                          <a:latin typeface="ＭＳ Ｐゴシック" panose="020B0600070205080204" pitchFamily="50" charset="-128"/>
                          <a:ea typeface="ＭＳ Ｐゴシック" panose="020B0600070205080204" pitchFamily="50" charset="-128"/>
                          <a:cs typeface="PMingLiU"/>
                        </a:rPr>
                        <a:t>(</a:t>
                      </a:r>
                      <a:r>
                        <a:rPr lang="ja-JP" altLang="en-US" sz="800" spc="25" dirty="0">
                          <a:latin typeface="ＭＳ Ｐゴシック" panose="020B0600070205080204" pitchFamily="50" charset="-128"/>
                          <a:ea typeface="ＭＳ Ｐゴシック" panose="020B0600070205080204" pitchFamily="50" charset="-128"/>
                          <a:cs typeface="PMingLiU"/>
                        </a:rPr>
                        <a:t>税別</a:t>
                      </a:r>
                      <a:r>
                        <a:rPr lang="en-US" altLang="ja-JP" sz="800" spc="25" dirty="0">
                          <a:latin typeface="ＭＳ Ｐゴシック" panose="020B0600070205080204" pitchFamily="50" charset="-128"/>
                          <a:ea typeface="ＭＳ Ｐゴシック" panose="020B0600070205080204" pitchFamily="50" charset="-128"/>
                          <a:cs typeface="PMingLiU"/>
                        </a:rPr>
                        <a:t>)/1</a:t>
                      </a:r>
                      <a:r>
                        <a:rPr lang="ja-JP" altLang="en-US" sz="800" spc="25" dirty="0">
                          <a:latin typeface="ＭＳ Ｐゴシック" panose="020B0600070205080204" pitchFamily="50" charset="-128"/>
                          <a:ea typeface="ＭＳ Ｐゴシック" panose="020B0600070205080204" pitchFamily="50" charset="-128"/>
                          <a:cs typeface="PMingLiU"/>
                        </a:rPr>
                        <a:t>回線</a:t>
                      </a:r>
                      <a:endParaRPr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rowSpan="3" hMerge="1">
                  <a:txBody>
                    <a:bodyPr/>
                    <a:lstStyle/>
                    <a:p>
                      <a:endParaRPr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rowSpan="3" hMerge="1">
                  <a:txBody>
                    <a:bodyPr/>
                    <a:lstStyle/>
                    <a:p>
                      <a:endParaRPr/>
                    </a:p>
                  </a:txBody>
                  <a:tcPr marL="0" marR="0" marT="0" marB="0"/>
                </a:tc>
                <a:tc rowSpan="3" hMerge="1">
                  <a:txBody>
                    <a:bodyPr/>
                    <a:lstStyle/>
                    <a:p>
                      <a:endParaRPr/>
                    </a:p>
                  </a:txBody>
                  <a:tcPr marL="0" marR="0" marT="0" marB="0"/>
                </a:tc>
                <a:tc rowSpan="3" hMerge="1">
                  <a:txBody>
                    <a:bodyPr/>
                    <a:lstStyle/>
                    <a:p>
                      <a:endParaRPr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gridSpan="19">
                  <a:txBody>
                    <a:bodyPr/>
                    <a:lstStyle/>
                    <a:p>
                      <a:pPr algn="r"/>
                      <a:r>
                        <a:rPr lang="ja-JP" altLang="en-US" sz="1000" dirty="0">
                          <a:latin typeface="ＭＳ Ｐゴシック" panose="020B0600070205080204" pitchFamily="50" charset="-128"/>
                          <a:ea typeface="ＭＳ Ｐゴシック" panose="020B0600070205080204" pitchFamily="50" charset="-128"/>
                          <a:cs typeface="PMingLiU"/>
                        </a:rPr>
                        <a:t>月額　　　　　　円</a:t>
                      </a:r>
                      <a:r>
                        <a:rPr lang="en-US" altLang="ja-JP" sz="1000" dirty="0">
                          <a:latin typeface="ＭＳ Ｐゴシック" panose="020B0600070205080204" pitchFamily="50" charset="-128"/>
                          <a:ea typeface="ＭＳ Ｐゴシック" panose="020B0600070205080204" pitchFamily="50" charset="-128"/>
                          <a:cs typeface="PMingLiU"/>
                        </a:rPr>
                        <a:t>/</a:t>
                      </a:r>
                      <a:r>
                        <a:rPr lang="ja-JP" altLang="en-US" sz="1000" dirty="0">
                          <a:latin typeface="ＭＳ Ｐゴシック" panose="020B0600070205080204" pitchFamily="50" charset="-128"/>
                          <a:ea typeface="ＭＳ Ｐゴシック" panose="020B0600070205080204" pitchFamily="50" charset="-128"/>
                          <a:cs typeface="PMingLiU"/>
                        </a:rPr>
                        <a:t>回線</a:t>
                      </a:r>
                      <a:endParaRPr sz="1000"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pPr marR="18415" algn="r">
                        <a:lnSpc>
                          <a:spcPct val="100000"/>
                        </a:lnSpc>
                        <a:spcBef>
                          <a:spcPts val="34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25"/>
                  </a:ext>
                </a:extLst>
              </a:tr>
              <a:tr h="165100">
                <a:tc vMerge="1">
                  <a:txBody>
                    <a:bodyPr/>
                    <a:lstStyle/>
                    <a:p>
                      <a:endParaRPr/>
                    </a:p>
                  </a:txBody>
                  <a:tcPr marL="0" marR="0" marT="0" marB="0">
                    <a:lnR w="6350">
                      <a:solidFill>
                        <a:srgbClr val="000000"/>
                      </a:solidFill>
                      <a:prstDash val="solid"/>
                    </a:lnR>
                    <a:lnB w="6350">
                      <a:solidFill>
                        <a:srgbClr val="000000"/>
                      </a:solidFill>
                      <a:prstDash val="solid"/>
                    </a:lnB>
                    <a:solidFill>
                      <a:srgbClr val="4B5D74"/>
                    </a:solidFill>
                  </a:tcPr>
                </a:tc>
                <a:tc gridSpan="2">
                  <a:txBody>
                    <a:bodyPr/>
                    <a:lstStyle/>
                    <a:p>
                      <a:pPr marL="254000">
                        <a:lnSpc>
                          <a:spcPct val="100000"/>
                        </a:lnSpc>
                        <a:spcBef>
                          <a:spcPts val="130"/>
                        </a:spcBef>
                      </a:pPr>
                      <a:r>
                        <a:rPr sz="800" dirty="0">
                          <a:solidFill>
                            <a:srgbClr val="FF0000"/>
                          </a:solidFill>
                          <a:latin typeface="ＭＳ Ｐゴシック" panose="020B0600070205080204" pitchFamily="50" charset="-128"/>
                          <a:ea typeface="ＭＳ Ｐゴシック" panose="020B0600070205080204" pitchFamily="50" charset="-128"/>
                          <a:cs typeface="PMingLiU"/>
                        </a:rPr>
                        <a:t>＊</a:t>
                      </a:r>
                      <a:r>
                        <a:rPr lang="ja-JP" altLang="en-US" sz="800">
                          <a:latin typeface="ＭＳ Ｐゴシック" panose="020B0600070205080204" pitchFamily="50" charset="-128"/>
                          <a:ea typeface="ＭＳ Ｐゴシック" panose="020B0600070205080204" pitchFamily="50" charset="-128"/>
                          <a:cs typeface="PMingLiU"/>
                        </a:rPr>
                        <a:t>枚</a:t>
                      </a:r>
                      <a:r>
                        <a:rPr sz="800" dirty="0" err="1">
                          <a:latin typeface="ＭＳ Ｐゴシック" panose="020B0600070205080204" pitchFamily="50" charset="-128"/>
                          <a:ea typeface="ＭＳ Ｐゴシック" panose="020B0600070205080204" pitchFamily="50" charset="-128"/>
                          <a:cs typeface="PMingLiU"/>
                        </a:rPr>
                        <a:t>数</a:t>
                      </a:r>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hMerge="1">
                  <a:txBody>
                    <a:bodyPr/>
                    <a:lstStyle/>
                    <a:p>
                      <a:endParaRPr/>
                    </a:p>
                  </a:txBody>
                  <a:tcPr marL="0" marR="0" marT="0" marB="0"/>
                </a:tc>
                <a:tc gridSpan="2">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a:txBody>
                    <a:bodyPr/>
                    <a:lstStyle/>
                    <a:p>
                      <a:pPr marR="2540" algn="r">
                        <a:lnSpc>
                          <a:spcPct val="100000"/>
                        </a:lnSpc>
                        <a:spcBef>
                          <a:spcPts val="240"/>
                        </a:spcBef>
                      </a:pPr>
                      <a:r>
                        <a:rPr lang="ja-JP" altLang="en-US" sz="700" dirty="0">
                          <a:latin typeface="ＭＳ Ｐゴシック" panose="020B0600070205080204" pitchFamily="50" charset="-128"/>
                          <a:ea typeface="ＭＳ Ｐゴシック" panose="020B0600070205080204" pitchFamily="50" charset="-128"/>
                          <a:cs typeface="PMingLiU"/>
                        </a:rPr>
                        <a:t>枚</a:t>
                      </a: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5" vMerge="1">
                  <a:txBody>
                    <a:bodyPr/>
                    <a:lstStyle/>
                    <a:p>
                      <a:pPr marR="2540" algn="r">
                        <a:lnSpc>
                          <a:spcPct val="100000"/>
                        </a:lnSpc>
                        <a:spcBef>
                          <a:spcPts val="24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vMerge="1">
                  <a:txBody>
                    <a:bodyPr/>
                    <a:lstStyle/>
                    <a:p>
                      <a:endParaRPr/>
                    </a:p>
                  </a:txBody>
                  <a:tcPr marL="0" marR="0" marT="0" marB="0"/>
                </a:tc>
                <a:tc hMerge="1" vMerge="1">
                  <a:txBody>
                    <a:bodyPr/>
                    <a:lstStyle/>
                    <a:p>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vMerge="1">
                  <a:txBody>
                    <a:bodyPr/>
                    <a:lstStyle/>
                    <a:p>
                      <a:endParaRPr/>
                    </a:p>
                  </a:txBody>
                  <a:tcPr marL="0" marR="0" marT="0" marB="0"/>
                </a:tc>
                <a:tc hMerge="1" vMerge="1">
                  <a:txBody>
                    <a:bodyPr/>
                    <a:lstStyle/>
                    <a:p>
                      <a:endParaRPr kumimoji="1" lang="ja-JP" altLang="en-US"/>
                    </a:p>
                  </a:txBody>
                  <a:tcPr/>
                </a:tc>
                <a:tc gridSpan="3">
                  <a:txBody>
                    <a:bodyPr/>
                    <a:lstStyle/>
                    <a:p>
                      <a:pPr marR="2540" algn="ctr">
                        <a:lnSpc>
                          <a:spcPct val="100000"/>
                        </a:lnSpc>
                        <a:spcBef>
                          <a:spcPts val="240"/>
                        </a:spcBef>
                      </a:pPr>
                      <a:r>
                        <a:rPr lang="ja-JP" altLang="en-US" sz="800" dirty="0">
                          <a:latin typeface="ＭＳ Ｐゴシック" panose="020B0600070205080204" pitchFamily="50" charset="-128"/>
                          <a:ea typeface="ＭＳ Ｐゴシック" panose="020B0600070205080204" pitchFamily="50" charset="-128"/>
                          <a:cs typeface="PMingLiU"/>
                        </a:rPr>
                        <a:t>割賦価格</a:t>
                      </a:r>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3">
                  <a:txBody>
                    <a:bodyPr/>
                    <a:lstStyle/>
                    <a:p>
                      <a:pPr marR="2540" algn="r">
                        <a:lnSpc>
                          <a:spcPct val="100000"/>
                        </a:lnSpc>
                        <a:spcBef>
                          <a:spcPts val="240"/>
                        </a:spcBef>
                      </a:pPr>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sz="7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r>
                        <a:rPr lang="ja-JP" altLang="en-US" sz="800" dirty="0"/>
                        <a:t>通信費</a:t>
                      </a:r>
                      <a:endParaRPr sz="800"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4">
                  <a:txBody>
                    <a:bodyPr/>
                    <a:lstStyle/>
                    <a:p>
                      <a:pPr algn="r"/>
                      <a:endParaRPr sz="800" dirty="0">
                        <a:latin typeface="+mn-ea"/>
                        <a:ea typeface="+mn-ea"/>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gridSpan="3">
                  <a:txBody>
                    <a:bodyPr/>
                    <a:lstStyle/>
                    <a:p>
                      <a:pPr algn="ctr"/>
                      <a:endParaRPr sz="800" dirty="0">
                        <a:latin typeface="+mn-ea"/>
                        <a:ea typeface="+mn-ea"/>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3">
                  <a:txBody>
                    <a:bodyPr/>
                    <a:lstStyle/>
                    <a:p>
                      <a:pPr algn="r"/>
                      <a:endParaRPr sz="800"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r>
                        <a:rPr lang="ja-JP" altLang="en-US" sz="700" dirty="0">
                          <a:latin typeface="ＭＳ Ｐゴシック" panose="020B0600070205080204" pitchFamily="50" charset="-128"/>
                          <a:ea typeface="ＭＳ Ｐゴシック" panose="020B0600070205080204" pitchFamily="50" charset="-128"/>
                          <a:cs typeface="PMingLiU"/>
                        </a:rPr>
                        <a:t>台</a:t>
                      </a:r>
                      <a:endParaRPr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extLst>
                  <a:ext uri="{0D108BD9-81ED-4DB2-BD59-A6C34878D82A}">
                    <a16:rowId xmlns:a16="http://schemas.microsoft.com/office/drawing/2014/main" val="10026"/>
                  </a:ext>
                </a:extLst>
              </a:tr>
              <a:tr h="165100">
                <a:tc vMerge="1">
                  <a:txBody>
                    <a:bodyPr/>
                    <a:lstStyle/>
                    <a:p>
                      <a:endParaRPr/>
                    </a:p>
                  </a:txBody>
                  <a:tcPr marL="0" marR="0" marT="0" marB="0">
                    <a:lnR w="6350">
                      <a:solidFill>
                        <a:srgbClr val="000000"/>
                      </a:solidFill>
                      <a:prstDash val="solid"/>
                    </a:lnR>
                    <a:lnB w="6350">
                      <a:solidFill>
                        <a:srgbClr val="000000"/>
                      </a:solidFill>
                      <a:prstDash val="solid"/>
                    </a:lnB>
                    <a:solidFill>
                      <a:srgbClr val="4B5D74"/>
                    </a:solidFill>
                  </a:tcPr>
                </a:tc>
                <a:tc gridSpan="2">
                  <a:txBody>
                    <a:bodyPr/>
                    <a:lstStyle/>
                    <a:p>
                      <a:pPr>
                        <a:lnSpc>
                          <a:spcPct val="100000"/>
                        </a:lnSpc>
                        <a:spcBef>
                          <a:spcPts val="130"/>
                        </a:spcBef>
                      </a:pPr>
                      <a:r>
                        <a:rPr sz="800" dirty="0">
                          <a:solidFill>
                            <a:srgbClr val="FF0000"/>
                          </a:solidFill>
                          <a:latin typeface="ＭＳ Ｐゴシック" panose="020B0600070205080204" pitchFamily="50" charset="-128"/>
                          <a:ea typeface="ＭＳ Ｐゴシック" panose="020B0600070205080204" pitchFamily="50" charset="-128"/>
                          <a:cs typeface="PMingLiU"/>
                        </a:rPr>
                        <a:t>＊</a:t>
                      </a:r>
                      <a:r>
                        <a:rPr sz="800" dirty="0">
                          <a:latin typeface="ＭＳ Ｐゴシック" panose="020B0600070205080204" pitchFamily="50" charset="-128"/>
                          <a:ea typeface="ＭＳ Ｐゴシック" panose="020B0600070205080204" pitchFamily="50" charset="-128"/>
                          <a:cs typeface="PMingLiU"/>
                        </a:rPr>
                        <a:t>料金プラン・回線数</a:t>
                      </a:r>
                      <a:endParaRPr sz="8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hMerge="1">
                  <a:txBody>
                    <a:bodyPr/>
                    <a:lstStyle/>
                    <a:p>
                      <a:endParaRPr/>
                    </a:p>
                  </a:txBody>
                  <a:tcPr marL="0" marR="0" marT="0" marB="0"/>
                </a:tc>
                <a:tc gridSpan="4">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gridSpan="5" vMerge="1">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kumimoji="1" lang="ja-JP" altLang="en-US"/>
                    </a:p>
                  </a:txBody>
                  <a:tcPr/>
                </a:tc>
                <a:tc gridSpan="9">
                  <a:txBody>
                    <a:bodyPr/>
                    <a:lstStyle/>
                    <a:p>
                      <a:pPr algn="l"/>
                      <a:r>
                        <a:rPr lang="ja-JP" altLang="en-US" sz="800" dirty="0"/>
                        <a:t>  端末一括購入</a:t>
                      </a:r>
                      <a:endParaRPr sz="800"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pPr marL="149225">
                        <a:lnSpc>
                          <a:spcPct val="100000"/>
                        </a:lnSpc>
                        <a:spcBef>
                          <a:spcPts val="130"/>
                        </a:spcBef>
                      </a:pPr>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10">
                  <a:txBody>
                    <a:bodyPr/>
                    <a:lstStyle/>
                    <a:p>
                      <a:pPr algn="r"/>
                      <a:r>
                        <a:rPr lang="ja-JP" altLang="en-US" sz="800" dirty="0"/>
                        <a:t>円</a:t>
                      </a:r>
                      <a:endParaRPr sz="800"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27"/>
                  </a:ext>
                </a:extLst>
              </a:tr>
              <a:tr h="165100">
                <a:tc vMerge="1">
                  <a:txBody>
                    <a:bodyPr/>
                    <a:lstStyle/>
                    <a:p>
                      <a:endParaRPr/>
                    </a:p>
                  </a:txBody>
                  <a:tcPr marL="0" marR="0" marT="0" marB="0">
                    <a:lnR w="6350">
                      <a:solidFill>
                        <a:srgbClr val="000000"/>
                      </a:solidFill>
                      <a:prstDash val="solid"/>
                    </a:lnR>
                    <a:lnB w="6350">
                      <a:solidFill>
                        <a:srgbClr val="000000"/>
                      </a:solidFill>
                      <a:prstDash val="solid"/>
                    </a:lnB>
                    <a:solidFill>
                      <a:srgbClr val="4B5D74"/>
                    </a:solidFill>
                  </a:tcPr>
                </a:tc>
                <a:tc gridSpan="2">
                  <a:txBody>
                    <a:bodyPr/>
                    <a:lstStyle/>
                    <a:p>
                      <a:pPr marL="101600">
                        <a:lnSpc>
                          <a:spcPct val="100000"/>
                        </a:lnSpc>
                        <a:spcBef>
                          <a:spcPts val="130"/>
                        </a:spcBef>
                      </a:pPr>
                      <a:r>
                        <a:rPr sz="800" dirty="0">
                          <a:latin typeface="ＭＳ Ｐゴシック" panose="020B0600070205080204" pitchFamily="50" charset="-128"/>
                          <a:ea typeface="ＭＳ Ｐゴシック" panose="020B0600070205080204" pitchFamily="50" charset="-128"/>
                          <a:cs typeface="PMingLiU"/>
                        </a:rPr>
                        <a:t>適用キャンペーン</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hMerge="1">
                  <a:txBody>
                    <a:bodyPr/>
                    <a:lstStyle/>
                    <a:p>
                      <a:endParaRPr/>
                    </a:p>
                  </a:txBody>
                  <a:tcPr marL="0" marR="0" marT="0" marB="0"/>
                </a:tc>
                <a:tc gridSpan="14">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5">
                  <a:txBody>
                    <a:bodyPr/>
                    <a:lstStyle/>
                    <a:p>
                      <a:pPr>
                        <a:lnSpc>
                          <a:spcPct val="100000"/>
                        </a:lnSpc>
                        <a:spcBef>
                          <a:spcPts val="130"/>
                        </a:spcBef>
                      </a:pPr>
                      <a:r>
                        <a:rPr sz="700" dirty="0">
                          <a:solidFill>
                            <a:srgbClr val="FF0000"/>
                          </a:solidFill>
                          <a:latin typeface="ＭＳ Ｐゴシック" panose="020B0600070205080204" pitchFamily="50" charset="-128"/>
                          <a:ea typeface="ＭＳ Ｐゴシック" panose="020B0600070205080204" pitchFamily="50" charset="-128"/>
                          <a:cs typeface="PMingLiU"/>
                        </a:rPr>
                        <a:t>＊</a:t>
                      </a:r>
                      <a:r>
                        <a:rPr sz="700" dirty="0">
                          <a:latin typeface="ＭＳ Ｐゴシック" panose="020B0600070205080204" pitchFamily="50" charset="-128"/>
                          <a:ea typeface="ＭＳ Ｐゴシック" panose="020B0600070205080204" pitchFamily="50" charset="-128"/>
                          <a:cs typeface="PMingLiU"/>
                        </a:rPr>
                        <a:t>新規事務手数料</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F2F9"/>
                    </a:solidFil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9">
                  <a:txBody>
                    <a:bodyPr/>
                    <a:lstStyle/>
                    <a:p>
                      <a:pPr marR="8890" algn="r">
                        <a:lnSpc>
                          <a:spcPct val="100000"/>
                        </a:lnSpc>
                        <a:spcBef>
                          <a:spcPts val="240"/>
                        </a:spcBef>
                      </a:pPr>
                      <a:r>
                        <a:rPr lang="en-US" altLang="ja-JP" sz="1000" dirty="0">
                          <a:latin typeface="ＭＳ Ｐゴシック" panose="020B0600070205080204" pitchFamily="50" charset="-128"/>
                          <a:ea typeface="ＭＳ Ｐゴシック" panose="020B0600070205080204" pitchFamily="50" charset="-128"/>
                          <a:cs typeface="PMingLiU"/>
                        </a:rPr>
                        <a:t>3,500</a:t>
                      </a:r>
                      <a:r>
                        <a:rPr lang="ja-JP" altLang="en-US" sz="1000" dirty="0">
                          <a:latin typeface="ＭＳ Ｐゴシック" panose="020B0600070205080204" pitchFamily="50" charset="-128"/>
                          <a:ea typeface="ＭＳ Ｐゴシック" panose="020B0600070205080204" pitchFamily="50" charset="-128"/>
                          <a:cs typeface="PMingLiU"/>
                        </a:rPr>
                        <a:t>円</a:t>
                      </a:r>
                      <a:r>
                        <a:rPr lang="en-US" altLang="ja-JP" sz="1000" dirty="0">
                          <a:latin typeface="ＭＳ Ｐゴシック" panose="020B0600070205080204" pitchFamily="50" charset="-128"/>
                          <a:ea typeface="ＭＳ Ｐゴシック" panose="020B0600070205080204" pitchFamily="50" charset="-128"/>
                          <a:cs typeface="PMingLiU"/>
                        </a:rPr>
                        <a:t>/</a:t>
                      </a:r>
                      <a:r>
                        <a:rPr lang="ja-JP" altLang="en-US" sz="1000" dirty="0">
                          <a:latin typeface="ＭＳ Ｐゴシック" panose="020B0600070205080204" pitchFamily="50" charset="-128"/>
                          <a:ea typeface="ＭＳ Ｐゴシック" panose="020B0600070205080204" pitchFamily="50" charset="-128"/>
                          <a:cs typeface="PMingLiU"/>
                        </a:rPr>
                        <a:t>回線</a:t>
                      </a:r>
                      <a:endParaRPr sz="10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28"/>
                  </a:ext>
                </a:extLst>
              </a:tr>
              <a:tr h="165100">
                <a:tc vMerge="1">
                  <a:txBody>
                    <a:bodyPr/>
                    <a:lstStyle/>
                    <a:p>
                      <a:endParaRPr/>
                    </a:p>
                  </a:txBody>
                  <a:tcPr marL="0" marR="0" marT="0" marB="0">
                    <a:lnR w="6350">
                      <a:solidFill>
                        <a:srgbClr val="000000"/>
                      </a:solidFill>
                      <a:prstDash val="solid"/>
                    </a:lnR>
                    <a:lnB w="6350">
                      <a:solidFill>
                        <a:srgbClr val="000000"/>
                      </a:solidFill>
                      <a:prstDash val="solid"/>
                    </a:lnB>
                    <a:solidFill>
                      <a:srgbClr val="4B5D74"/>
                    </a:solidFill>
                  </a:tcPr>
                </a:tc>
                <a:tc rowSpan="3" gridSpan="2">
                  <a:txBody>
                    <a:bodyPr/>
                    <a:lstStyle/>
                    <a:p>
                      <a:pPr marL="254000">
                        <a:lnSpc>
                          <a:spcPct val="100000"/>
                        </a:lnSpc>
                        <a:spcBef>
                          <a:spcPts val="509"/>
                        </a:spcBef>
                      </a:pPr>
                      <a:r>
                        <a:rPr sz="800" dirty="0" err="1">
                          <a:latin typeface="ＭＳ Ｐゴシック" panose="020B0600070205080204" pitchFamily="50" charset="-128"/>
                          <a:ea typeface="ＭＳ Ｐゴシック" panose="020B0600070205080204" pitchFamily="50" charset="-128"/>
                          <a:cs typeface="PMingLiU"/>
                        </a:rPr>
                        <a:t>オプション</a:t>
                      </a:r>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rowSpan="3" hMerge="1">
                  <a:txBody>
                    <a:bodyPr/>
                    <a:lstStyle/>
                    <a:p>
                      <a:endParaRPr/>
                    </a:p>
                  </a:txBody>
                  <a:tcPr marL="0" marR="0" marT="0" marB="0"/>
                </a:tc>
                <a:tc gridSpan="3">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gridSpan="3">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7">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6">
                  <a:txBody>
                    <a:bodyPr/>
                    <a:lstStyle/>
                    <a:p>
                      <a:endParaRPr sz="8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9">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29"/>
                  </a:ext>
                </a:extLst>
              </a:tr>
              <a:tr h="165100">
                <a:tc vMerge="1">
                  <a:txBody>
                    <a:bodyPr/>
                    <a:lstStyle/>
                    <a:p>
                      <a:endParaRPr/>
                    </a:p>
                  </a:txBody>
                  <a:tcPr marL="0" marR="0" marT="0" marB="0">
                    <a:lnR w="6350">
                      <a:solidFill>
                        <a:srgbClr val="000000"/>
                      </a:solidFill>
                      <a:prstDash val="solid"/>
                    </a:lnR>
                    <a:lnB w="6350">
                      <a:solidFill>
                        <a:srgbClr val="000000"/>
                      </a:solidFill>
                      <a:prstDash val="solid"/>
                    </a:lnB>
                    <a:solidFill>
                      <a:srgbClr val="4B5D74"/>
                    </a:solidFill>
                  </a:tcPr>
                </a:tc>
                <a:tc gridSpan="2" vMerge="1">
                  <a:txBody>
                    <a:bodyPr/>
                    <a:lstStyle/>
                    <a:p>
                      <a:endParaRPr/>
                    </a:p>
                  </a:txBody>
                  <a:tcPr marL="0" marR="0" marT="0" marB="0">
                    <a:lnR w="6350">
                      <a:solidFill>
                        <a:srgbClr val="000000"/>
                      </a:solidFill>
                      <a:prstDash val="solid"/>
                    </a:lnR>
                    <a:lnT w="6350">
                      <a:solidFill>
                        <a:srgbClr val="000000"/>
                      </a:solidFill>
                      <a:prstDash val="solid"/>
                    </a:lnT>
                    <a:lnB w="6350">
                      <a:solidFill>
                        <a:srgbClr val="000000"/>
                      </a:solidFill>
                      <a:prstDash val="solid"/>
                    </a:lnB>
                    <a:solidFill>
                      <a:srgbClr val="F4E4E3"/>
                    </a:solidFill>
                  </a:tcPr>
                </a:tc>
                <a:tc hMerge="1" vMerge="1">
                  <a:txBody>
                    <a:bodyPr/>
                    <a:lstStyle/>
                    <a:p>
                      <a:endParaRPr/>
                    </a:p>
                  </a:txBody>
                  <a:tcPr marL="0" marR="0" marT="0" marB="0"/>
                </a:tc>
                <a:tc gridSpan="3">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gridSpan="3">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7">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6">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9">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30"/>
                  </a:ext>
                </a:extLst>
              </a:tr>
              <a:tr h="165100">
                <a:tc vMerge="1">
                  <a:txBody>
                    <a:bodyPr/>
                    <a:lstStyle/>
                    <a:p>
                      <a:endParaRPr/>
                    </a:p>
                  </a:txBody>
                  <a:tcPr marL="0" marR="0" marT="0" marB="0">
                    <a:lnR w="6350">
                      <a:solidFill>
                        <a:srgbClr val="000000"/>
                      </a:solidFill>
                      <a:prstDash val="solid"/>
                    </a:lnR>
                    <a:lnB w="6350">
                      <a:solidFill>
                        <a:srgbClr val="000000"/>
                      </a:solidFill>
                      <a:prstDash val="solid"/>
                    </a:lnB>
                    <a:solidFill>
                      <a:srgbClr val="4B5D74"/>
                    </a:solidFill>
                  </a:tcPr>
                </a:tc>
                <a:tc gridSpan="2" vMerge="1">
                  <a:txBody>
                    <a:bodyPr/>
                    <a:lstStyle/>
                    <a:p>
                      <a:endParaRPr/>
                    </a:p>
                  </a:txBody>
                  <a:tcPr marL="0" marR="0" marT="0" marB="0">
                    <a:lnR w="6350">
                      <a:solidFill>
                        <a:srgbClr val="000000"/>
                      </a:solidFill>
                      <a:prstDash val="solid"/>
                    </a:lnR>
                    <a:lnT w="6350">
                      <a:solidFill>
                        <a:srgbClr val="000000"/>
                      </a:solidFill>
                      <a:prstDash val="solid"/>
                    </a:lnT>
                    <a:lnB w="6350">
                      <a:solidFill>
                        <a:srgbClr val="000000"/>
                      </a:solidFill>
                      <a:prstDash val="solid"/>
                    </a:lnB>
                    <a:solidFill>
                      <a:srgbClr val="F4E4E3"/>
                    </a:solidFill>
                  </a:tcPr>
                </a:tc>
                <a:tc hMerge="1" vMerge="1">
                  <a:txBody>
                    <a:bodyPr/>
                    <a:lstStyle/>
                    <a:p>
                      <a:endParaRPr/>
                    </a:p>
                  </a:txBody>
                  <a:tcPr marL="0" marR="0" marT="0" marB="0"/>
                </a:tc>
                <a:tc gridSpan="3">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gridSpan="3">
                  <a:txBody>
                    <a:bodyPr/>
                    <a:lstStyle/>
                    <a:p>
                      <a:endParaRPr sz="8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7">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6">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9">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31"/>
                  </a:ext>
                </a:extLst>
              </a:tr>
              <a:tr h="165100">
                <a:tc>
                  <a:txBody>
                    <a:bodyPr/>
                    <a:lstStyle/>
                    <a:p>
                      <a:pPr marL="19685" algn="ctr">
                        <a:lnSpc>
                          <a:spcPct val="100000"/>
                        </a:lnSpc>
                        <a:spcBef>
                          <a:spcPts val="315"/>
                        </a:spcBef>
                      </a:pPr>
                      <a:endParaRPr sz="5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F2F9"/>
                    </a:solidFill>
                  </a:tcPr>
                </a:tc>
                <a:tc rowSpan="2" gridSpan="2">
                  <a:txBody>
                    <a:bodyPr/>
                    <a:lstStyle/>
                    <a:p>
                      <a:pPr marL="47625" algn="ctr">
                        <a:lnSpc>
                          <a:spcPct val="100000"/>
                        </a:lnSpc>
                      </a:pPr>
                      <a:r>
                        <a:rPr lang="ja-JP" altLang="en-US" sz="800" dirty="0">
                          <a:latin typeface="ＭＳ Ｐゴシック" panose="020B0600070205080204" pitchFamily="50" charset="-128"/>
                          <a:ea typeface="ＭＳ Ｐゴシック" panose="020B0600070205080204" pitchFamily="50" charset="-128"/>
                          <a:cs typeface="PMingLiU"/>
                        </a:rPr>
                        <a:t>付帯サービス</a:t>
                      </a:r>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4E3"/>
                    </a:solidFill>
                  </a:tcPr>
                </a:tc>
                <a:tc rowSpan="2" hMerge="1">
                  <a:txBody>
                    <a:bodyPr/>
                    <a:lstStyle/>
                    <a:p>
                      <a:endParaRPr/>
                    </a:p>
                  </a:txBody>
                  <a:tcPr marL="0" marR="0" marT="0" marB="0"/>
                </a:tc>
                <a:tc gridSpan="3">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gridSpan="3">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7">
                  <a:txBody>
                    <a:bodyPr/>
                    <a:lstStyle/>
                    <a:p>
                      <a:endParaRPr sz="8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6">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rowSpan="2" gridSpan="5">
                  <a:txBody>
                    <a:bodyPr/>
                    <a:lstStyle/>
                    <a:p>
                      <a:pPr marL="208279" marR="5715" indent="-203200" algn="ctr">
                        <a:lnSpc>
                          <a:spcPts val="800"/>
                        </a:lnSpc>
                        <a:spcBef>
                          <a:spcPts val="535"/>
                        </a:spcBef>
                      </a:pPr>
                      <a:r>
                        <a:rPr lang="ja-JP" altLang="en-US" sz="800" dirty="0">
                          <a:latin typeface="ＭＳ Ｐゴシック" panose="020B0600070205080204" pitchFamily="50" charset="-128"/>
                          <a:ea typeface="ＭＳ Ｐゴシック" panose="020B0600070205080204" pitchFamily="50" charset="-128"/>
                          <a:cs typeface="PMingLiU"/>
                        </a:rPr>
                        <a:t>契約</a:t>
                      </a:r>
                      <a:r>
                        <a:rPr sz="800" dirty="0" err="1">
                          <a:latin typeface="ＭＳ Ｐゴシック" panose="020B0600070205080204" pitchFamily="50" charset="-128"/>
                          <a:ea typeface="ＭＳ Ｐゴシック" panose="020B0600070205080204" pitchFamily="50" charset="-128"/>
                          <a:cs typeface="PMingLiU"/>
                        </a:rPr>
                        <a:t>期間</a:t>
                      </a:r>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F2F9"/>
                    </a:solidFill>
                  </a:tcPr>
                </a:tc>
                <a:tc rowSpan="2" hMerge="1">
                  <a:txBody>
                    <a:bodyPr/>
                    <a:lstStyle/>
                    <a:p>
                      <a:endParaRPr/>
                    </a:p>
                  </a:txBody>
                  <a:tcPr marL="0" marR="0" marT="0" marB="0"/>
                </a:tc>
                <a:tc rowSpan="2" hMerge="1">
                  <a:txBody>
                    <a:bodyPr/>
                    <a:lstStyle/>
                    <a:p>
                      <a:endParaRPr/>
                    </a:p>
                  </a:txBody>
                  <a:tcPr marL="0" marR="0" marT="0" marB="0"/>
                </a:tc>
                <a:tc rowSpan="2" hMerge="1">
                  <a:txBody>
                    <a:bodyPr/>
                    <a:lstStyle/>
                    <a:p>
                      <a:endParaRPr/>
                    </a:p>
                  </a:txBody>
                  <a:tcPr marL="0" marR="0" marT="0" marB="0"/>
                </a:tc>
                <a:tc rowSpan="2" hMerge="1">
                  <a:txBody>
                    <a:bodyPr/>
                    <a:lstStyle/>
                    <a:p>
                      <a:endParaRPr/>
                    </a:p>
                  </a:txBody>
                  <a:tcPr marL="0" marR="0" marT="0" marB="0">
                    <a:lnL w="3175" cap="flat" cmpd="sng" algn="ctr">
                      <a:solidFill>
                        <a:schemeClr val="tx1"/>
                      </a:solidFill>
                      <a:prstDash val="solid"/>
                      <a:round/>
                      <a:headEnd type="none" w="med" len="med"/>
                      <a:tailEnd type="none" w="med" len="med"/>
                    </a:lnL>
                  </a:tcPr>
                </a:tc>
                <a:tc rowSpan="2" gridSpan="4">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ja-JP" sz="1000" spc="35" dirty="0">
                          <a:latin typeface="ＭＳ Ｐゴシック" panose="020B0600070205080204" pitchFamily="50" charset="-128"/>
                          <a:ea typeface="+mn-ea"/>
                          <a:cs typeface="PMingLiU"/>
                        </a:rPr>
                        <a:t>24</a:t>
                      </a:r>
                      <a:r>
                        <a:rPr lang="ja-JP" altLang="en-US" sz="1000" spc="35" dirty="0">
                          <a:latin typeface="ＭＳ Ｐゴシック" panose="020B0600070205080204" pitchFamily="50" charset="-128"/>
                          <a:ea typeface="+mn-ea"/>
                          <a:cs typeface="PMingLiU"/>
                        </a:rPr>
                        <a:t>ヶ月</a:t>
                      </a:r>
                      <a:endParaRPr lang="ja-JP" altLang="en-US" sz="1000" dirty="0"/>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a:p>
                  </a:txBody>
                  <a:tcPr marL="0" marR="0" marT="0" marB="0">
                    <a:lnL w="3175" cap="flat" cmpd="sng" algn="ctr">
                      <a:solidFill>
                        <a:schemeClr val="tx1"/>
                      </a:solidFill>
                      <a:prstDash val="solid"/>
                      <a:round/>
                      <a:headEnd type="none" w="med" len="med"/>
                      <a:tailEnd type="none" w="med" len="med"/>
                    </a:lnL>
                  </a:tcPr>
                </a:tc>
                <a:tc rowSpan="2" hMerge="1">
                  <a:txBody>
                    <a:bodyPr/>
                    <a:lstStyle/>
                    <a:p>
                      <a:endParaRPr/>
                    </a:p>
                  </a:txBody>
                  <a:tcPr marL="0" marR="0" marT="0" marB="0"/>
                </a:tc>
                <a:tc rowSpan="2" hMerge="1">
                  <a:txBody>
                    <a:bodyPr/>
                    <a:lstStyle/>
                    <a:p>
                      <a:endParaRPr/>
                    </a:p>
                  </a:txBody>
                  <a:tcPr marL="0" marR="0" marT="0" marB="0"/>
                </a:tc>
                <a:extLst>
                  <a:ext uri="{0D108BD9-81ED-4DB2-BD59-A6C34878D82A}">
                    <a16:rowId xmlns:a16="http://schemas.microsoft.com/office/drawing/2014/main" val="10032"/>
                  </a:ext>
                </a:extLst>
              </a:tr>
              <a:tr h="171450">
                <a:tc>
                  <a:txBody>
                    <a:bodyPr/>
                    <a:lstStyle/>
                    <a:p>
                      <a:endParaRPr sz="80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19050">
                      <a:solidFill>
                        <a:srgbClr val="7F7F7F"/>
                      </a:solidFill>
                      <a:prstDash val="solid"/>
                    </a:lnB>
                    <a:solidFill>
                      <a:srgbClr val="F4E4E3"/>
                    </a:solidFill>
                  </a:tcPr>
                </a:tc>
                <a:tc hMerge="1" vMerge="1">
                  <a:txBody>
                    <a:bodyPr/>
                    <a:lstStyle/>
                    <a:p>
                      <a:endParaRPr/>
                    </a:p>
                  </a:txBody>
                  <a:tcPr marL="0" marR="0" marT="0" marB="0"/>
                </a:tc>
                <a:tc gridSpan="3">
                  <a:txBody>
                    <a:bodyPr/>
                    <a:lstStyle/>
                    <a:p>
                      <a:endParaRPr sz="8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gridSpan="3">
                  <a:txBody>
                    <a:bodyPr/>
                    <a:lstStyle/>
                    <a:p>
                      <a:endParaRPr sz="8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7">
                  <a:txBody>
                    <a:bodyPr/>
                    <a:lstStyle/>
                    <a:p>
                      <a:endParaRPr sz="8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6">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tc gridSpan="5" vMerge="1">
                  <a:txBody>
                    <a:bodyPr/>
                    <a:lstStyle/>
                    <a:p>
                      <a:endParaRPr/>
                    </a:p>
                  </a:txBody>
                  <a:tcPr marL="0" marR="0" marT="0" marB="0">
                    <a:lnL w="6350">
                      <a:solidFill>
                        <a:srgbClr val="000000"/>
                      </a:solidFill>
                      <a:prstDash val="solid"/>
                    </a:lnL>
                    <a:lnT w="6350">
                      <a:solidFill>
                        <a:srgbClr val="000000"/>
                      </a:solidFill>
                      <a:prstDash val="solid"/>
                    </a:lnT>
                    <a:lnB w="6350">
                      <a:solidFill>
                        <a:srgbClr val="000000"/>
                      </a:solidFill>
                      <a:prstDash val="solid"/>
                    </a:lnB>
                    <a:solidFill>
                      <a:srgbClr val="EAF2F9"/>
                    </a:solidFill>
                  </a:tcPr>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gridSpan="4"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extLst>
                  <a:ext uri="{0D108BD9-81ED-4DB2-BD59-A6C34878D82A}">
                    <a16:rowId xmlns:a16="http://schemas.microsoft.com/office/drawing/2014/main" val="10033"/>
                  </a:ext>
                </a:extLst>
              </a:tr>
              <a:tr h="171450">
                <a:tc rowSpan="4">
                  <a:txBody>
                    <a:bodyPr/>
                    <a:lstStyle/>
                    <a:p>
                      <a:pPr marL="44450" marR="34290" algn="just">
                        <a:lnSpc>
                          <a:spcPct val="135400"/>
                        </a:lnSpc>
                        <a:spcBef>
                          <a:spcPts val="464"/>
                        </a:spcBef>
                      </a:pPr>
                      <a:r>
                        <a:rPr sz="800" dirty="0">
                          <a:solidFill>
                            <a:srgbClr val="FFFFFF"/>
                          </a:solidFill>
                          <a:latin typeface="ＭＳ Ｐゴシック" panose="020B0600070205080204" pitchFamily="50" charset="-128"/>
                          <a:ea typeface="ＭＳ Ｐゴシック" panose="020B0600070205080204" pitchFamily="50" charset="-128"/>
                          <a:cs typeface="PMingLiU"/>
                        </a:rPr>
                        <a:t>付  属  品</a:t>
                      </a:r>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33F4E"/>
                    </a:solidFill>
                  </a:tcPr>
                </a:tc>
                <a:tc gridSpan="3">
                  <a:txBody>
                    <a:bodyPr/>
                    <a:lstStyle/>
                    <a:p>
                      <a:pPr algn="ctr">
                        <a:lnSpc>
                          <a:spcPct val="100000"/>
                        </a:lnSpc>
                        <a:spcBef>
                          <a:spcPts val="190"/>
                        </a:spcBef>
                      </a:pPr>
                      <a:r>
                        <a:rPr sz="700" dirty="0">
                          <a:latin typeface="ＭＳ Ｐゴシック" panose="020B0600070205080204" pitchFamily="50" charset="-128"/>
                          <a:ea typeface="ＭＳ Ｐゴシック" panose="020B0600070205080204" pitchFamily="50" charset="-128"/>
                          <a:cs typeface="PMingLiU"/>
                        </a:rPr>
                        <a:t>品名</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DF2F8"/>
                    </a:solidFill>
                  </a:tcPr>
                </a:tc>
                <a:tc hMerge="1">
                  <a:txBody>
                    <a:bodyPr/>
                    <a:lstStyle/>
                    <a:p>
                      <a:endParaRPr/>
                    </a:p>
                  </a:txBody>
                  <a:tcPr marL="0" marR="0" marT="0" marB="0"/>
                </a:tc>
                <a:tc hMerge="1">
                  <a:txBody>
                    <a:bodyPr/>
                    <a:lstStyle/>
                    <a:p>
                      <a:endParaRPr/>
                    </a:p>
                  </a:txBody>
                  <a:tcPr marL="0" marR="0" marT="0" marB="0"/>
                </a:tc>
                <a:tc gridSpan="2">
                  <a:txBody>
                    <a:bodyPr/>
                    <a:lstStyle/>
                    <a:p>
                      <a:pPr marL="130175" algn="ctr">
                        <a:lnSpc>
                          <a:spcPct val="100000"/>
                        </a:lnSpc>
                        <a:spcBef>
                          <a:spcPts val="190"/>
                        </a:spcBef>
                      </a:pPr>
                      <a:r>
                        <a:rPr sz="700" dirty="0">
                          <a:latin typeface="ＭＳ Ｐゴシック" panose="020B0600070205080204" pitchFamily="50" charset="-128"/>
                          <a:ea typeface="ＭＳ Ｐゴシック" panose="020B0600070205080204" pitchFamily="50" charset="-128"/>
                          <a:cs typeface="PMingLiU"/>
                        </a:rPr>
                        <a:t>個数</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DF2F8"/>
                    </a:solidFill>
                  </a:tcPr>
                </a:tc>
                <a:tc hMerge="1">
                  <a:txBody>
                    <a:bodyPr/>
                    <a:lstStyle/>
                    <a:p>
                      <a:endParaRPr/>
                    </a:p>
                  </a:txBody>
                  <a:tcPr marL="0" marR="0" marT="0" marB="0"/>
                </a:tc>
                <a:tc gridSpan="2">
                  <a:txBody>
                    <a:bodyPr/>
                    <a:lstStyle/>
                    <a:p>
                      <a:pPr marL="24130" algn="ctr">
                        <a:lnSpc>
                          <a:spcPct val="100000"/>
                        </a:lnSpc>
                        <a:spcBef>
                          <a:spcPts val="190"/>
                        </a:spcBef>
                      </a:pPr>
                      <a:r>
                        <a:rPr sz="700" dirty="0">
                          <a:latin typeface="ＭＳ Ｐゴシック" panose="020B0600070205080204" pitchFamily="50" charset="-128"/>
                          <a:ea typeface="ＭＳ Ｐゴシック" panose="020B0600070205080204" pitchFamily="50" charset="-128"/>
                          <a:cs typeface="PMingLiU"/>
                        </a:rPr>
                        <a:t>提供価格(税別)</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DF2F8"/>
                    </a:solidFil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gridSpan="7">
                  <a:txBody>
                    <a:bodyPr/>
                    <a:lstStyle/>
                    <a:p>
                      <a:pPr algn="ctr">
                        <a:lnSpc>
                          <a:spcPct val="100000"/>
                        </a:lnSpc>
                        <a:spcBef>
                          <a:spcPts val="190"/>
                        </a:spcBef>
                      </a:pPr>
                      <a:r>
                        <a:rPr sz="700" dirty="0">
                          <a:latin typeface="ＭＳ Ｐゴシック" panose="020B0600070205080204" pitchFamily="50" charset="-128"/>
                          <a:ea typeface="ＭＳ Ｐゴシック" panose="020B0600070205080204" pitchFamily="50" charset="-128"/>
                          <a:cs typeface="PMingLiU"/>
                        </a:rPr>
                        <a:t>品名</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DF2F8"/>
                    </a:solidFill>
                  </a:tcPr>
                </a:tc>
                <a:tc hMerge="1">
                  <a:txBody>
                    <a:bodyPr/>
                    <a:lstStyle/>
                    <a:p>
                      <a:endParaRPr/>
                    </a:p>
                  </a:txBody>
                  <a:tcPr marL="0" marR="0" marT="0" marB="0"/>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4">
                  <a:txBody>
                    <a:bodyPr/>
                    <a:lstStyle/>
                    <a:p>
                      <a:pPr marL="130175" algn="ctr">
                        <a:lnSpc>
                          <a:spcPct val="100000"/>
                        </a:lnSpc>
                        <a:spcBef>
                          <a:spcPts val="190"/>
                        </a:spcBef>
                      </a:pPr>
                      <a:r>
                        <a:rPr sz="700" dirty="0">
                          <a:latin typeface="ＭＳ Ｐゴシック" panose="020B0600070205080204" pitchFamily="50" charset="-128"/>
                          <a:ea typeface="ＭＳ Ｐゴシック" panose="020B0600070205080204" pitchFamily="50" charset="-128"/>
                          <a:cs typeface="PMingLiU"/>
                        </a:rPr>
                        <a:t>個数</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DF2F8"/>
                    </a:solidFil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7">
                  <a:txBody>
                    <a:bodyPr/>
                    <a:lstStyle/>
                    <a:p>
                      <a:pPr marL="30480" algn="ctr">
                        <a:lnSpc>
                          <a:spcPct val="100000"/>
                        </a:lnSpc>
                        <a:spcBef>
                          <a:spcPts val="190"/>
                        </a:spcBef>
                      </a:pPr>
                      <a:r>
                        <a:rPr sz="700" dirty="0">
                          <a:latin typeface="ＭＳ Ｐゴシック" panose="020B0600070205080204" pitchFamily="50" charset="-128"/>
                          <a:ea typeface="ＭＳ Ｐゴシック" panose="020B0600070205080204" pitchFamily="50" charset="-128"/>
                          <a:cs typeface="PMingLiU"/>
                        </a:rPr>
                        <a:t>提供価格(税別)</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DF2F8"/>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5">
                  <a:txBody>
                    <a:bodyPr/>
                    <a:lstStyle/>
                    <a:p>
                      <a:pPr marL="68580" algn="ctr">
                        <a:lnSpc>
                          <a:spcPct val="100000"/>
                        </a:lnSpc>
                        <a:spcBef>
                          <a:spcPts val="240"/>
                        </a:spcBef>
                      </a:pPr>
                      <a:r>
                        <a:rPr sz="700" dirty="0">
                          <a:latin typeface="ＭＳ Ｐゴシック" panose="020B0600070205080204" pitchFamily="50" charset="-128"/>
                          <a:ea typeface="ＭＳ Ｐゴシック" panose="020B0600070205080204" pitchFamily="50" charset="-128"/>
                          <a:cs typeface="PMingLiU"/>
                        </a:rPr>
                        <a:t>合計金額(税別)</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DF2F8"/>
                    </a:solidFill>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34"/>
                  </a:ext>
                </a:extLst>
              </a:tr>
              <a:tr h="165100">
                <a:tc vMerge="1">
                  <a:txBody>
                    <a:bodyPr/>
                    <a:lstStyle/>
                    <a:p>
                      <a:endParaRPr/>
                    </a:p>
                  </a:txBody>
                  <a:tcPr marL="0" marR="0" marT="0" marB="0">
                    <a:lnR w="6350">
                      <a:solidFill>
                        <a:srgbClr val="000000"/>
                      </a:solidFill>
                      <a:prstDash val="solid"/>
                    </a:lnR>
                    <a:solidFill>
                      <a:srgbClr val="333F4E"/>
                    </a:solidFill>
                  </a:tcPr>
                </a:tc>
                <a:tc gridSpan="3">
                  <a:txBody>
                    <a:bodyPr/>
                    <a:lstStyle/>
                    <a:p>
                      <a:pPr marL="12700" marR="2540">
                        <a:lnSpc>
                          <a:spcPts val="500"/>
                        </a:lnSpc>
                        <a:spcBef>
                          <a:spcPts val="215"/>
                        </a:spcBef>
                      </a:pPr>
                      <a:endParaRPr sz="5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gridSpan="2">
                  <a:txBody>
                    <a:bodyPr/>
                    <a:lstStyle/>
                    <a:p>
                      <a:pPr marR="8890" algn="r">
                        <a:lnSpc>
                          <a:spcPct val="100000"/>
                        </a:lnSpc>
                        <a:spcBef>
                          <a:spcPts val="300"/>
                        </a:spcBef>
                      </a:pPr>
                      <a:r>
                        <a:rPr sz="800" dirty="0">
                          <a:latin typeface="ＭＳ Ｐゴシック" panose="020B0600070205080204" pitchFamily="50" charset="-128"/>
                          <a:ea typeface="ＭＳ Ｐゴシック" panose="020B0600070205080204" pitchFamily="50" charset="-128"/>
                          <a:cs typeface="PMingLiU"/>
                        </a:rPr>
                        <a:t>個</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gridSpan="2">
                  <a:txBody>
                    <a:bodyPr/>
                    <a:lstStyle/>
                    <a:p>
                      <a:pPr marR="5715" algn="r">
                        <a:lnSpc>
                          <a:spcPct val="100000"/>
                        </a:lnSpc>
                        <a:spcBef>
                          <a:spcPts val="300"/>
                        </a:spcBef>
                      </a:pPr>
                      <a:r>
                        <a:rPr sz="800" dirty="0">
                          <a:latin typeface="ＭＳ Ｐゴシック" panose="020B0600070205080204" pitchFamily="50" charset="-128"/>
                          <a:ea typeface="ＭＳ Ｐゴシック" panose="020B0600070205080204" pitchFamily="50" charset="-128"/>
                          <a:cs typeface="PMingLiU"/>
                        </a:rPr>
                        <a:t>円</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gridSpan="7">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4">
                  <a:txBody>
                    <a:bodyPr/>
                    <a:lstStyle/>
                    <a:p>
                      <a:pPr marR="2540" algn="r">
                        <a:lnSpc>
                          <a:spcPct val="100000"/>
                        </a:lnSpc>
                        <a:spcBef>
                          <a:spcPts val="300"/>
                        </a:spcBef>
                      </a:pPr>
                      <a:r>
                        <a:rPr sz="800" dirty="0">
                          <a:latin typeface="ＭＳ Ｐゴシック" panose="020B0600070205080204" pitchFamily="50" charset="-128"/>
                          <a:ea typeface="ＭＳ Ｐゴシック" panose="020B0600070205080204" pitchFamily="50" charset="-128"/>
                          <a:cs typeface="PMingLiU"/>
                        </a:rPr>
                        <a:t>個</a:t>
                      </a:r>
                      <a:endParaRPr sz="8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7">
                  <a:txBody>
                    <a:bodyPr/>
                    <a:lstStyle/>
                    <a:p>
                      <a:pPr marR="2540" algn="r">
                        <a:lnSpc>
                          <a:spcPct val="100000"/>
                        </a:lnSpc>
                        <a:spcBef>
                          <a:spcPts val="300"/>
                        </a:spcBef>
                      </a:pPr>
                      <a:r>
                        <a:rPr sz="800" dirty="0">
                          <a:latin typeface="ＭＳ Ｐゴシック" panose="020B0600070205080204" pitchFamily="50" charset="-128"/>
                          <a:ea typeface="ＭＳ Ｐゴシック" panose="020B0600070205080204" pitchFamily="50" charset="-128"/>
                          <a:cs typeface="PMingLiU"/>
                        </a:rPr>
                        <a:t>円</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rowSpan="3" gridSpan="5">
                  <a:txBody>
                    <a:bodyPr/>
                    <a:lstStyle/>
                    <a:p>
                      <a:pPr>
                        <a:lnSpc>
                          <a:spcPct val="100000"/>
                        </a:lnSpc>
                      </a:pPr>
                      <a:endParaRPr sz="700" dirty="0">
                        <a:latin typeface="ＭＳ Ｐゴシック" panose="020B0600070205080204" pitchFamily="50" charset="-128"/>
                        <a:ea typeface="ＭＳ Ｐゴシック" panose="020B0600070205080204" pitchFamily="50" charset="-128"/>
                        <a:cs typeface="Times New Roman"/>
                      </a:endParaRPr>
                    </a:p>
                    <a:p>
                      <a:pPr>
                        <a:lnSpc>
                          <a:spcPct val="100000"/>
                        </a:lnSpc>
                        <a:spcBef>
                          <a:spcPts val="45"/>
                        </a:spcBef>
                      </a:pPr>
                      <a:endParaRPr sz="600" dirty="0">
                        <a:latin typeface="ＭＳ Ｐゴシック" panose="020B0600070205080204" pitchFamily="50" charset="-128"/>
                        <a:ea typeface="ＭＳ Ｐゴシック" panose="020B0600070205080204" pitchFamily="50" charset="-128"/>
                        <a:cs typeface="Times New Roman"/>
                      </a:endParaRPr>
                    </a:p>
                    <a:p>
                      <a:pPr marR="27940" algn="r">
                        <a:lnSpc>
                          <a:spcPct val="100000"/>
                        </a:lnSpc>
                      </a:pPr>
                      <a:r>
                        <a:rPr sz="700" dirty="0">
                          <a:latin typeface="ＭＳ Ｐゴシック" panose="020B0600070205080204" pitchFamily="50" charset="-128"/>
                          <a:ea typeface="ＭＳ Ｐゴシック" panose="020B0600070205080204" pitchFamily="50" charset="-128"/>
                          <a:cs typeface="PMingLiU"/>
                        </a:rPr>
                        <a:t>円</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hMerge="1">
                  <a:txBody>
                    <a:bodyPr/>
                    <a:lstStyle/>
                    <a:p>
                      <a:endParaRPr/>
                    </a:p>
                  </a:txBody>
                  <a:tcPr marL="0" marR="0" marT="0" marB="0"/>
                </a:tc>
                <a:tc rowSpan="3" hMerge="1">
                  <a:txBody>
                    <a:bodyPr/>
                    <a:lstStyle/>
                    <a:p>
                      <a:endParaRPr/>
                    </a:p>
                  </a:txBody>
                  <a:tcPr marL="0" marR="0" marT="0" marB="0">
                    <a:lnL w="3175" cap="flat" cmpd="sng" algn="ctr">
                      <a:solidFill>
                        <a:schemeClr val="tx1"/>
                      </a:solidFill>
                      <a:prstDash val="solid"/>
                      <a:round/>
                      <a:headEnd type="none" w="med" len="med"/>
                      <a:tailEnd type="none" w="med" len="med"/>
                    </a:lnL>
                  </a:tcPr>
                </a:tc>
                <a:tc rowSpan="3" hMerge="1">
                  <a:txBody>
                    <a:bodyPr/>
                    <a:lstStyle/>
                    <a:p>
                      <a:endParaRPr/>
                    </a:p>
                  </a:txBody>
                  <a:tcPr marL="0" marR="0" marT="0" marB="0"/>
                </a:tc>
                <a:tc rowSpan="3" hMerge="1">
                  <a:txBody>
                    <a:bodyPr/>
                    <a:lstStyle/>
                    <a:p>
                      <a:endParaRPr/>
                    </a:p>
                  </a:txBody>
                  <a:tcPr marL="0" marR="0" marT="0" marB="0"/>
                </a:tc>
                <a:extLst>
                  <a:ext uri="{0D108BD9-81ED-4DB2-BD59-A6C34878D82A}">
                    <a16:rowId xmlns:a16="http://schemas.microsoft.com/office/drawing/2014/main" val="10035"/>
                  </a:ext>
                </a:extLst>
              </a:tr>
              <a:tr h="165100">
                <a:tc vMerge="1">
                  <a:txBody>
                    <a:bodyPr/>
                    <a:lstStyle/>
                    <a:p>
                      <a:endParaRPr/>
                    </a:p>
                  </a:txBody>
                  <a:tcPr marL="0" marR="0" marT="0" marB="0">
                    <a:lnR w="6350">
                      <a:solidFill>
                        <a:srgbClr val="000000"/>
                      </a:solidFill>
                      <a:prstDash val="solid"/>
                    </a:lnR>
                    <a:solidFill>
                      <a:srgbClr val="333F4E"/>
                    </a:solidFill>
                  </a:tcPr>
                </a:tc>
                <a:tc gridSpan="3">
                  <a:txBody>
                    <a:bodyPr/>
                    <a:lstStyle/>
                    <a:p>
                      <a:endParaRPr sz="7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gridSpan="2">
                  <a:txBody>
                    <a:bodyPr/>
                    <a:lstStyle/>
                    <a:p>
                      <a:pPr marR="8890" algn="r">
                        <a:lnSpc>
                          <a:spcPct val="100000"/>
                        </a:lnSpc>
                        <a:spcBef>
                          <a:spcPts val="300"/>
                        </a:spcBef>
                      </a:pPr>
                      <a:r>
                        <a:rPr sz="800" dirty="0">
                          <a:latin typeface="ＭＳ Ｐゴシック" panose="020B0600070205080204" pitchFamily="50" charset="-128"/>
                          <a:ea typeface="ＭＳ Ｐゴシック" panose="020B0600070205080204" pitchFamily="50" charset="-128"/>
                          <a:cs typeface="PMingLiU"/>
                        </a:rPr>
                        <a:t>個</a:t>
                      </a:r>
                      <a:endParaRPr sz="8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gridSpan="2">
                  <a:txBody>
                    <a:bodyPr/>
                    <a:lstStyle/>
                    <a:p>
                      <a:pPr marR="5715" algn="r">
                        <a:lnSpc>
                          <a:spcPct val="100000"/>
                        </a:lnSpc>
                        <a:spcBef>
                          <a:spcPts val="300"/>
                        </a:spcBef>
                      </a:pPr>
                      <a:r>
                        <a:rPr sz="800" dirty="0">
                          <a:latin typeface="ＭＳ Ｐゴシック" panose="020B0600070205080204" pitchFamily="50" charset="-128"/>
                          <a:ea typeface="ＭＳ Ｐゴシック" panose="020B0600070205080204" pitchFamily="50" charset="-128"/>
                          <a:cs typeface="PMingLiU"/>
                        </a:rPr>
                        <a:t>円</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gridSpan="7">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4">
                  <a:txBody>
                    <a:bodyPr/>
                    <a:lstStyle/>
                    <a:p>
                      <a:pPr marR="2540" algn="r">
                        <a:lnSpc>
                          <a:spcPct val="100000"/>
                        </a:lnSpc>
                        <a:spcBef>
                          <a:spcPts val="300"/>
                        </a:spcBef>
                      </a:pPr>
                      <a:r>
                        <a:rPr sz="800" dirty="0">
                          <a:latin typeface="ＭＳ Ｐゴシック" panose="020B0600070205080204" pitchFamily="50" charset="-128"/>
                          <a:ea typeface="ＭＳ Ｐゴシック" panose="020B0600070205080204" pitchFamily="50" charset="-128"/>
                          <a:cs typeface="PMingLiU"/>
                        </a:rPr>
                        <a:t>個</a:t>
                      </a:r>
                      <a:endParaRPr sz="8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7">
                  <a:txBody>
                    <a:bodyPr/>
                    <a:lstStyle/>
                    <a:p>
                      <a:pPr marR="2540" algn="r">
                        <a:lnSpc>
                          <a:spcPct val="100000"/>
                        </a:lnSpc>
                        <a:spcBef>
                          <a:spcPts val="300"/>
                        </a:spcBef>
                      </a:pPr>
                      <a:r>
                        <a:rPr sz="800" dirty="0">
                          <a:latin typeface="ＭＳ Ｐゴシック" panose="020B0600070205080204" pitchFamily="50" charset="-128"/>
                          <a:ea typeface="ＭＳ Ｐゴシック" panose="020B0600070205080204" pitchFamily="50" charset="-128"/>
                          <a:cs typeface="PMingLiU"/>
                        </a:rPr>
                        <a:t>円</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5"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extLst>
                  <a:ext uri="{0D108BD9-81ED-4DB2-BD59-A6C34878D82A}">
                    <a16:rowId xmlns:a16="http://schemas.microsoft.com/office/drawing/2014/main" val="10036"/>
                  </a:ext>
                </a:extLst>
              </a:tr>
              <a:tr h="165100">
                <a:tc vMerge="1">
                  <a:txBody>
                    <a:bodyPr/>
                    <a:lstStyle/>
                    <a:p>
                      <a:endParaRPr/>
                    </a:p>
                  </a:txBody>
                  <a:tcPr marL="0" marR="0" marT="0" marB="0">
                    <a:lnR w="6350">
                      <a:solidFill>
                        <a:srgbClr val="000000"/>
                      </a:solidFill>
                      <a:prstDash val="solid"/>
                    </a:lnR>
                    <a:solidFill>
                      <a:srgbClr val="333F4E"/>
                    </a:solidFill>
                  </a:tcPr>
                </a:tc>
                <a:tc gridSpan="3">
                  <a:txBody>
                    <a:bodyPr/>
                    <a:lstStyle/>
                    <a:p>
                      <a:endParaRPr sz="6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gridSpan="2">
                  <a:txBody>
                    <a:bodyPr/>
                    <a:lstStyle/>
                    <a:p>
                      <a:pPr marR="8890" algn="r">
                        <a:lnSpc>
                          <a:spcPct val="100000"/>
                        </a:lnSpc>
                        <a:spcBef>
                          <a:spcPts val="300"/>
                        </a:spcBef>
                      </a:pPr>
                      <a:r>
                        <a:rPr sz="800" dirty="0">
                          <a:latin typeface="ＭＳ Ｐゴシック" panose="020B0600070205080204" pitchFamily="50" charset="-128"/>
                          <a:ea typeface="ＭＳ Ｐゴシック" panose="020B0600070205080204" pitchFamily="50" charset="-128"/>
                          <a:cs typeface="PMingLiU"/>
                        </a:rPr>
                        <a:t>個</a:t>
                      </a:r>
                      <a:endParaRPr sz="8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gridSpan="2">
                  <a:txBody>
                    <a:bodyPr/>
                    <a:lstStyle/>
                    <a:p>
                      <a:pPr marR="5715" algn="r">
                        <a:lnSpc>
                          <a:spcPct val="100000"/>
                        </a:lnSpc>
                        <a:spcBef>
                          <a:spcPts val="300"/>
                        </a:spcBef>
                      </a:pPr>
                      <a:r>
                        <a:rPr sz="800" dirty="0">
                          <a:latin typeface="ＭＳ Ｐゴシック" panose="020B0600070205080204" pitchFamily="50" charset="-128"/>
                          <a:ea typeface="ＭＳ Ｐゴシック" panose="020B0600070205080204" pitchFamily="50" charset="-128"/>
                          <a:cs typeface="PMingLiU"/>
                        </a:rPr>
                        <a:t>円</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gridSpan="7">
                  <a:txBody>
                    <a:bodyPr/>
                    <a:lstStyle/>
                    <a:p>
                      <a:endParaRPr sz="8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kumimoji="1" lang="ja-JP" altLang="en-US"/>
                    </a:p>
                  </a:txBody>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4">
                  <a:txBody>
                    <a:bodyPr/>
                    <a:lstStyle/>
                    <a:p>
                      <a:pPr marR="2540" algn="r">
                        <a:lnSpc>
                          <a:spcPct val="100000"/>
                        </a:lnSpc>
                        <a:spcBef>
                          <a:spcPts val="300"/>
                        </a:spcBef>
                      </a:pPr>
                      <a:r>
                        <a:rPr sz="800" dirty="0">
                          <a:latin typeface="ＭＳ Ｐゴシック" panose="020B0600070205080204" pitchFamily="50" charset="-128"/>
                          <a:ea typeface="ＭＳ Ｐゴシック" panose="020B0600070205080204" pitchFamily="50" charset="-128"/>
                          <a:cs typeface="PMingLiU"/>
                        </a:rPr>
                        <a:t>個</a:t>
                      </a:r>
                      <a:endParaRPr sz="80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lnL w="3175" cap="flat" cmpd="sng" algn="ctr">
                      <a:solidFill>
                        <a:schemeClr val="tx1"/>
                      </a:solidFill>
                      <a:prstDash val="solid"/>
                      <a:round/>
                      <a:headEnd type="none" w="med" len="med"/>
                      <a:tailEnd type="none" w="med" len="med"/>
                    </a:lnL>
                  </a:tcPr>
                </a:tc>
                <a:tc hMerge="1">
                  <a:txBody>
                    <a:bodyPr/>
                    <a:lstStyle/>
                    <a:p>
                      <a:endParaRPr/>
                    </a:p>
                  </a:txBody>
                  <a:tcPr marL="0" marR="0" marT="0" marB="0"/>
                </a:tc>
                <a:tc gridSpan="7">
                  <a:txBody>
                    <a:bodyPr/>
                    <a:lstStyle/>
                    <a:p>
                      <a:pPr marR="2540" algn="r">
                        <a:lnSpc>
                          <a:spcPct val="100000"/>
                        </a:lnSpc>
                        <a:spcBef>
                          <a:spcPts val="300"/>
                        </a:spcBef>
                      </a:pPr>
                      <a:r>
                        <a:rPr sz="800" dirty="0">
                          <a:latin typeface="ＭＳ Ｐゴシック" panose="020B0600070205080204" pitchFamily="50" charset="-128"/>
                          <a:ea typeface="ＭＳ Ｐゴシック" panose="020B0600070205080204" pitchFamily="50" charset="-128"/>
                          <a:cs typeface="PMingLiU"/>
                        </a:rPr>
                        <a:t>円</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5"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extLst>
                  <a:ext uri="{0D108BD9-81ED-4DB2-BD59-A6C34878D82A}">
                    <a16:rowId xmlns:a16="http://schemas.microsoft.com/office/drawing/2014/main" val="10037"/>
                  </a:ext>
                </a:extLst>
              </a:tr>
            </a:tbl>
          </a:graphicData>
        </a:graphic>
      </p:graphicFrame>
      <p:sp>
        <p:nvSpPr>
          <p:cNvPr id="16" name="object 16"/>
          <p:cNvSpPr/>
          <p:nvPr/>
        </p:nvSpPr>
        <p:spPr>
          <a:xfrm>
            <a:off x="6416294" y="2164551"/>
            <a:ext cx="635000" cy="635000"/>
          </a:xfrm>
          <a:custGeom>
            <a:avLst/>
            <a:gdLst/>
            <a:ahLst/>
            <a:cxnLst/>
            <a:rect l="l" t="t" r="r" b="b"/>
            <a:pathLst>
              <a:path w="635000" h="635000">
                <a:moveTo>
                  <a:pt x="635000" y="317500"/>
                </a:moveTo>
                <a:lnTo>
                  <a:pt x="631558" y="270573"/>
                </a:lnTo>
                <a:lnTo>
                  <a:pt x="621560" y="225788"/>
                </a:lnTo>
                <a:lnTo>
                  <a:pt x="605496" y="183634"/>
                </a:lnTo>
                <a:lnTo>
                  <a:pt x="583858" y="144601"/>
                </a:lnTo>
                <a:lnTo>
                  <a:pt x="557134" y="109181"/>
                </a:lnTo>
                <a:lnTo>
                  <a:pt x="525818" y="77865"/>
                </a:lnTo>
                <a:lnTo>
                  <a:pt x="490398" y="51141"/>
                </a:lnTo>
                <a:lnTo>
                  <a:pt x="451365" y="29503"/>
                </a:lnTo>
                <a:lnTo>
                  <a:pt x="409211" y="13439"/>
                </a:lnTo>
                <a:lnTo>
                  <a:pt x="364426" y="3441"/>
                </a:lnTo>
                <a:lnTo>
                  <a:pt x="317500" y="0"/>
                </a:lnTo>
                <a:lnTo>
                  <a:pt x="270573" y="3441"/>
                </a:lnTo>
                <a:lnTo>
                  <a:pt x="225788" y="13439"/>
                </a:lnTo>
                <a:lnTo>
                  <a:pt x="183634" y="29503"/>
                </a:lnTo>
                <a:lnTo>
                  <a:pt x="144601" y="51141"/>
                </a:lnTo>
                <a:lnTo>
                  <a:pt x="109181" y="77865"/>
                </a:lnTo>
                <a:lnTo>
                  <a:pt x="77865" y="109181"/>
                </a:lnTo>
                <a:lnTo>
                  <a:pt x="51141" y="144601"/>
                </a:lnTo>
                <a:lnTo>
                  <a:pt x="29503" y="183634"/>
                </a:lnTo>
                <a:lnTo>
                  <a:pt x="13439" y="225788"/>
                </a:lnTo>
                <a:lnTo>
                  <a:pt x="3441" y="270573"/>
                </a:lnTo>
                <a:lnTo>
                  <a:pt x="0" y="317500"/>
                </a:lnTo>
                <a:lnTo>
                  <a:pt x="3441" y="364426"/>
                </a:lnTo>
                <a:lnTo>
                  <a:pt x="13439" y="409211"/>
                </a:lnTo>
                <a:lnTo>
                  <a:pt x="29503" y="451365"/>
                </a:lnTo>
                <a:lnTo>
                  <a:pt x="51141" y="490398"/>
                </a:lnTo>
                <a:lnTo>
                  <a:pt x="77865" y="525818"/>
                </a:lnTo>
                <a:lnTo>
                  <a:pt x="109181" y="557134"/>
                </a:lnTo>
                <a:lnTo>
                  <a:pt x="144601" y="583858"/>
                </a:lnTo>
                <a:lnTo>
                  <a:pt x="183634" y="605496"/>
                </a:lnTo>
                <a:lnTo>
                  <a:pt x="225788" y="621560"/>
                </a:lnTo>
                <a:lnTo>
                  <a:pt x="270573" y="631558"/>
                </a:lnTo>
                <a:lnTo>
                  <a:pt x="317500" y="635000"/>
                </a:lnTo>
                <a:lnTo>
                  <a:pt x="364426" y="631558"/>
                </a:lnTo>
                <a:lnTo>
                  <a:pt x="409211" y="621560"/>
                </a:lnTo>
                <a:lnTo>
                  <a:pt x="451365" y="605496"/>
                </a:lnTo>
                <a:lnTo>
                  <a:pt x="490398" y="583858"/>
                </a:lnTo>
                <a:lnTo>
                  <a:pt x="525818" y="557134"/>
                </a:lnTo>
                <a:lnTo>
                  <a:pt x="557134" y="525818"/>
                </a:lnTo>
                <a:lnTo>
                  <a:pt x="583858" y="490398"/>
                </a:lnTo>
                <a:lnTo>
                  <a:pt x="605496" y="451365"/>
                </a:lnTo>
                <a:lnTo>
                  <a:pt x="621560" y="409211"/>
                </a:lnTo>
                <a:lnTo>
                  <a:pt x="631558" y="364426"/>
                </a:lnTo>
                <a:lnTo>
                  <a:pt x="635000" y="317500"/>
                </a:lnTo>
              </a:path>
            </a:pathLst>
          </a:custGeom>
          <a:ln w="6350">
            <a:solidFill>
              <a:srgbClr val="7F7F7F"/>
            </a:solidFill>
            <a:prstDash val="dash"/>
          </a:ln>
        </p:spPr>
        <p:txBody>
          <a:bodyPr wrap="square" lIns="0" tIns="0" rIns="0" bIns="0" rtlCol="0"/>
          <a:lstStyle/>
          <a:p>
            <a:endParaRPr>
              <a:latin typeface="ＭＳ Ｐゴシック" panose="020B0600070205080204" pitchFamily="50" charset="-128"/>
              <a:ea typeface="ＭＳ Ｐゴシック" panose="020B0600070205080204" pitchFamily="50" charset="-128"/>
            </a:endParaRPr>
          </a:p>
        </p:txBody>
      </p:sp>
      <p:sp>
        <p:nvSpPr>
          <p:cNvPr id="20" name="object 20"/>
          <p:cNvSpPr/>
          <p:nvPr/>
        </p:nvSpPr>
        <p:spPr>
          <a:xfrm>
            <a:off x="2501900" y="3286345"/>
            <a:ext cx="88900" cy="88900"/>
          </a:xfrm>
          <a:custGeom>
            <a:avLst/>
            <a:gdLst/>
            <a:ahLst/>
            <a:cxnLst/>
            <a:rect l="l" t="t" r="r" b="b"/>
            <a:pathLst>
              <a:path w="88900" h="88900">
                <a:moveTo>
                  <a:pt x="0" y="88900"/>
                </a:moveTo>
                <a:lnTo>
                  <a:pt x="88900" y="88900"/>
                </a:lnTo>
                <a:lnTo>
                  <a:pt x="88900" y="0"/>
                </a:lnTo>
                <a:lnTo>
                  <a:pt x="0" y="0"/>
                </a:lnTo>
                <a:lnTo>
                  <a:pt x="0" y="88900"/>
                </a:lnTo>
              </a:path>
            </a:pathLst>
          </a:custGeom>
          <a:ln w="6350">
            <a:solidFill>
              <a:srgbClr val="000000"/>
            </a:solidFill>
          </a:ln>
        </p:spPr>
        <p:txBody>
          <a:bodyPr wrap="square" lIns="0" tIns="0" rIns="0" bIns="0" rtlCol="0"/>
          <a:lstStyle/>
          <a:p>
            <a:endParaRPr>
              <a:latin typeface="ＭＳ Ｐゴシック" panose="020B0600070205080204" pitchFamily="50" charset="-128"/>
              <a:ea typeface="ＭＳ Ｐゴシック" panose="020B0600070205080204" pitchFamily="50" charset="-128"/>
            </a:endParaRPr>
          </a:p>
        </p:txBody>
      </p:sp>
      <p:sp>
        <p:nvSpPr>
          <p:cNvPr id="22" name="object 22"/>
          <p:cNvSpPr/>
          <p:nvPr/>
        </p:nvSpPr>
        <p:spPr>
          <a:xfrm>
            <a:off x="2495550" y="4008975"/>
            <a:ext cx="88900" cy="88900"/>
          </a:xfrm>
          <a:custGeom>
            <a:avLst/>
            <a:gdLst/>
            <a:ahLst/>
            <a:cxnLst/>
            <a:rect l="l" t="t" r="r" b="b"/>
            <a:pathLst>
              <a:path w="88900" h="88900">
                <a:moveTo>
                  <a:pt x="0" y="88900"/>
                </a:moveTo>
                <a:lnTo>
                  <a:pt x="88900" y="88900"/>
                </a:lnTo>
                <a:lnTo>
                  <a:pt x="88900" y="0"/>
                </a:lnTo>
                <a:lnTo>
                  <a:pt x="0" y="0"/>
                </a:lnTo>
                <a:lnTo>
                  <a:pt x="0" y="88900"/>
                </a:lnTo>
              </a:path>
            </a:pathLst>
          </a:custGeom>
          <a:ln w="6350">
            <a:solidFill>
              <a:srgbClr val="000000"/>
            </a:solidFill>
          </a:ln>
        </p:spPr>
        <p:txBody>
          <a:bodyPr wrap="square" lIns="0" tIns="0" rIns="0" bIns="0" rtlCol="0"/>
          <a:lstStyle/>
          <a:p>
            <a:endParaRPr>
              <a:latin typeface="ＭＳ Ｐゴシック" panose="020B0600070205080204" pitchFamily="50" charset="-128"/>
              <a:ea typeface="ＭＳ Ｐゴシック" panose="020B0600070205080204" pitchFamily="50" charset="-128"/>
            </a:endParaRPr>
          </a:p>
        </p:txBody>
      </p:sp>
      <p:pic>
        <p:nvPicPr>
          <p:cNvPr id="17" name="그림 8">
            <a:extLst>
              <a:ext uri="{FF2B5EF4-FFF2-40B4-BE49-F238E27FC236}">
                <a16:creationId xmlns:a16="http://schemas.microsoft.com/office/drawing/2014/main" id="{D8315FCD-0687-0F41-BB93-0EA265727D1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73850" y="422962"/>
            <a:ext cx="609600" cy="17504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54000" y="254000"/>
            <a:ext cx="635000" cy="161583"/>
          </a:xfrm>
          <a:prstGeom prst="rect">
            <a:avLst/>
          </a:prstGeom>
          <a:solidFill>
            <a:srgbClr val="212B34"/>
          </a:solidFill>
        </p:spPr>
        <p:txBody>
          <a:bodyPr vert="horz" wrap="square" lIns="0" tIns="38100" rIns="0" bIns="0" rtlCol="0" anchor="ctr">
            <a:spAutoFit/>
          </a:bodyPr>
          <a:lstStyle/>
          <a:p>
            <a:pPr marL="107950">
              <a:lnSpc>
                <a:spcPct val="100000"/>
              </a:lnSpc>
              <a:spcBef>
                <a:spcPts val="300"/>
              </a:spcBef>
            </a:pPr>
            <a:r>
              <a:rPr sz="800" dirty="0">
                <a:solidFill>
                  <a:srgbClr val="FFFFFF"/>
                </a:solidFill>
                <a:latin typeface="ＭＳ Ｐゴシック" panose="020B0600070205080204" pitchFamily="50" charset="-128"/>
                <a:ea typeface="ＭＳ Ｐゴシック" panose="020B0600070205080204" pitchFamily="50" charset="-128"/>
                <a:cs typeface="PMingLiU"/>
              </a:rPr>
              <a:t>法人専用</a:t>
            </a:r>
            <a:endParaRPr sz="800" dirty="0">
              <a:latin typeface="ＭＳ Ｐゴシック" panose="020B0600070205080204" pitchFamily="50" charset="-128"/>
              <a:ea typeface="ＭＳ Ｐゴシック" panose="020B0600070205080204" pitchFamily="50" charset="-128"/>
              <a:cs typeface="PMingLiU"/>
            </a:endParaRPr>
          </a:p>
        </p:txBody>
      </p:sp>
      <p:sp>
        <p:nvSpPr>
          <p:cNvPr id="3" name="object 3"/>
          <p:cNvSpPr txBox="1"/>
          <p:nvPr/>
        </p:nvSpPr>
        <p:spPr>
          <a:xfrm>
            <a:off x="1498600" y="286257"/>
            <a:ext cx="4140200" cy="127000"/>
          </a:xfrm>
          <a:prstGeom prst="rect">
            <a:avLst/>
          </a:prstGeom>
        </p:spPr>
        <p:txBody>
          <a:bodyPr vert="horz" wrap="square" lIns="0" tIns="0" rIns="0" bIns="0" rtlCol="0">
            <a:spAutoFit/>
          </a:bodyPr>
          <a:lstStyle/>
          <a:p>
            <a:pPr marL="12700">
              <a:lnSpc>
                <a:spcPct val="100000"/>
              </a:lnSpc>
            </a:pPr>
            <a:r>
              <a:rPr sz="800" dirty="0" err="1">
                <a:latin typeface="ＭＳ Ｐゴシック" panose="020B0600070205080204" pitchFamily="50" charset="-128"/>
                <a:ea typeface="ＭＳ Ｐゴシック" panose="020B0600070205080204" pitchFamily="50" charset="-128"/>
                <a:cs typeface="PMingLiU"/>
              </a:rPr>
              <a:t>電気通信サ</a:t>
            </a:r>
            <a:r>
              <a:rPr sz="800" dirty="0">
                <a:latin typeface="ＭＳ Ｐゴシック" panose="020B0600070205080204" pitchFamily="50" charset="-128"/>
                <a:ea typeface="ＭＳ Ｐゴシック" panose="020B0600070205080204" pitchFamily="50" charset="-128"/>
                <a:cs typeface="PMingLiU"/>
              </a:rPr>
              <a:t>ー</a:t>
            </a:r>
            <a:r>
              <a:rPr lang="ja-JP" altLang="en-US" sz="800">
                <a:latin typeface="ＭＳ Ｐゴシック" panose="020B0600070205080204" pitchFamily="50" charset="-128"/>
                <a:ea typeface="ＭＳ Ｐゴシック" panose="020B0600070205080204" pitchFamily="50" charset="-128"/>
                <a:cs typeface="PMingLiU"/>
              </a:rPr>
              <a:t>ビス契約</a:t>
            </a:r>
            <a:r>
              <a:rPr lang="en-US" altLang="ja-JP" sz="800" dirty="0">
                <a:latin typeface="ＭＳ Ｐゴシック" panose="020B0600070205080204" pitchFamily="50" charset="-128"/>
                <a:ea typeface="ＭＳ Ｐゴシック" panose="020B0600070205080204" pitchFamily="50" charset="-128"/>
                <a:cs typeface="PMingLiU"/>
              </a:rPr>
              <a:t> </a:t>
            </a:r>
            <a:r>
              <a:rPr sz="800" spc="5" dirty="0" err="1">
                <a:latin typeface="ＭＳ Ｐゴシック" panose="020B0600070205080204" pitchFamily="50" charset="-128"/>
                <a:ea typeface="ＭＳ Ｐゴシック" panose="020B0600070205080204" pitchFamily="50" charset="-128"/>
                <a:cs typeface="PMingLiU"/>
              </a:rPr>
              <a:t>申込書</a:t>
            </a:r>
            <a:r>
              <a:rPr sz="800" spc="5" dirty="0">
                <a:latin typeface="ＭＳ Ｐゴシック" panose="020B0600070205080204" pitchFamily="50" charset="-128"/>
                <a:ea typeface="ＭＳ Ｐゴシック" panose="020B0600070205080204" pitchFamily="50" charset="-128"/>
                <a:cs typeface="PMingLiU"/>
              </a:rPr>
              <a:t>/特約通知書</a:t>
            </a:r>
            <a:endParaRPr sz="800" dirty="0">
              <a:latin typeface="ＭＳ Ｐゴシック" panose="020B0600070205080204" pitchFamily="50" charset="-128"/>
              <a:ea typeface="ＭＳ Ｐゴシック" panose="020B0600070205080204" pitchFamily="50" charset="-128"/>
              <a:cs typeface="PMingLiU"/>
            </a:endParaRPr>
          </a:p>
        </p:txBody>
      </p:sp>
      <p:sp>
        <p:nvSpPr>
          <p:cNvPr id="4" name="object 4"/>
          <p:cNvSpPr txBox="1"/>
          <p:nvPr/>
        </p:nvSpPr>
        <p:spPr>
          <a:xfrm>
            <a:off x="6261100" y="275081"/>
            <a:ext cx="508000" cy="112395"/>
          </a:xfrm>
          <a:prstGeom prst="rect">
            <a:avLst/>
          </a:prstGeom>
        </p:spPr>
        <p:txBody>
          <a:bodyPr vert="horz" wrap="square" lIns="0" tIns="0" rIns="0" bIns="0" rtlCol="0">
            <a:spAutoFit/>
          </a:bodyPr>
          <a:lstStyle/>
          <a:p>
            <a:pPr marL="12700">
              <a:lnSpc>
                <a:spcPct val="100000"/>
              </a:lnSpc>
            </a:pPr>
            <a:r>
              <a:rPr sz="700" dirty="0">
                <a:latin typeface="PMingLiU"/>
                <a:cs typeface="PMingLiU"/>
              </a:rPr>
              <a:t>【 </a:t>
            </a:r>
            <a:r>
              <a:rPr sz="700" spc="110" dirty="0">
                <a:latin typeface="PMingLiU"/>
                <a:cs typeface="PMingLiU"/>
              </a:rPr>
              <a:t>1 </a:t>
            </a:r>
            <a:r>
              <a:rPr sz="700" spc="165" dirty="0">
                <a:latin typeface="PMingLiU"/>
                <a:cs typeface="PMingLiU"/>
              </a:rPr>
              <a:t>/ </a:t>
            </a:r>
            <a:r>
              <a:rPr sz="700" spc="110" dirty="0">
                <a:latin typeface="PMingLiU"/>
                <a:cs typeface="PMingLiU"/>
              </a:rPr>
              <a:t>2</a:t>
            </a:r>
            <a:r>
              <a:rPr sz="700" spc="60" dirty="0">
                <a:latin typeface="PMingLiU"/>
                <a:cs typeface="PMingLiU"/>
              </a:rPr>
              <a:t> </a:t>
            </a:r>
            <a:r>
              <a:rPr sz="700" dirty="0">
                <a:latin typeface="PMingLiU"/>
                <a:cs typeface="PMingLiU"/>
              </a:rPr>
              <a:t>】</a:t>
            </a:r>
            <a:endParaRPr sz="700">
              <a:latin typeface="PMingLiU"/>
              <a:cs typeface="PMingLiU"/>
            </a:endParaRPr>
          </a:p>
        </p:txBody>
      </p:sp>
      <p:sp>
        <p:nvSpPr>
          <p:cNvPr id="6" name="object 6"/>
          <p:cNvSpPr/>
          <p:nvPr/>
        </p:nvSpPr>
        <p:spPr>
          <a:xfrm>
            <a:off x="4292600" y="889000"/>
            <a:ext cx="635000" cy="635000"/>
          </a:xfrm>
          <a:custGeom>
            <a:avLst/>
            <a:gdLst/>
            <a:ahLst/>
            <a:cxnLst/>
            <a:rect l="l" t="t" r="r" b="b"/>
            <a:pathLst>
              <a:path w="635000" h="635000">
                <a:moveTo>
                  <a:pt x="635000" y="317500"/>
                </a:moveTo>
                <a:lnTo>
                  <a:pt x="631558" y="270573"/>
                </a:lnTo>
                <a:lnTo>
                  <a:pt x="621560" y="225788"/>
                </a:lnTo>
                <a:lnTo>
                  <a:pt x="605496" y="183634"/>
                </a:lnTo>
                <a:lnTo>
                  <a:pt x="583858" y="144601"/>
                </a:lnTo>
                <a:lnTo>
                  <a:pt x="557134" y="109181"/>
                </a:lnTo>
                <a:lnTo>
                  <a:pt x="525818" y="77865"/>
                </a:lnTo>
                <a:lnTo>
                  <a:pt x="490398" y="51141"/>
                </a:lnTo>
                <a:lnTo>
                  <a:pt x="451365" y="29503"/>
                </a:lnTo>
                <a:lnTo>
                  <a:pt x="409211" y="13439"/>
                </a:lnTo>
                <a:lnTo>
                  <a:pt x="364426" y="3441"/>
                </a:lnTo>
                <a:lnTo>
                  <a:pt x="317500" y="0"/>
                </a:lnTo>
                <a:lnTo>
                  <a:pt x="270573" y="3441"/>
                </a:lnTo>
                <a:lnTo>
                  <a:pt x="225788" y="13439"/>
                </a:lnTo>
                <a:lnTo>
                  <a:pt x="183634" y="29503"/>
                </a:lnTo>
                <a:lnTo>
                  <a:pt x="144601" y="51141"/>
                </a:lnTo>
                <a:lnTo>
                  <a:pt x="109181" y="77865"/>
                </a:lnTo>
                <a:lnTo>
                  <a:pt x="77865" y="109181"/>
                </a:lnTo>
                <a:lnTo>
                  <a:pt x="51141" y="144601"/>
                </a:lnTo>
                <a:lnTo>
                  <a:pt x="29503" y="183634"/>
                </a:lnTo>
                <a:lnTo>
                  <a:pt x="13439" y="225788"/>
                </a:lnTo>
                <a:lnTo>
                  <a:pt x="3441" y="270573"/>
                </a:lnTo>
                <a:lnTo>
                  <a:pt x="0" y="317500"/>
                </a:lnTo>
                <a:lnTo>
                  <a:pt x="3441" y="364426"/>
                </a:lnTo>
                <a:lnTo>
                  <a:pt x="13439" y="409211"/>
                </a:lnTo>
                <a:lnTo>
                  <a:pt x="29503" y="451365"/>
                </a:lnTo>
                <a:lnTo>
                  <a:pt x="51141" y="490398"/>
                </a:lnTo>
                <a:lnTo>
                  <a:pt x="77865" y="525818"/>
                </a:lnTo>
                <a:lnTo>
                  <a:pt x="109181" y="557134"/>
                </a:lnTo>
                <a:lnTo>
                  <a:pt x="144601" y="583858"/>
                </a:lnTo>
                <a:lnTo>
                  <a:pt x="183634" y="605496"/>
                </a:lnTo>
                <a:lnTo>
                  <a:pt x="225788" y="621560"/>
                </a:lnTo>
                <a:lnTo>
                  <a:pt x="270573" y="631558"/>
                </a:lnTo>
                <a:lnTo>
                  <a:pt x="317500" y="635000"/>
                </a:lnTo>
                <a:lnTo>
                  <a:pt x="364426" y="631558"/>
                </a:lnTo>
                <a:lnTo>
                  <a:pt x="409211" y="621560"/>
                </a:lnTo>
                <a:lnTo>
                  <a:pt x="451365" y="605496"/>
                </a:lnTo>
                <a:lnTo>
                  <a:pt x="490398" y="583858"/>
                </a:lnTo>
                <a:lnTo>
                  <a:pt x="525818" y="557134"/>
                </a:lnTo>
                <a:lnTo>
                  <a:pt x="557134" y="525818"/>
                </a:lnTo>
                <a:lnTo>
                  <a:pt x="583858" y="490398"/>
                </a:lnTo>
                <a:lnTo>
                  <a:pt x="605496" y="451365"/>
                </a:lnTo>
                <a:lnTo>
                  <a:pt x="621560" y="409211"/>
                </a:lnTo>
                <a:lnTo>
                  <a:pt x="631558" y="364426"/>
                </a:lnTo>
                <a:lnTo>
                  <a:pt x="635000" y="317500"/>
                </a:lnTo>
              </a:path>
            </a:pathLst>
          </a:custGeom>
          <a:ln w="6350">
            <a:solidFill>
              <a:srgbClr val="7F7F7F"/>
            </a:solidFill>
            <a:prstDash val="dash"/>
          </a:ln>
        </p:spPr>
        <p:txBody>
          <a:bodyPr wrap="square" lIns="0" tIns="0" rIns="0" bIns="0" rtlCol="0"/>
          <a:lstStyle/>
          <a:p>
            <a:endParaRPr/>
          </a:p>
        </p:txBody>
      </p:sp>
      <p:graphicFrame>
        <p:nvGraphicFramePr>
          <p:cNvPr id="7" name="object 7"/>
          <p:cNvGraphicFramePr>
            <a:graphicFrameLocks noGrp="1"/>
          </p:cNvGraphicFramePr>
          <p:nvPr>
            <p:extLst>
              <p:ext uri="{D42A27DB-BD31-4B8C-83A1-F6EECF244321}">
                <p14:modId xmlns:p14="http://schemas.microsoft.com/office/powerpoint/2010/main" val="2886271695"/>
              </p:ext>
            </p:extLst>
          </p:nvPr>
        </p:nvGraphicFramePr>
        <p:xfrm>
          <a:off x="250825" y="631825"/>
          <a:ext cx="4940300" cy="1143000"/>
        </p:xfrm>
        <a:graphic>
          <a:graphicData uri="http://schemas.openxmlformats.org/drawingml/2006/table">
            <a:tbl>
              <a:tblPr firstRow="1" bandRow="1">
                <a:tableStyleId>{2D5ABB26-0587-4C30-8999-92F81FD0307C}</a:tableStyleId>
              </a:tblPr>
              <a:tblGrid>
                <a:gridCol w="762000">
                  <a:extLst>
                    <a:ext uri="{9D8B030D-6E8A-4147-A177-3AD203B41FA5}">
                      <a16:colId xmlns:a16="http://schemas.microsoft.com/office/drawing/2014/main" val="20000"/>
                    </a:ext>
                  </a:extLst>
                </a:gridCol>
                <a:gridCol w="774700">
                  <a:extLst>
                    <a:ext uri="{9D8B030D-6E8A-4147-A177-3AD203B41FA5}">
                      <a16:colId xmlns:a16="http://schemas.microsoft.com/office/drawing/2014/main" val="20001"/>
                    </a:ext>
                  </a:extLst>
                </a:gridCol>
                <a:gridCol w="635000">
                  <a:extLst>
                    <a:ext uri="{9D8B030D-6E8A-4147-A177-3AD203B41FA5}">
                      <a16:colId xmlns:a16="http://schemas.microsoft.com/office/drawing/2014/main" val="20002"/>
                    </a:ext>
                  </a:extLst>
                </a:gridCol>
                <a:gridCol w="1638300">
                  <a:extLst>
                    <a:ext uri="{9D8B030D-6E8A-4147-A177-3AD203B41FA5}">
                      <a16:colId xmlns:a16="http://schemas.microsoft.com/office/drawing/2014/main" val="20003"/>
                    </a:ext>
                  </a:extLst>
                </a:gridCol>
                <a:gridCol w="1130300">
                  <a:extLst>
                    <a:ext uri="{9D8B030D-6E8A-4147-A177-3AD203B41FA5}">
                      <a16:colId xmlns:a16="http://schemas.microsoft.com/office/drawing/2014/main" val="20004"/>
                    </a:ext>
                  </a:extLst>
                </a:gridCol>
              </a:tblGrid>
              <a:tr h="381000">
                <a:tc>
                  <a:txBody>
                    <a:bodyPr/>
                    <a:lstStyle/>
                    <a:p>
                      <a:pPr>
                        <a:lnSpc>
                          <a:spcPct val="100000"/>
                        </a:lnSpc>
                        <a:spcBef>
                          <a:spcPts val="45"/>
                        </a:spcBef>
                      </a:pPr>
                      <a:endParaRPr sz="600">
                        <a:latin typeface="ＭＳ Ｐゴシック" panose="020B0600070205080204" pitchFamily="50" charset="-128"/>
                        <a:ea typeface="ＭＳ Ｐゴシック" panose="020B0600070205080204" pitchFamily="50" charset="-128"/>
                        <a:cs typeface="Times New Roman"/>
                      </a:endParaRPr>
                    </a:p>
                    <a:p>
                      <a:pPr marL="191135" marR="120014" indent="-67945">
                        <a:lnSpc>
                          <a:spcPts val="800"/>
                        </a:lnSpc>
                        <a:spcBef>
                          <a:spcPts val="5"/>
                        </a:spcBef>
                      </a:pPr>
                      <a:r>
                        <a:rPr sz="800" dirty="0">
                          <a:latin typeface="ＭＳ Ｐゴシック" panose="020B0600070205080204" pitchFamily="50" charset="-128"/>
                          <a:ea typeface="ＭＳ Ｐゴシック" panose="020B0600070205080204" pitchFamily="50" charset="-128"/>
                          <a:cs typeface="PMingLiU"/>
                        </a:rPr>
                        <a:t>ご契約者名  </a:t>
                      </a:r>
                      <a:r>
                        <a:rPr sz="800" spc="5" dirty="0">
                          <a:latin typeface="ＭＳ Ｐゴシック" panose="020B0600070205080204" pitchFamily="50" charset="-128"/>
                          <a:ea typeface="ＭＳ Ｐゴシック" panose="020B0600070205080204" pitchFamily="50" charset="-128"/>
                          <a:cs typeface="PMingLiU"/>
                        </a:rPr>
                        <a:t>(法人名)</a:t>
                      </a:r>
                      <a:endParaRPr sz="80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4E4E3"/>
                    </a:solidFill>
                  </a:tcPr>
                </a:tc>
                <a:tc gridSpan="3">
                  <a:txBody>
                    <a:bodyPr/>
                    <a:lstStyle/>
                    <a:p>
                      <a:pPr marL="12700">
                        <a:lnSpc>
                          <a:spcPct val="100000"/>
                        </a:lnSpc>
                      </a:pPr>
                      <a:endParaRPr sz="14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a:p>
                  </a:txBody>
                  <a:tcPr marL="0" marR="0" marT="0" marB="0"/>
                </a:tc>
                <a:tc hMerge="1">
                  <a:txBody>
                    <a:bodyPr/>
                    <a:lstStyle/>
                    <a:p>
                      <a:endParaRPr/>
                    </a:p>
                  </a:txBody>
                  <a:tcPr marL="0" marR="0" marT="0" marB="0"/>
                </a:tc>
                <a:tc rowSpan="3">
                  <a:txBody>
                    <a:bodyPr/>
                    <a:lstStyle/>
                    <a:p>
                      <a:pPr>
                        <a:lnSpc>
                          <a:spcPct val="100000"/>
                        </a:lnSpc>
                      </a:pPr>
                      <a:endParaRPr sz="1000">
                        <a:latin typeface="ＭＳ Ｐゴシック" panose="020B0600070205080204" pitchFamily="50" charset="-128"/>
                        <a:ea typeface="ＭＳ Ｐゴシック" panose="020B0600070205080204" pitchFamily="50" charset="-128"/>
                        <a:cs typeface="Times New Roman"/>
                      </a:endParaRPr>
                    </a:p>
                    <a:p>
                      <a:pPr>
                        <a:lnSpc>
                          <a:spcPct val="100000"/>
                        </a:lnSpc>
                      </a:pPr>
                      <a:endParaRPr sz="1000">
                        <a:latin typeface="ＭＳ Ｐゴシック" panose="020B0600070205080204" pitchFamily="50" charset="-128"/>
                        <a:ea typeface="ＭＳ Ｐゴシック" panose="020B0600070205080204" pitchFamily="50" charset="-128"/>
                        <a:cs typeface="Times New Roman"/>
                      </a:endParaRPr>
                    </a:p>
                    <a:p>
                      <a:pPr>
                        <a:lnSpc>
                          <a:spcPct val="100000"/>
                        </a:lnSpc>
                      </a:pPr>
                      <a:endParaRPr sz="1350">
                        <a:latin typeface="ＭＳ Ｐゴシック" panose="020B0600070205080204" pitchFamily="50" charset="-128"/>
                        <a:ea typeface="ＭＳ Ｐゴシック" panose="020B0600070205080204" pitchFamily="50" charset="-128"/>
                        <a:cs typeface="Times New Roman"/>
                      </a:endParaRPr>
                    </a:p>
                    <a:p>
                      <a:pPr marR="31115" algn="ctr">
                        <a:lnSpc>
                          <a:spcPct val="100000"/>
                        </a:lnSpc>
                      </a:pPr>
                      <a:r>
                        <a:rPr sz="1000" dirty="0">
                          <a:solidFill>
                            <a:srgbClr val="7F7F7F"/>
                          </a:solidFill>
                          <a:latin typeface="ＭＳ Ｐゴシック" panose="020B0600070205080204" pitchFamily="50" charset="-128"/>
                          <a:ea typeface="ＭＳ Ｐゴシック" panose="020B0600070205080204" pitchFamily="50" charset="-128"/>
                          <a:cs typeface="PMingLiU"/>
                        </a:rPr>
                        <a:t>印</a:t>
                      </a:r>
                      <a:endParaRPr sz="100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BFBFBF"/>
                    </a:solidFill>
                  </a:tcPr>
                </a:tc>
                <a:extLst>
                  <a:ext uri="{0D108BD9-81ED-4DB2-BD59-A6C34878D82A}">
                    <a16:rowId xmlns:a16="http://schemas.microsoft.com/office/drawing/2014/main" val="10000"/>
                  </a:ext>
                </a:extLst>
              </a:tr>
              <a:tr h="508000">
                <a:tc>
                  <a:txBody>
                    <a:bodyPr/>
                    <a:lstStyle/>
                    <a:p>
                      <a:pPr>
                        <a:lnSpc>
                          <a:spcPct val="100000"/>
                        </a:lnSpc>
                      </a:pPr>
                      <a:endParaRPr sz="800">
                        <a:latin typeface="ＭＳ Ｐゴシック" panose="020B0600070205080204" pitchFamily="50" charset="-128"/>
                        <a:ea typeface="ＭＳ Ｐゴシック" panose="020B0600070205080204" pitchFamily="50" charset="-128"/>
                        <a:cs typeface="Times New Roman"/>
                      </a:endParaRPr>
                    </a:p>
                    <a:p>
                      <a:pPr algn="ctr">
                        <a:lnSpc>
                          <a:spcPct val="100000"/>
                        </a:lnSpc>
                        <a:spcBef>
                          <a:spcPts val="560"/>
                        </a:spcBef>
                      </a:pPr>
                      <a:r>
                        <a:rPr sz="800" dirty="0">
                          <a:latin typeface="ＭＳ Ｐゴシック" panose="020B0600070205080204" pitchFamily="50" charset="-128"/>
                          <a:ea typeface="ＭＳ Ｐゴシック" panose="020B0600070205080204" pitchFamily="50" charset="-128"/>
                          <a:cs typeface="PMingLiU"/>
                        </a:rPr>
                        <a:t>ご住所</a:t>
                      </a:r>
                      <a:endParaRPr sz="80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4E4E3"/>
                    </a:solidFill>
                  </a:tcPr>
                </a:tc>
                <a:tc gridSpan="3">
                  <a:txBody>
                    <a:bodyPr/>
                    <a:lstStyle/>
                    <a:p>
                      <a:pPr>
                        <a:lnSpc>
                          <a:spcPct val="100000"/>
                        </a:lnSpc>
                        <a:spcBef>
                          <a:spcPts val="45"/>
                        </a:spcBef>
                      </a:pPr>
                      <a:r>
                        <a:rPr lang="en-US" altLang="zh-TW" sz="950" baseline="0" dirty="0">
                          <a:latin typeface="ＭＳ Ｐゴシック" panose="020B0600070205080204" pitchFamily="50" charset="-128"/>
                          <a:ea typeface="ＭＳ Ｐゴシック" panose="020B0600070205080204" pitchFamily="50" charset="-128"/>
                          <a:cs typeface="Times New Roman"/>
                        </a:rPr>
                        <a:t>  </a:t>
                      </a:r>
                      <a:r>
                        <a:rPr lang="en-US" altLang="zh-TW" sz="950" dirty="0">
                          <a:latin typeface="ＭＳ Ｐゴシック" panose="020B0600070205080204" pitchFamily="50" charset="-128"/>
                          <a:ea typeface="ＭＳ Ｐゴシック" panose="020B0600070205080204" pitchFamily="50" charset="-128"/>
                          <a:cs typeface="Times New Roman"/>
                        </a:rPr>
                        <a:t>( 〒 </a:t>
                      </a:r>
                      <a:r>
                        <a:rPr lang="ja-JP" altLang="en-US" sz="950" dirty="0">
                          <a:latin typeface="ＭＳ Ｐゴシック" panose="020B0600070205080204" pitchFamily="50" charset="-128"/>
                          <a:ea typeface="ＭＳ Ｐゴシック" panose="020B0600070205080204" pitchFamily="50" charset="-128"/>
                          <a:cs typeface="Times New Roman"/>
                        </a:rPr>
                        <a:t>　　　</a:t>
                      </a:r>
                      <a:r>
                        <a:rPr lang="en-US" altLang="zh-TW" sz="950" dirty="0">
                          <a:latin typeface="ＭＳ Ｐゴシック" panose="020B0600070205080204" pitchFamily="50" charset="-128"/>
                          <a:ea typeface="ＭＳ Ｐゴシック" panose="020B0600070205080204" pitchFamily="50" charset="-128"/>
                          <a:cs typeface="Times New Roman"/>
                        </a:rPr>
                        <a:t> –</a:t>
                      </a:r>
                      <a:r>
                        <a:rPr lang="ja-JP" altLang="en-US" sz="950" dirty="0">
                          <a:latin typeface="ＭＳ Ｐゴシック" panose="020B0600070205080204" pitchFamily="50" charset="-128"/>
                          <a:ea typeface="ＭＳ Ｐゴシック" panose="020B0600070205080204" pitchFamily="50" charset="-128"/>
                          <a:cs typeface="Times New Roman"/>
                        </a:rPr>
                        <a:t>　　　　</a:t>
                      </a:r>
                      <a:r>
                        <a:rPr lang="en-US" altLang="zh-TW" sz="950" baseline="0" dirty="0">
                          <a:latin typeface="ＭＳ Ｐゴシック" panose="020B0600070205080204" pitchFamily="50" charset="-128"/>
                          <a:ea typeface="ＭＳ Ｐゴシック" panose="020B0600070205080204" pitchFamily="50" charset="-128"/>
                          <a:cs typeface="Times New Roman"/>
                        </a:rPr>
                        <a:t> </a:t>
                      </a:r>
                      <a:r>
                        <a:rPr lang="en-US" altLang="zh-TW" sz="950" dirty="0">
                          <a:latin typeface="ＭＳ Ｐゴシック" panose="020B0600070205080204" pitchFamily="50" charset="-128"/>
                          <a:ea typeface="ＭＳ Ｐゴシック" panose="020B0600070205080204" pitchFamily="50" charset="-128"/>
                          <a:cs typeface="Times New Roman"/>
                        </a:rPr>
                        <a:t>)</a:t>
                      </a:r>
                    </a:p>
                    <a:p>
                      <a:pPr>
                        <a:lnSpc>
                          <a:spcPct val="100000"/>
                        </a:lnSpc>
                        <a:spcBef>
                          <a:spcPts val="45"/>
                        </a:spcBef>
                      </a:pPr>
                      <a:endParaRPr sz="950" dirty="0">
                        <a:latin typeface="ＭＳ Ｐゴシック" panose="020B0600070205080204" pitchFamily="50" charset="-128"/>
                        <a:ea typeface="ＭＳ Ｐゴシック" panose="020B0600070205080204" pitchFamily="50" charset="-128"/>
                        <a:cs typeface="Times New Roman"/>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a:p>
                  </a:txBody>
                  <a:tcPr marL="0" marR="0" marT="0" marB="0"/>
                </a:tc>
                <a:tc hMerge="1">
                  <a:txBody>
                    <a:bodyPr/>
                    <a:lstStyle/>
                    <a:p>
                      <a:endParaRPr/>
                    </a:p>
                  </a:txBody>
                  <a:tcPr marL="0" marR="0" marT="0" marB="0"/>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FBFBF"/>
                    </a:solidFill>
                  </a:tcPr>
                </a:tc>
                <a:extLst>
                  <a:ext uri="{0D108BD9-81ED-4DB2-BD59-A6C34878D82A}">
                    <a16:rowId xmlns:a16="http://schemas.microsoft.com/office/drawing/2014/main" val="10001"/>
                  </a:ext>
                </a:extLst>
              </a:tr>
              <a:tr h="254000">
                <a:tc>
                  <a:txBody>
                    <a:bodyPr/>
                    <a:lstStyle/>
                    <a:p>
                      <a:pPr algn="ctr">
                        <a:lnSpc>
                          <a:spcPct val="100000"/>
                        </a:lnSpc>
                        <a:spcBef>
                          <a:spcPts val="475"/>
                        </a:spcBef>
                      </a:pPr>
                      <a:r>
                        <a:rPr sz="800" dirty="0">
                          <a:latin typeface="ＭＳ Ｐゴシック" panose="020B0600070205080204" pitchFamily="50" charset="-128"/>
                          <a:ea typeface="ＭＳ Ｐゴシック" panose="020B0600070205080204" pitchFamily="50" charset="-128"/>
                          <a:cs typeface="PMingLiU"/>
                        </a:rPr>
                        <a:t>電話番号</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4E4E3"/>
                    </a:solidFill>
                  </a:tcPr>
                </a:tc>
                <a:tc>
                  <a:txBody>
                    <a:bodyPr/>
                    <a:lstStyle/>
                    <a:p>
                      <a:pPr marL="12700">
                        <a:lnSpc>
                          <a:spcPct val="100000"/>
                        </a:lnSpc>
                        <a:spcBef>
                          <a:spcPts val="590"/>
                        </a:spcBef>
                      </a:pPr>
                      <a:endParaRPr sz="700" dirty="0">
                        <a:latin typeface="ＭＳ Ｐゴシック" panose="020B0600070205080204" pitchFamily="50" charset="-128"/>
                        <a:ea typeface="ＭＳ Ｐゴシック" panose="020B0600070205080204" pitchFamily="50" charset="-128"/>
                        <a:cs typeface="PMingLiU"/>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60325">
                        <a:lnSpc>
                          <a:spcPct val="100000"/>
                        </a:lnSpc>
                        <a:spcBef>
                          <a:spcPts val="475"/>
                        </a:spcBef>
                      </a:pPr>
                      <a:r>
                        <a:rPr sz="800" dirty="0">
                          <a:latin typeface="ＭＳ Ｐゴシック" panose="020B0600070205080204" pitchFamily="50" charset="-128"/>
                          <a:ea typeface="ＭＳ Ｐゴシック" panose="020B0600070205080204" pitchFamily="50" charset="-128"/>
                          <a:cs typeface="PMingLiU"/>
                        </a:rPr>
                        <a:t>ご担当者名</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4E4E3"/>
                    </a:solidFill>
                  </a:tcPr>
                </a:tc>
                <a:tc>
                  <a:txBody>
                    <a:bodyPr/>
                    <a:lstStyle/>
                    <a:p>
                      <a:endParaRPr sz="800" dirty="0">
                        <a:latin typeface="ＭＳ Ｐゴシック" panose="020B0600070205080204" pitchFamily="50" charset="-128"/>
                        <a:ea typeface="ＭＳ Ｐゴシック" panose="020B0600070205080204" pitchFamily="50" charset="-128"/>
                        <a:cs typeface="PMingLiU"/>
                      </a:endParaRPr>
                    </a:p>
                  </a:txBody>
                  <a:tcPr marL="0" marR="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vMerge="1">
                  <a:txBody>
                    <a:bodyPr/>
                    <a:lstStyle/>
                    <a:p>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BFBFBF"/>
                    </a:solidFill>
                  </a:tcPr>
                </a:tc>
                <a:extLst>
                  <a:ext uri="{0D108BD9-81ED-4DB2-BD59-A6C34878D82A}">
                    <a16:rowId xmlns:a16="http://schemas.microsoft.com/office/drawing/2014/main" val="10002"/>
                  </a:ext>
                </a:extLst>
              </a:tr>
            </a:tbl>
          </a:graphicData>
        </a:graphic>
      </p:graphicFrame>
      <p:graphicFrame>
        <p:nvGraphicFramePr>
          <p:cNvPr id="8" name="object 8"/>
          <p:cNvGraphicFramePr>
            <a:graphicFrameLocks noGrp="1"/>
          </p:cNvGraphicFramePr>
          <p:nvPr>
            <p:extLst>
              <p:ext uri="{D42A27DB-BD31-4B8C-83A1-F6EECF244321}">
                <p14:modId xmlns:p14="http://schemas.microsoft.com/office/powerpoint/2010/main" val="3370461687"/>
              </p:ext>
            </p:extLst>
          </p:nvPr>
        </p:nvGraphicFramePr>
        <p:xfrm>
          <a:off x="5330825" y="631825"/>
          <a:ext cx="1968500" cy="177800"/>
        </p:xfrm>
        <a:graphic>
          <a:graphicData uri="http://schemas.openxmlformats.org/drawingml/2006/table">
            <a:tbl>
              <a:tblPr firstRow="1" bandRow="1">
                <a:tableStyleId>{2D5ABB26-0587-4C30-8999-92F81FD0307C}</a:tableStyleId>
              </a:tblPr>
              <a:tblGrid>
                <a:gridCol w="863600">
                  <a:extLst>
                    <a:ext uri="{9D8B030D-6E8A-4147-A177-3AD203B41FA5}">
                      <a16:colId xmlns:a16="http://schemas.microsoft.com/office/drawing/2014/main" val="20000"/>
                    </a:ext>
                  </a:extLst>
                </a:gridCol>
                <a:gridCol w="1104900">
                  <a:extLst>
                    <a:ext uri="{9D8B030D-6E8A-4147-A177-3AD203B41FA5}">
                      <a16:colId xmlns:a16="http://schemas.microsoft.com/office/drawing/2014/main" val="20001"/>
                    </a:ext>
                  </a:extLst>
                </a:gridCol>
              </a:tblGrid>
              <a:tr h="177800">
                <a:tc>
                  <a:txBody>
                    <a:bodyPr/>
                    <a:lstStyle/>
                    <a:p>
                      <a:pPr marL="3175" algn="ctr">
                        <a:lnSpc>
                          <a:spcPct val="100000"/>
                        </a:lnSpc>
                        <a:spcBef>
                          <a:spcPts val="175"/>
                        </a:spcBef>
                      </a:pPr>
                      <a:r>
                        <a:rPr sz="800" dirty="0">
                          <a:solidFill>
                            <a:srgbClr val="FFFFFF"/>
                          </a:solidFill>
                          <a:latin typeface="ＭＳ Ｐゴシック" panose="020B0600070205080204" pitchFamily="50" charset="-128"/>
                          <a:ea typeface="ＭＳ Ｐゴシック" panose="020B0600070205080204" pitchFamily="50" charset="-128"/>
                          <a:cs typeface="PMingLiU"/>
                        </a:rPr>
                        <a:t>特約お申込日</a:t>
                      </a:r>
                      <a:endParaRPr sz="800" dirty="0">
                        <a:latin typeface="ＭＳ Ｐゴシック" panose="020B0600070205080204" pitchFamily="50" charset="-128"/>
                        <a:ea typeface="ＭＳ Ｐゴシック" panose="020B0600070205080204" pitchFamily="50" charset="-128"/>
                        <a:cs typeface="PMingLiU"/>
                      </a:endParaRPr>
                    </a:p>
                  </a:txBody>
                  <a:tcPr marL="0" marR="0" marT="0" marB="0" anchor="ctr">
                    <a:lnR w="6350" cap="flat" cmpd="sng" algn="ctr">
                      <a:solidFill>
                        <a:srgbClr val="000000"/>
                      </a:solidFill>
                      <a:prstDash val="solid"/>
                      <a:round/>
                      <a:headEnd type="none" w="med" len="med"/>
                      <a:tailEnd type="none" w="med" len="med"/>
                    </a:lnR>
                    <a:lnT w="6350">
                      <a:solidFill>
                        <a:srgbClr val="000000"/>
                      </a:solidFill>
                      <a:prstDash val="solid"/>
                    </a:lnT>
                    <a:solidFill>
                      <a:srgbClr val="001F5F"/>
                    </a:solidFill>
                  </a:tcPr>
                </a:tc>
                <a:tc>
                  <a:txBody>
                    <a:bodyPr/>
                    <a:lstStyle/>
                    <a:p>
                      <a:pPr marL="415925">
                        <a:lnSpc>
                          <a:spcPct val="100000"/>
                        </a:lnSpc>
                        <a:spcBef>
                          <a:spcPts val="290"/>
                        </a:spcBef>
                        <a:tabLst>
                          <a:tab pos="681990" algn="l"/>
                          <a:tab pos="948690" algn="l"/>
                        </a:tabLst>
                      </a:pPr>
                      <a:r>
                        <a:rPr sz="700" dirty="0">
                          <a:latin typeface="ＭＳ Ｐゴシック" panose="020B0600070205080204" pitchFamily="50" charset="-128"/>
                          <a:ea typeface="ＭＳ Ｐゴシック" panose="020B0600070205080204" pitchFamily="50" charset="-128"/>
                          <a:cs typeface="PMingLiU"/>
                        </a:rPr>
                        <a:t>年	月	日</a:t>
                      </a:r>
                    </a:p>
                  </a:txBody>
                  <a:tcPr marL="0" marR="0" marT="0" marB="0" anchor="ctr">
                    <a:lnL w="6350" cap="flat" cmpd="sng" algn="ctr">
                      <a:solidFill>
                        <a:srgbClr val="000000"/>
                      </a:solidFill>
                      <a:prstDash val="solid"/>
                      <a:round/>
                      <a:headEnd type="none" w="med" len="med"/>
                      <a:tailEnd type="none" w="med" len="med"/>
                    </a:lnL>
                    <a:lnR w="6350">
                      <a:solidFill>
                        <a:srgbClr val="000000"/>
                      </a:solidFill>
                      <a:prstDash val="solid"/>
                    </a:lnR>
                    <a:lnT w="3175" cap="flat" cmpd="sng" algn="ctr">
                      <a:solidFill>
                        <a:schemeClr val="tx1"/>
                      </a:solidFill>
                      <a:prstDash val="solid"/>
                      <a:round/>
                      <a:headEnd type="none" w="med" len="med"/>
                      <a:tailEnd type="none" w="med" len="med"/>
                    </a:lnT>
                    <a:lnB w="6350">
                      <a:solidFill>
                        <a:srgbClr val="000000"/>
                      </a:solidFill>
                      <a:prstDash val="solid"/>
                    </a:lnB>
                  </a:tcPr>
                </a:tc>
                <a:extLst>
                  <a:ext uri="{0D108BD9-81ED-4DB2-BD59-A6C34878D82A}">
                    <a16:rowId xmlns:a16="http://schemas.microsoft.com/office/drawing/2014/main" val="10002"/>
                  </a:ext>
                </a:extLst>
              </a:tr>
            </a:tbl>
          </a:graphicData>
        </a:graphic>
      </p:graphicFrame>
      <p:sp>
        <p:nvSpPr>
          <p:cNvPr id="9" name="object 9"/>
          <p:cNvSpPr/>
          <p:nvPr/>
        </p:nvSpPr>
        <p:spPr>
          <a:xfrm>
            <a:off x="254000" y="1841500"/>
            <a:ext cx="7048500" cy="317500"/>
          </a:xfrm>
          <a:custGeom>
            <a:avLst/>
            <a:gdLst/>
            <a:ahLst/>
            <a:cxnLst/>
            <a:rect l="l" t="t" r="r" b="b"/>
            <a:pathLst>
              <a:path w="7048500" h="317500">
                <a:moveTo>
                  <a:pt x="0" y="0"/>
                </a:moveTo>
                <a:lnTo>
                  <a:pt x="7048500" y="0"/>
                </a:lnTo>
                <a:lnTo>
                  <a:pt x="7048500" y="317500"/>
                </a:lnTo>
                <a:lnTo>
                  <a:pt x="0" y="317500"/>
                </a:lnTo>
                <a:lnTo>
                  <a:pt x="0" y="0"/>
                </a:lnTo>
                <a:close/>
              </a:path>
            </a:pathLst>
          </a:custGeom>
          <a:solidFill>
            <a:srgbClr val="7F7F7F"/>
          </a:solidFill>
        </p:spPr>
        <p:txBody>
          <a:bodyPr wrap="square" lIns="0" tIns="0" rIns="0" bIns="0" rtlCol="0"/>
          <a:lstStyle/>
          <a:p>
            <a:endParaRPr dirty="0">
              <a:latin typeface="ＭＳ Ｐゴシック" panose="020B0600070205080204" pitchFamily="50" charset="-128"/>
              <a:ea typeface="ＭＳ Ｐゴシック" panose="020B0600070205080204" pitchFamily="50" charset="-128"/>
            </a:endParaRPr>
          </a:p>
        </p:txBody>
      </p:sp>
      <p:sp>
        <p:nvSpPr>
          <p:cNvPr id="10" name="object 10"/>
          <p:cNvSpPr/>
          <p:nvPr/>
        </p:nvSpPr>
        <p:spPr>
          <a:xfrm>
            <a:off x="250825" y="1841500"/>
            <a:ext cx="7054850" cy="0"/>
          </a:xfrm>
          <a:custGeom>
            <a:avLst/>
            <a:gdLst/>
            <a:ahLst/>
            <a:cxnLst/>
            <a:rect l="l" t="t" r="r" b="b"/>
            <a:pathLst>
              <a:path w="7054850">
                <a:moveTo>
                  <a:pt x="0" y="0"/>
                </a:moveTo>
                <a:lnTo>
                  <a:pt x="7054850" y="0"/>
                </a:lnTo>
              </a:path>
            </a:pathLst>
          </a:custGeom>
          <a:ln w="6350">
            <a:solidFill>
              <a:srgbClr val="000000"/>
            </a:solidFill>
          </a:ln>
        </p:spPr>
        <p:txBody>
          <a:bodyPr wrap="square" lIns="0" tIns="0" rIns="0" bIns="0" rtlCol="0"/>
          <a:lstStyle/>
          <a:p>
            <a:endParaRPr/>
          </a:p>
        </p:txBody>
      </p:sp>
      <p:sp>
        <p:nvSpPr>
          <p:cNvPr id="11" name="object 11"/>
          <p:cNvSpPr/>
          <p:nvPr/>
        </p:nvSpPr>
        <p:spPr>
          <a:xfrm>
            <a:off x="254000" y="1838325"/>
            <a:ext cx="0" cy="323850"/>
          </a:xfrm>
          <a:custGeom>
            <a:avLst/>
            <a:gdLst/>
            <a:ahLst/>
            <a:cxnLst/>
            <a:rect l="l" t="t" r="r" b="b"/>
            <a:pathLst>
              <a:path h="323850">
                <a:moveTo>
                  <a:pt x="0" y="0"/>
                </a:moveTo>
                <a:lnTo>
                  <a:pt x="0" y="323850"/>
                </a:lnTo>
              </a:path>
            </a:pathLst>
          </a:custGeom>
          <a:ln w="6350">
            <a:solidFill>
              <a:srgbClr val="000000"/>
            </a:solidFill>
          </a:ln>
        </p:spPr>
        <p:txBody>
          <a:bodyPr wrap="square" lIns="0" tIns="0" rIns="0" bIns="0" rtlCol="0"/>
          <a:lstStyle/>
          <a:p>
            <a:endParaRPr/>
          </a:p>
        </p:txBody>
      </p:sp>
      <p:sp>
        <p:nvSpPr>
          <p:cNvPr id="12" name="object 12"/>
          <p:cNvSpPr/>
          <p:nvPr/>
        </p:nvSpPr>
        <p:spPr>
          <a:xfrm>
            <a:off x="250825" y="2159000"/>
            <a:ext cx="7054850" cy="0"/>
          </a:xfrm>
          <a:custGeom>
            <a:avLst/>
            <a:gdLst/>
            <a:ahLst/>
            <a:cxnLst/>
            <a:rect l="l" t="t" r="r" b="b"/>
            <a:pathLst>
              <a:path w="7054850">
                <a:moveTo>
                  <a:pt x="0" y="0"/>
                </a:moveTo>
                <a:lnTo>
                  <a:pt x="7054850" y="0"/>
                </a:lnTo>
              </a:path>
            </a:pathLst>
          </a:custGeom>
          <a:ln w="6350">
            <a:solidFill>
              <a:srgbClr val="000000"/>
            </a:solidFill>
          </a:ln>
        </p:spPr>
        <p:txBody>
          <a:bodyPr wrap="square" lIns="0" tIns="0" rIns="0" bIns="0" rtlCol="0"/>
          <a:lstStyle/>
          <a:p>
            <a:endParaRPr/>
          </a:p>
        </p:txBody>
      </p:sp>
      <p:sp>
        <p:nvSpPr>
          <p:cNvPr id="13" name="object 13"/>
          <p:cNvSpPr/>
          <p:nvPr/>
        </p:nvSpPr>
        <p:spPr>
          <a:xfrm>
            <a:off x="7302500" y="1838325"/>
            <a:ext cx="0" cy="323850"/>
          </a:xfrm>
          <a:custGeom>
            <a:avLst/>
            <a:gdLst/>
            <a:ahLst/>
            <a:cxnLst/>
            <a:rect l="l" t="t" r="r" b="b"/>
            <a:pathLst>
              <a:path h="323850">
                <a:moveTo>
                  <a:pt x="0" y="0"/>
                </a:moveTo>
                <a:lnTo>
                  <a:pt x="0" y="323850"/>
                </a:lnTo>
              </a:path>
            </a:pathLst>
          </a:custGeom>
          <a:ln w="6350">
            <a:solidFill>
              <a:srgbClr val="000000"/>
            </a:solidFill>
          </a:ln>
        </p:spPr>
        <p:txBody>
          <a:bodyPr wrap="square" lIns="0" tIns="0" rIns="0" bIns="0" rtlCol="0"/>
          <a:lstStyle/>
          <a:p>
            <a:endParaRPr/>
          </a:p>
        </p:txBody>
      </p:sp>
      <p:sp>
        <p:nvSpPr>
          <p:cNvPr id="14" name="object 14"/>
          <p:cNvSpPr/>
          <p:nvPr/>
        </p:nvSpPr>
        <p:spPr>
          <a:xfrm>
            <a:off x="250825" y="2159000"/>
            <a:ext cx="7054850" cy="0"/>
          </a:xfrm>
          <a:custGeom>
            <a:avLst/>
            <a:gdLst/>
            <a:ahLst/>
            <a:cxnLst/>
            <a:rect l="l" t="t" r="r" b="b"/>
            <a:pathLst>
              <a:path w="7054850">
                <a:moveTo>
                  <a:pt x="0" y="0"/>
                </a:moveTo>
                <a:lnTo>
                  <a:pt x="7054850" y="0"/>
                </a:lnTo>
              </a:path>
            </a:pathLst>
          </a:custGeom>
          <a:ln w="6350">
            <a:solidFill>
              <a:srgbClr val="000000"/>
            </a:solidFill>
          </a:ln>
        </p:spPr>
        <p:txBody>
          <a:bodyPr wrap="square" lIns="0" tIns="0" rIns="0" bIns="0" rtlCol="0"/>
          <a:lstStyle/>
          <a:p>
            <a:endParaRPr/>
          </a:p>
        </p:txBody>
      </p:sp>
      <p:sp>
        <p:nvSpPr>
          <p:cNvPr id="15" name="object 15"/>
          <p:cNvSpPr/>
          <p:nvPr/>
        </p:nvSpPr>
        <p:spPr>
          <a:xfrm>
            <a:off x="254000" y="2155825"/>
            <a:ext cx="0" cy="2686050"/>
          </a:xfrm>
          <a:custGeom>
            <a:avLst/>
            <a:gdLst/>
            <a:ahLst/>
            <a:cxnLst/>
            <a:rect l="l" t="t" r="r" b="b"/>
            <a:pathLst>
              <a:path h="2686050">
                <a:moveTo>
                  <a:pt x="0" y="0"/>
                </a:moveTo>
                <a:lnTo>
                  <a:pt x="0" y="2686050"/>
                </a:lnTo>
              </a:path>
            </a:pathLst>
          </a:custGeom>
          <a:ln w="6350">
            <a:solidFill>
              <a:srgbClr val="000000"/>
            </a:solidFill>
          </a:ln>
        </p:spPr>
        <p:txBody>
          <a:bodyPr wrap="square" lIns="0" tIns="0" rIns="0" bIns="0" rtlCol="0"/>
          <a:lstStyle/>
          <a:p>
            <a:endParaRPr/>
          </a:p>
        </p:txBody>
      </p:sp>
      <p:sp>
        <p:nvSpPr>
          <p:cNvPr id="16" name="object 16"/>
          <p:cNvSpPr/>
          <p:nvPr/>
        </p:nvSpPr>
        <p:spPr>
          <a:xfrm>
            <a:off x="250825" y="4838700"/>
            <a:ext cx="7054850" cy="0"/>
          </a:xfrm>
          <a:custGeom>
            <a:avLst/>
            <a:gdLst/>
            <a:ahLst/>
            <a:cxnLst/>
            <a:rect l="l" t="t" r="r" b="b"/>
            <a:pathLst>
              <a:path w="7054850">
                <a:moveTo>
                  <a:pt x="0" y="0"/>
                </a:moveTo>
                <a:lnTo>
                  <a:pt x="7054850" y="0"/>
                </a:lnTo>
              </a:path>
            </a:pathLst>
          </a:custGeom>
          <a:ln w="6350">
            <a:solidFill>
              <a:srgbClr val="000000"/>
            </a:solidFill>
          </a:ln>
        </p:spPr>
        <p:txBody>
          <a:bodyPr wrap="square" lIns="0" tIns="0" rIns="0" bIns="0" rtlCol="0"/>
          <a:lstStyle/>
          <a:p>
            <a:endParaRPr/>
          </a:p>
        </p:txBody>
      </p:sp>
      <p:sp>
        <p:nvSpPr>
          <p:cNvPr id="17" name="object 17"/>
          <p:cNvSpPr/>
          <p:nvPr/>
        </p:nvSpPr>
        <p:spPr>
          <a:xfrm>
            <a:off x="7302500" y="2155825"/>
            <a:ext cx="0" cy="2686050"/>
          </a:xfrm>
          <a:custGeom>
            <a:avLst/>
            <a:gdLst/>
            <a:ahLst/>
            <a:cxnLst/>
            <a:rect l="l" t="t" r="r" b="b"/>
            <a:pathLst>
              <a:path h="2686050">
                <a:moveTo>
                  <a:pt x="0" y="0"/>
                </a:moveTo>
                <a:lnTo>
                  <a:pt x="0" y="2686050"/>
                </a:lnTo>
              </a:path>
            </a:pathLst>
          </a:custGeom>
          <a:ln w="6350">
            <a:solidFill>
              <a:srgbClr val="000000"/>
            </a:solidFill>
          </a:ln>
        </p:spPr>
        <p:txBody>
          <a:bodyPr wrap="square" lIns="0" tIns="0" rIns="0" bIns="0" rtlCol="0"/>
          <a:lstStyle/>
          <a:p>
            <a:endParaRPr/>
          </a:p>
        </p:txBody>
      </p:sp>
      <p:sp>
        <p:nvSpPr>
          <p:cNvPr id="18" name="object 18"/>
          <p:cNvSpPr/>
          <p:nvPr/>
        </p:nvSpPr>
        <p:spPr>
          <a:xfrm>
            <a:off x="254000" y="4902200"/>
            <a:ext cx="7048500" cy="317500"/>
          </a:xfrm>
          <a:custGeom>
            <a:avLst/>
            <a:gdLst/>
            <a:ahLst/>
            <a:cxnLst/>
            <a:rect l="l" t="t" r="r" b="b"/>
            <a:pathLst>
              <a:path w="7048500" h="317500">
                <a:moveTo>
                  <a:pt x="0" y="0"/>
                </a:moveTo>
                <a:lnTo>
                  <a:pt x="7048500" y="0"/>
                </a:lnTo>
                <a:lnTo>
                  <a:pt x="7048500" y="317500"/>
                </a:lnTo>
                <a:lnTo>
                  <a:pt x="0" y="317500"/>
                </a:lnTo>
                <a:lnTo>
                  <a:pt x="0" y="0"/>
                </a:lnTo>
                <a:close/>
              </a:path>
            </a:pathLst>
          </a:custGeom>
          <a:solidFill>
            <a:srgbClr val="7F7F7F"/>
          </a:solidFill>
        </p:spPr>
        <p:txBody>
          <a:bodyPr wrap="square" lIns="0" tIns="0" rIns="0" bIns="0" rtlCol="0"/>
          <a:lstStyle/>
          <a:p>
            <a:endParaRPr/>
          </a:p>
        </p:txBody>
      </p:sp>
      <p:sp>
        <p:nvSpPr>
          <p:cNvPr id="19" name="object 19"/>
          <p:cNvSpPr/>
          <p:nvPr/>
        </p:nvSpPr>
        <p:spPr>
          <a:xfrm>
            <a:off x="250825" y="4902200"/>
            <a:ext cx="7054850" cy="0"/>
          </a:xfrm>
          <a:custGeom>
            <a:avLst/>
            <a:gdLst/>
            <a:ahLst/>
            <a:cxnLst/>
            <a:rect l="l" t="t" r="r" b="b"/>
            <a:pathLst>
              <a:path w="7054850">
                <a:moveTo>
                  <a:pt x="0" y="0"/>
                </a:moveTo>
                <a:lnTo>
                  <a:pt x="7054850" y="0"/>
                </a:lnTo>
              </a:path>
            </a:pathLst>
          </a:custGeom>
          <a:ln w="6350">
            <a:solidFill>
              <a:srgbClr val="000000"/>
            </a:solidFill>
          </a:ln>
        </p:spPr>
        <p:txBody>
          <a:bodyPr wrap="square" lIns="0" tIns="0" rIns="0" bIns="0" rtlCol="0"/>
          <a:lstStyle/>
          <a:p>
            <a:endParaRPr/>
          </a:p>
        </p:txBody>
      </p:sp>
      <p:sp>
        <p:nvSpPr>
          <p:cNvPr id="20" name="object 20"/>
          <p:cNvSpPr/>
          <p:nvPr/>
        </p:nvSpPr>
        <p:spPr>
          <a:xfrm>
            <a:off x="254000" y="4899025"/>
            <a:ext cx="0" cy="323850"/>
          </a:xfrm>
          <a:custGeom>
            <a:avLst/>
            <a:gdLst/>
            <a:ahLst/>
            <a:cxnLst/>
            <a:rect l="l" t="t" r="r" b="b"/>
            <a:pathLst>
              <a:path h="323850">
                <a:moveTo>
                  <a:pt x="0" y="0"/>
                </a:moveTo>
                <a:lnTo>
                  <a:pt x="0" y="323850"/>
                </a:lnTo>
              </a:path>
            </a:pathLst>
          </a:custGeom>
          <a:ln w="6350">
            <a:solidFill>
              <a:srgbClr val="000000"/>
            </a:solidFill>
          </a:ln>
        </p:spPr>
        <p:txBody>
          <a:bodyPr wrap="square" lIns="0" tIns="0" rIns="0" bIns="0" rtlCol="0"/>
          <a:lstStyle/>
          <a:p>
            <a:endParaRPr/>
          </a:p>
        </p:txBody>
      </p:sp>
      <p:sp>
        <p:nvSpPr>
          <p:cNvPr id="21" name="object 21"/>
          <p:cNvSpPr/>
          <p:nvPr/>
        </p:nvSpPr>
        <p:spPr>
          <a:xfrm>
            <a:off x="250825" y="5219700"/>
            <a:ext cx="7054850" cy="0"/>
          </a:xfrm>
          <a:custGeom>
            <a:avLst/>
            <a:gdLst/>
            <a:ahLst/>
            <a:cxnLst/>
            <a:rect l="l" t="t" r="r" b="b"/>
            <a:pathLst>
              <a:path w="7054850">
                <a:moveTo>
                  <a:pt x="0" y="0"/>
                </a:moveTo>
                <a:lnTo>
                  <a:pt x="7054850" y="0"/>
                </a:lnTo>
              </a:path>
            </a:pathLst>
          </a:custGeom>
          <a:ln w="6350">
            <a:solidFill>
              <a:srgbClr val="000000"/>
            </a:solidFill>
          </a:ln>
        </p:spPr>
        <p:txBody>
          <a:bodyPr wrap="square" lIns="0" tIns="0" rIns="0" bIns="0" rtlCol="0"/>
          <a:lstStyle/>
          <a:p>
            <a:endParaRPr/>
          </a:p>
        </p:txBody>
      </p:sp>
      <p:sp>
        <p:nvSpPr>
          <p:cNvPr id="22" name="object 22"/>
          <p:cNvSpPr/>
          <p:nvPr/>
        </p:nvSpPr>
        <p:spPr>
          <a:xfrm>
            <a:off x="7302500" y="4899025"/>
            <a:ext cx="0" cy="323850"/>
          </a:xfrm>
          <a:custGeom>
            <a:avLst/>
            <a:gdLst/>
            <a:ahLst/>
            <a:cxnLst/>
            <a:rect l="l" t="t" r="r" b="b"/>
            <a:pathLst>
              <a:path h="323850">
                <a:moveTo>
                  <a:pt x="0" y="0"/>
                </a:moveTo>
                <a:lnTo>
                  <a:pt x="0" y="323850"/>
                </a:lnTo>
              </a:path>
            </a:pathLst>
          </a:custGeom>
          <a:ln w="6350">
            <a:solidFill>
              <a:srgbClr val="000000"/>
            </a:solidFill>
          </a:ln>
        </p:spPr>
        <p:txBody>
          <a:bodyPr wrap="square" lIns="0" tIns="0" rIns="0" bIns="0" rtlCol="0"/>
          <a:lstStyle/>
          <a:p>
            <a:endParaRPr/>
          </a:p>
        </p:txBody>
      </p:sp>
      <p:sp>
        <p:nvSpPr>
          <p:cNvPr id="23" name="object 23"/>
          <p:cNvSpPr txBox="1"/>
          <p:nvPr/>
        </p:nvSpPr>
        <p:spPr>
          <a:xfrm>
            <a:off x="257302" y="2216786"/>
            <a:ext cx="6990080" cy="2405787"/>
          </a:xfrm>
          <a:prstGeom prst="rect">
            <a:avLst/>
          </a:prstGeom>
        </p:spPr>
        <p:txBody>
          <a:bodyPr vert="horz" wrap="square" lIns="0" tIns="0" rIns="0" bIns="0" rtlCol="0">
            <a:spAutoFit/>
          </a:bodyPr>
          <a:lstStyle/>
          <a:p>
            <a:pPr marL="12700">
              <a:lnSpc>
                <a:spcPct val="100000"/>
              </a:lnSpc>
            </a:pPr>
            <a:r>
              <a:rPr lang="ja-JP" altLang="en-US" sz="1000" dirty="0">
                <a:solidFill>
                  <a:srgbClr val="FFFFFF"/>
                </a:solidFill>
                <a:latin typeface="ＭＳ Ｐゴシック" panose="020B0600070205080204" pitchFamily="50" charset="-128"/>
                <a:ea typeface="ＭＳ Ｐゴシック" panose="020B0600070205080204" pitchFamily="50" charset="-128"/>
                <a:cs typeface="PMingLiU"/>
              </a:rPr>
              <a:t> </a:t>
            </a:r>
            <a:r>
              <a:rPr sz="800" dirty="0">
                <a:latin typeface="ＭＳ Ｐゴシック" panose="020B0600070205080204" pitchFamily="50" charset="-128"/>
                <a:ea typeface="ＭＳ Ｐゴシック" panose="020B0600070205080204" pitchFamily="50" charset="-128"/>
                <a:cs typeface="PMingLiU"/>
              </a:rPr>
              <a:t>【共通】  </a:t>
            </a:r>
            <a:r>
              <a:rPr sz="800" dirty="0" err="1">
                <a:latin typeface="ＭＳ Ｐゴシック" panose="020B0600070205080204" pitchFamily="50" charset="-128"/>
                <a:ea typeface="ＭＳ Ｐゴシック" panose="020B0600070205080204" pitchFamily="50" charset="-128"/>
                <a:cs typeface="PMingLiU"/>
              </a:rPr>
              <a:t>電気通信サービス・法人モバイル</a:t>
            </a:r>
            <a:r>
              <a:rPr lang="en-US" sz="800" dirty="0" err="1">
                <a:latin typeface="ＭＳ Ｐゴシック" panose="020B0600070205080204" pitchFamily="50" charset="-128"/>
                <a:ea typeface="ＭＳ Ｐゴシック" panose="020B0600070205080204" pitchFamily="50" charset="-128"/>
                <a:cs typeface="PMingLiU"/>
              </a:rPr>
              <a:t>SIM</a:t>
            </a:r>
            <a:r>
              <a:rPr lang="ja-JP" altLang="en-US" sz="800" dirty="0">
                <a:latin typeface="ＭＳ Ｐゴシック" panose="020B0600070205080204" pitchFamily="50" charset="-128"/>
                <a:ea typeface="ＭＳ Ｐゴシック" panose="020B0600070205080204" pitchFamily="50" charset="-128"/>
                <a:cs typeface="PMingLiU"/>
              </a:rPr>
              <a:t>購入</a:t>
            </a:r>
            <a:r>
              <a:rPr sz="800" dirty="0" err="1">
                <a:latin typeface="ＭＳ Ｐゴシック" panose="020B0600070205080204" pitchFamily="50" charset="-128"/>
                <a:ea typeface="ＭＳ Ｐゴシック" panose="020B0600070205080204" pitchFamily="50" charset="-128"/>
                <a:cs typeface="PMingLiU"/>
              </a:rPr>
              <a:t>の契約に関して、以下の特約条件を適用いたします</a:t>
            </a:r>
            <a:r>
              <a:rPr sz="800" dirty="0">
                <a:latin typeface="ＭＳ Ｐゴシック" panose="020B0600070205080204" pitchFamily="50" charset="-128"/>
                <a:ea typeface="ＭＳ Ｐゴシック" panose="020B0600070205080204" pitchFamily="50" charset="-128"/>
                <a:cs typeface="PMingLiU"/>
              </a:rPr>
              <a:t>。</a:t>
            </a:r>
            <a:endParaRPr lang="en-US" altLang="ja-JP" sz="800" dirty="0">
              <a:latin typeface="ＭＳ Ｐゴシック" panose="020B0600070205080204" pitchFamily="50" charset="-128"/>
              <a:ea typeface="ＭＳ Ｐゴシック" panose="020B0600070205080204" pitchFamily="50" charset="-128"/>
              <a:cs typeface="PMingLiU"/>
            </a:endParaRPr>
          </a:p>
          <a:p>
            <a:pPr marL="12700">
              <a:lnSpc>
                <a:spcPct val="100000"/>
              </a:lnSpc>
            </a:pPr>
            <a:r>
              <a:rPr lang="ja-JP" altLang="en-US" sz="800" dirty="0">
                <a:latin typeface="ＭＳ Ｐゴシック" panose="020B0600070205080204" pitchFamily="50" charset="-128"/>
                <a:ea typeface="ＭＳ Ｐゴシック" panose="020B0600070205080204" pitchFamily="50" charset="-128"/>
                <a:cs typeface="PMingLiU"/>
              </a:rPr>
              <a:t>　　　　　　それぞれ月間</a:t>
            </a:r>
            <a:r>
              <a:rPr lang="en-US" altLang="ja-JP" sz="800" dirty="0">
                <a:latin typeface="ＭＳ Ｐゴシック" panose="020B0600070205080204" pitchFamily="50" charset="-128"/>
                <a:ea typeface="ＭＳ Ｐゴシック" panose="020B0600070205080204" pitchFamily="50" charset="-128"/>
                <a:cs typeface="PMingLiU"/>
              </a:rPr>
              <a:t>1GB</a:t>
            </a:r>
            <a:r>
              <a:rPr lang="ja-JP" altLang="en-US" sz="800" dirty="0">
                <a:latin typeface="ＭＳ Ｐゴシック" panose="020B0600070205080204" pitchFamily="50" charset="-128"/>
                <a:ea typeface="ＭＳ Ｐゴシック" panose="020B0600070205080204" pitchFamily="50" charset="-128"/>
                <a:cs typeface="PMingLiU"/>
              </a:rPr>
              <a:t>・</a:t>
            </a:r>
            <a:r>
              <a:rPr lang="en-US" altLang="ja-JP" sz="800" dirty="0">
                <a:latin typeface="ＭＳ Ｐゴシック" panose="020B0600070205080204" pitchFamily="50" charset="-128"/>
                <a:ea typeface="ＭＳ Ｐゴシック" panose="020B0600070205080204" pitchFamily="50" charset="-128"/>
                <a:cs typeface="PMingLiU"/>
              </a:rPr>
              <a:t>3GB</a:t>
            </a:r>
            <a:r>
              <a:rPr lang="ja-JP" altLang="en-US" sz="800" dirty="0">
                <a:latin typeface="ＭＳ Ｐゴシック" panose="020B0600070205080204" pitchFamily="50" charset="-128"/>
                <a:ea typeface="ＭＳ Ｐゴシック" panose="020B0600070205080204" pitchFamily="50" charset="-128"/>
                <a:cs typeface="PMingLiU"/>
              </a:rPr>
              <a:t>・</a:t>
            </a:r>
            <a:r>
              <a:rPr lang="en-US" altLang="ja-JP" sz="800" dirty="0">
                <a:latin typeface="ＭＳ Ｐゴシック" panose="020B0600070205080204" pitchFamily="50" charset="-128"/>
                <a:ea typeface="ＭＳ Ｐゴシック" panose="020B0600070205080204" pitchFamily="50" charset="-128"/>
                <a:cs typeface="PMingLiU"/>
              </a:rPr>
              <a:t>5GB</a:t>
            </a:r>
            <a:r>
              <a:rPr lang="ja-JP" altLang="en-US" sz="800" dirty="0">
                <a:latin typeface="ＭＳ Ｐゴシック" panose="020B0600070205080204" pitchFamily="50" charset="-128"/>
                <a:ea typeface="ＭＳ Ｐゴシック" panose="020B0600070205080204" pitchFamily="50" charset="-128"/>
                <a:cs typeface="PMingLiU"/>
              </a:rPr>
              <a:t>・７</a:t>
            </a:r>
            <a:r>
              <a:rPr lang="en-US" altLang="ja-JP" sz="800" dirty="0">
                <a:latin typeface="ＭＳ Ｐゴシック" panose="020B0600070205080204" pitchFamily="50" charset="-128"/>
                <a:ea typeface="ＭＳ Ｐゴシック" panose="020B0600070205080204" pitchFamily="50" charset="-128"/>
                <a:cs typeface="PMingLiU"/>
              </a:rPr>
              <a:t>GB</a:t>
            </a:r>
            <a:r>
              <a:rPr lang="ja-JP" altLang="en-US" sz="800" dirty="0">
                <a:latin typeface="ＭＳ Ｐゴシック" panose="020B0600070205080204" pitchFamily="50" charset="-128"/>
                <a:ea typeface="ＭＳ Ｐゴシック" panose="020B0600070205080204" pitchFamily="50" charset="-128"/>
                <a:cs typeface="PMingLiU"/>
              </a:rPr>
              <a:t>まで使用できるプランとなります。</a:t>
            </a:r>
            <a:endParaRPr sz="800" dirty="0">
              <a:latin typeface="ＭＳ Ｐゴシック" panose="020B0600070205080204" pitchFamily="50" charset="-128"/>
              <a:ea typeface="ＭＳ Ｐゴシック" panose="020B0600070205080204" pitchFamily="50" charset="-128"/>
              <a:cs typeface="PMingLiU"/>
            </a:endParaRPr>
          </a:p>
          <a:p>
            <a:pPr marL="139700">
              <a:lnSpc>
                <a:spcPts val="720"/>
              </a:lnSpc>
            </a:pPr>
            <a:endParaRPr sz="800" dirty="0">
              <a:latin typeface="ＭＳ Ｐゴシック" panose="020B0600070205080204" pitchFamily="50" charset="-128"/>
              <a:ea typeface="ＭＳ Ｐゴシック" panose="020B0600070205080204" pitchFamily="50" charset="-128"/>
              <a:cs typeface="PMingLiU"/>
            </a:endParaRPr>
          </a:p>
          <a:p>
            <a:pPr marL="139700">
              <a:lnSpc>
                <a:spcPts val="800"/>
              </a:lnSpc>
            </a:pPr>
            <a:r>
              <a:rPr sz="800" dirty="0">
                <a:latin typeface="ＭＳ Ｐゴシック" panose="020B0600070205080204" pitchFamily="50" charset="-128"/>
                <a:ea typeface="ＭＳ Ｐゴシック" panose="020B0600070205080204" pitchFamily="50" charset="-128"/>
                <a:cs typeface="PMingLiU"/>
              </a:rPr>
              <a:t>◆有効期間</a:t>
            </a:r>
          </a:p>
          <a:p>
            <a:pPr marL="241300">
              <a:lnSpc>
                <a:spcPts val="800"/>
              </a:lnSpc>
            </a:pPr>
            <a:r>
              <a:rPr sz="800" spc="5" dirty="0">
                <a:latin typeface="ＭＳ Ｐゴシック" panose="020B0600070205080204" pitchFamily="50" charset="-128"/>
                <a:ea typeface="ＭＳ Ｐゴシック" panose="020B0600070205080204" pitchFamily="50" charset="-128"/>
                <a:cs typeface="PMingLiU"/>
              </a:rPr>
              <a:t>■本特約の有効期間：本特約の適用開始日から</a:t>
            </a:r>
            <a:r>
              <a:rPr lang="en-US" altLang="ja-JP" sz="800" spc="5" dirty="0">
                <a:latin typeface="ＭＳ Ｐゴシック" panose="020B0600070205080204" pitchFamily="50" charset="-128"/>
                <a:ea typeface="ＭＳ Ｐゴシック" panose="020B0600070205080204" pitchFamily="50" charset="-128"/>
                <a:cs typeface="PMingLiU"/>
              </a:rPr>
              <a:t>24</a:t>
            </a:r>
            <a:r>
              <a:rPr sz="800" spc="5" dirty="0">
                <a:latin typeface="ＭＳ Ｐゴシック" panose="020B0600070205080204" pitchFamily="50" charset="-128"/>
                <a:ea typeface="ＭＳ Ｐゴシック" panose="020B0600070205080204" pitchFamily="50" charset="-128"/>
                <a:cs typeface="PMingLiU"/>
              </a:rPr>
              <a:t>ヶ月</a:t>
            </a:r>
            <a:r>
              <a:rPr lang="ja-JP" altLang="en-US" sz="800" spc="5" dirty="0">
                <a:latin typeface="ＭＳ Ｐゴシック" panose="020B0600070205080204" pitchFamily="50" charset="-128"/>
                <a:ea typeface="ＭＳ Ｐゴシック" panose="020B0600070205080204" pitchFamily="50" charset="-128"/>
                <a:cs typeface="PMingLiU"/>
              </a:rPr>
              <a:t>とする。</a:t>
            </a:r>
            <a:endParaRPr sz="800" dirty="0">
              <a:latin typeface="ＭＳ Ｐゴシック" panose="020B0600070205080204" pitchFamily="50" charset="-128"/>
              <a:ea typeface="ＭＳ Ｐゴシック" panose="020B0600070205080204" pitchFamily="50" charset="-128"/>
              <a:cs typeface="PMingLiU"/>
            </a:endParaRPr>
          </a:p>
          <a:p>
            <a:pPr marL="38100">
              <a:lnSpc>
                <a:spcPts val="880"/>
              </a:lnSpc>
              <a:spcBef>
                <a:spcPts val="640"/>
              </a:spcBef>
            </a:pPr>
            <a:r>
              <a:rPr sz="800" spc="15" dirty="0">
                <a:latin typeface="ＭＳ Ｐゴシック" panose="020B0600070205080204" pitchFamily="50" charset="-128"/>
                <a:ea typeface="ＭＳ Ｐゴシック" panose="020B0600070205080204" pitchFamily="50" charset="-128"/>
                <a:cs typeface="PMingLiU"/>
              </a:rPr>
              <a:t>【グループ1</a:t>
            </a:r>
            <a:r>
              <a:rPr lang="ja-JP" altLang="en-US" sz="800" spc="15" dirty="0">
                <a:latin typeface="ＭＳ Ｐゴシック" panose="020B0600070205080204" pitchFamily="50" charset="-128"/>
                <a:ea typeface="ＭＳ Ｐゴシック" panose="020B0600070205080204" pitchFamily="50" charset="-128"/>
                <a:cs typeface="PMingLiU"/>
              </a:rPr>
              <a:t>・</a:t>
            </a:r>
            <a:r>
              <a:rPr lang="en-US" altLang="ja-JP" sz="800" spc="15" dirty="0">
                <a:latin typeface="ＭＳ Ｐゴシック" panose="020B0600070205080204" pitchFamily="50" charset="-128"/>
                <a:ea typeface="ＭＳ Ｐゴシック" panose="020B0600070205080204" pitchFamily="50" charset="-128"/>
                <a:cs typeface="PMingLiU"/>
              </a:rPr>
              <a:t>2</a:t>
            </a:r>
            <a:r>
              <a:rPr sz="800" spc="15" dirty="0">
                <a:latin typeface="ＭＳ Ｐゴシック" panose="020B0600070205080204" pitchFamily="50" charset="-128"/>
                <a:ea typeface="ＭＳ Ｐゴシック" panose="020B0600070205080204" pitchFamily="50" charset="-128"/>
                <a:cs typeface="PMingLiU"/>
              </a:rPr>
              <a:t>】</a:t>
            </a:r>
            <a:endParaRPr sz="800" dirty="0">
              <a:latin typeface="ＭＳ Ｐゴシック" panose="020B0600070205080204" pitchFamily="50" charset="-128"/>
              <a:ea typeface="ＭＳ Ｐゴシック" panose="020B0600070205080204" pitchFamily="50" charset="-128"/>
              <a:cs typeface="PMingLiU"/>
            </a:endParaRPr>
          </a:p>
          <a:p>
            <a:pPr marL="139700">
              <a:lnSpc>
                <a:spcPts val="800"/>
              </a:lnSpc>
            </a:pPr>
            <a:r>
              <a:rPr sz="800" dirty="0">
                <a:latin typeface="ＭＳ Ｐゴシック" panose="020B0600070205080204" pitchFamily="50" charset="-128"/>
                <a:ea typeface="ＭＳ Ｐゴシック" panose="020B0600070205080204" pitchFamily="50" charset="-128"/>
                <a:cs typeface="PMingLiU"/>
              </a:rPr>
              <a:t>◆電気通信サービス特約</a:t>
            </a:r>
          </a:p>
          <a:p>
            <a:pPr marL="241300">
              <a:lnSpc>
                <a:spcPts val="800"/>
              </a:lnSpc>
            </a:pPr>
            <a:r>
              <a:rPr sz="800" spc="10" dirty="0">
                <a:latin typeface="ＭＳ Ｐゴシック" panose="020B0600070205080204" pitchFamily="50" charset="-128"/>
                <a:ea typeface="ＭＳ Ｐゴシック" panose="020B0600070205080204" pitchFamily="50" charset="-128"/>
                <a:cs typeface="PMingLiU"/>
              </a:rPr>
              <a:t>■回線契約期間：本特約の適用開始日から</a:t>
            </a:r>
            <a:r>
              <a:rPr lang="en-US" altLang="ja-JP" sz="800" spc="10" dirty="0">
                <a:latin typeface="ＭＳ Ｐゴシック" panose="020B0600070205080204" pitchFamily="50" charset="-128"/>
                <a:ea typeface="ＭＳ Ｐゴシック" panose="020B0600070205080204" pitchFamily="50" charset="-128"/>
                <a:cs typeface="PMingLiU"/>
              </a:rPr>
              <a:t>24</a:t>
            </a:r>
            <a:r>
              <a:rPr sz="800" spc="10" dirty="0">
                <a:latin typeface="ＭＳ Ｐゴシック" panose="020B0600070205080204" pitchFamily="50" charset="-128"/>
                <a:ea typeface="ＭＳ Ｐゴシック" panose="020B0600070205080204" pitchFamily="50" charset="-128"/>
                <a:cs typeface="PMingLiU"/>
              </a:rPr>
              <a:t>ヶ月</a:t>
            </a:r>
            <a:r>
              <a:rPr lang="ja-JP" altLang="en-US" sz="800" spc="10" dirty="0">
                <a:latin typeface="ＭＳ Ｐゴシック" panose="020B0600070205080204" pitchFamily="50" charset="-128"/>
                <a:ea typeface="ＭＳ Ｐゴシック" panose="020B0600070205080204" pitchFamily="50" charset="-128"/>
                <a:cs typeface="PMingLiU"/>
              </a:rPr>
              <a:t>とする</a:t>
            </a:r>
            <a:endParaRPr sz="800" dirty="0">
              <a:latin typeface="ＭＳ Ｐゴシック" panose="020B0600070205080204" pitchFamily="50" charset="-128"/>
              <a:ea typeface="ＭＳ Ｐゴシック" panose="020B0600070205080204" pitchFamily="50" charset="-128"/>
              <a:cs typeface="PMingLiU"/>
            </a:endParaRPr>
          </a:p>
          <a:p>
            <a:pPr marL="241300">
              <a:lnSpc>
                <a:spcPts val="800"/>
              </a:lnSpc>
            </a:pPr>
            <a:r>
              <a:rPr sz="800" spc="15" dirty="0">
                <a:latin typeface="ＭＳ Ｐゴシック" panose="020B0600070205080204" pitchFamily="50" charset="-128"/>
                <a:ea typeface="ＭＳ Ｐゴシック" panose="020B0600070205080204" pitchFamily="50" charset="-128"/>
                <a:cs typeface="PMingLiU"/>
              </a:rPr>
              <a:t>■</a:t>
            </a:r>
            <a:r>
              <a:rPr sz="800" spc="15" dirty="0" err="1">
                <a:latin typeface="ＭＳ Ｐゴシック" panose="020B0600070205080204" pitchFamily="50" charset="-128"/>
                <a:ea typeface="ＭＳ Ｐゴシック" panose="020B0600070205080204" pitchFamily="50" charset="-128"/>
                <a:cs typeface="PMingLiU"/>
              </a:rPr>
              <a:t>対象料金プラン</a:t>
            </a:r>
            <a:r>
              <a:rPr sz="800" spc="15" dirty="0">
                <a:latin typeface="ＭＳ Ｐゴシック" panose="020B0600070205080204" pitchFamily="50" charset="-128"/>
                <a:ea typeface="ＭＳ Ｐゴシック" panose="020B0600070205080204" pitchFamily="50" charset="-128"/>
                <a:cs typeface="PMingLiU"/>
              </a:rPr>
              <a:t>：【</a:t>
            </a:r>
            <a:r>
              <a:rPr lang="ja-JP" altLang="en-US" sz="800" spc="15">
                <a:latin typeface="ＭＳ Ｐゴシック" panose="020B0600070205080204" pitchFamily="50" charset="-128"/>
                <a:ea typeface="ＭＳ Ｐゴシック" panose="020B0600070205080204" pitchFamily="50" charset="-128"/>
                <a:cs typeface="PMingLiU"/>
              </a:rPr>
              <a:t>月額</a:t>
            </a:r>
            <a:r>
              <a:rPr lang="en-US" altLang="ja-JP" sz="800" spc="15" dirty="0">
                <a:solidFill>
                  <a:srgbClr val="FF0000"/>
                </a:solidFill>
                <a:latin typeface="ＭＳ Ｐゴシック" panose="020B0600070205080204" pitchFamily="50" charset="-128"/>
                <a:ea typeface="ＭＳ Ｐゴシック" panose="020B0600070205080204" pitchFamily="50" charset="-128"/>
                <a:cs typeface="PMingLiU"/>
              </a:rPr>
              <a:t>1GBSIM700</a:t>
            </a:r>
            <a:r>
              <a:rPr lang="ja-JP" altLang="en-US" sz="800" spc="15">
                <a:solidFill>
                  <a:srgbClr val="FF0000"/>
                </a:solidFill>
                <a:latin typeface="ＭＳ Ｐゴシック" panose="020B0600070205080204" pitchFamily="50" charset="-128"/>
                <a:ea typeface="ＭＳ Ｐゴシック" panose="020B0600070205080204" pitchFamily="50" charset="-128"/>
                <a:cs typeface="PMingLiU"/>
              </a:rPr>
              <a:t>円・</a:t>
            </a:r>
            <a:r>
              <a:rPr lang="en-US" altLang="ja-JP" sz="800" spc="15" dirty="0">
                <a:solidFill>
                  <a:srgbClr val="FF0000"/>
                </a:solidFill>
                <a:latin typeface="ＭＳ Ｐゴシック" panose="020B0600070205080204" pitchFamily="50" charset="-128"/>
                <a:ea typeface="ＭＳ Ｐゴシック" panose="020B0600070205080204" pitchFamily="50" charset="-128"/>
                <a:cs typeface="PMingLiU"/>
              </a:rPr>
              <a:t>3GBSIM900</a:t>
            </a:r>
            <a:r>
              <a:rPr lang="ja-JP" altLang="en-US" sz="800" spc="15">
                <a:solidFill>
                  <a:srgbClr val="FF0000"/>
                </a:solidFill>
                <a:latin typeface="ＭＳ Ｐゴシック" panose="020B0600070205080204" pitchFamily="50" charset="-128"/>
                <a:ea typeface="ＭＳ Ｐゴシック" panose="020B0600070205080204" pitchFamily="50" charset="-128"/>
                <a:cs typeface="PMingLiU"/>
              </a:rPr>
              <a:t>円・</a:t>
            </a:r>
            <a:r>
              <a:rPr lang="en-US" altLang="ja-JP" sz="800" spc="15" dirty="0">
                <a:solidFill>
                  <a:srgbClr val="FF0000"/>
                </a:solidFill>
                <a:latin typeface="ＭＳ Ｐゴシック" panose="020B0600070205080204" pitchFamily="50" charset="-128"/>
                <a:ea typeface="ＭＳ Ｐゴシック" panose="020B0600070205080204" pitchFamily="50" charset="-128"/>
                <a:cs typeface="PMingLiU"/>
              </a:rPr>
              <a:t>5GBSIM1,300</a:t>
            </a:r>
            <a:r>
              <a:rPr lang="ja-JP" altLang="en-US" sz="800" spc="15" dirty="0">
                <a:solidFill>
                  <a:srgbClr val="FF0000"/>
                </a:solidFill>
                <a:latin typeface="ＭＳ Ｐゴシック" panose="020B0600070205080204" pitchFamily="50" charset="-128"/>
                <a:ea typeface="ＭＳ Ｐゴシック" panose="020B0600070205080204" pitchFamily="50" charset="-128"/>
                <a:cs typeface="PMingLiU"/>
              </a:rPr>
              <a:t>円</a:t>
            </a:r>
            <a:r>
              <a:rPr lang="ja-JP" altLang="en-US" sz="800" spc="15">
                <a:solidFill>
                  <a:srgbClr val="FF0000"/>
                </a:solidFill>
                <a:latin typeface="ＭＳ Ｐゴシック" panose="020B0600070205080204" pitchFamily="50" charset="-128"/>
                <a:ea typeface="ＭＳ Ｐゴシック" panose="020B0600070205080204" pitchFamily="50" charset="-128"/>
                <a:cs typeface="PMingLiU"/>
              </a:rPr>
              <a:t>・</a:t>
            </a:r>
            <a:r>
              <a:rPr lang="en-US" altLang="ja-JP" sz="800" spc="15" dirty="0">
                <a:solidFill>
                  <a:srgbClr val="FF0000"/>
                </a:solidFill>
                <a:latin typeface="ＭＳ Ｐゴシック" panose="020B0600070205080204" pitchFamily="50" charset="-128"/>
                <a:ea typeface="ＭＳ Ｐゴシック" panose="020B0600070205080204" pitchFamily="50" charset="-128"/>
                <a:cs typeface="PMingLiU"/>
              </a:rPr>
              <a:t>7GBSIM1,700</a:t>
            </a:r>
            <a:r>
              <a:rPr lang="ja-JP" altLang="en-US" sz="800" spc="15" dirty="0">
                <a:solidFill>
                  <a:srgbClr val="FF0000"/>
                </a:solidFill>
                <a:latin typeface="ＭＳ Ｐゴシック" panose="020B0600070205080204" pitchFamily="50" charset="-128"/>
                <a:ea typeface="ＭＳ Ｐゴシック" panose="020B0600070205080204" pitchFamily="50" charset="-128"/>
                <a:cs typeface="PMingLiU"/>
              </a:rPr>
              <a:t>円</a:t>
            </a:r>
            <a:r>
              <a:rPr sz="800" spc="15" dirty="0">
                <a:latin typeface="ＭＳ Ｐゴシック" panose="020B0600070205080204" pitchFamily="50" charset="-128"/>
                <a:ea typeface="ＭＳ Ｐゴシック" panose="020B0600070205080204" pitchFamily="50" charset="-128"/>
                <a:cs typeface="PMingLiU"/>
              </a:rPr>
              <a:t>】</a:t>
            </a:r>
            <a:r>
              <a:rPr lang="ja-JP" altLang="en-US" sz="800" spc="15" dirty="0">
                <a:latin typeface="ＭＳ Ｐゴシック" panose="020B0600070205080204" pitchFamily="50" charset="-128"/>
                <a:ea typeface="ＭＳ Ｐゴシック" panose="020B0600070205080204" pitchFamily="50" charset="-128"/>
                <a:cs typeface="PMingLiU"/>
              </a:rPr>
              <a:t>各１</a:t>
            </a:r>
            <a:r>
              <a:rPr lang="en-US" altLang="ja-JP" sz="800" spc="15" dirty="0">
                <a:latin typeface="ＭＳ Ｐゴシック" panose="020B0600070205080204" pitchFamily="50" charset="-128"/>
                <a:ea typeface="ＭＳ Ｐゴシック" panose="020B0600070205080204" pitchFamily="50" charset="-128"/>
                <a:cs typeface="PMingLiU"/>
              </a:rPr>
              <a:t>SIM</a:t>
            </a:r>
            <a:r>
              <a:rPr lang="ja-JP" altLang="en-US" sz="800" spc="15" dirty="0">
                <a:latin typeface="ＭＳ Ｐゴシック" panose="020B0600070205080204" pitchFamily="50" charset="-128"/>
                <a:ea typeface="ＭＳ Ｐゴシック" panose="020B0600070205080204" pitchFamily="50" charset="-128"/>
                <a:cs typeface="PMingLiU"/>
              </a:rPr>
              <a:t>単価（税別）</a:t>
            </a:r>
            <a:endParaRPr sz="800" dirty="0">
              <a:latin typeface="ＭＳ Ｐゴシック" panose="020B0600070205080204" pitchFamily="50" charset="-128"/>
              <a:ea typeface="ＭＳ Ｐゴシック" panose="020B0600070205080204" pitchFamily="50" charset="-128"/>
              <a:cs typeface="PMingLiU"/>
            </a:endParaRPr>
          </a:p>
          <a:p>
            <a:pPr marL="241300">
              <a:lnSpc>
                <a:spcPts val="800"/>
              </a:lnSpc>
            </a:pPr>
            <a:r>
              <a:rPr sz="800" spc="25" dirty="0">
                <a:latin typeface="ＭＳ Ｐゴシック" panose="020B0600070205080204" pitchFamily="50" charset="-128"/>
                <a:ea typeface="ＭＳ Ｐゴシック" panose="020B0600070205080204" pitchFamily="50" charset="-128"/>
                <a:cs typeface="PMingLiU"/>
              </a:rPr>
              <a:t>■</a:t>
            </a:r>
            <a:r>
              <a:rPr sz="800" spc="25" dirty="0" err="1">
                <a:latin typeface="ＭＳ Ｐゴシック" panose="020B0600070205080204" pitchFamily="50" charset="-128"/>
                <a:ea typeface="ＭＳ Ｐゴシック" panose="020B0600070205080204" pitchFamily="50" charset="-128"/>
                <a:cs typeface="PMingLiU"/>
              </a:rPr>
              <a:t>解除料</a:t>
            </a:r>
            <a:r>
              <a:rPr sz="800" spc="25" dirty="0">
                <a:latin typeface="ＭＳ Ｐゴシック" panose="020B0600070205080204" pitchFamily="50" charset="-128"/>
                <a:ea typeface="ＭＳ Ｐゴシック" panose="020B0600070205080204" pitchFamily="50" charset="-128"/>
                <a:cs typeface="PMingLiU"/>
              </a:rPr>
              <a:t>：</a:t>
            </a:r>
            <a:r>
              <a:rPr lang="ja-JP" altLang="en-US" sz="800" spc="25" dirty="0">
                <a:latin typeface="ＭＳ Ｐゴシック" panose="020B0600070205080204" pitchFamily="50" charset="-128"/>
                <a:ea typeface="ＭＳ Ｐゴシック" panose="020B0600070205080204" pitchFamily="50" charset="-128"/>
                <a:cs typeface="PMingLiU"/>
              </a:rPr>
              <a:t>回線契約期間以内の解除料は残金額の支払いをもって解除できるものとする。</a:t>
            </a:r>
            <a:endParaRPr lang="en-US" altLang="ja-JP" sz="800" spc="25" dirty="0">
              <a:latin typeface="ＭＳ Ｐゴシック" panose="020B0600070205080204" pitchFamily="50" charset="-128"/>
              <a:ea typeface="ＭＳ Ｐゴシック" panose="020B0600070205080204" pitchFamily="50" charset="-128"/>
              <a:cs typeface="PMingLiU"/>
            </a:endParaRPr>
          </a:p>
          <a:p>
            <a:pPr marL="241300">
              <a:lnSpc>
                <a:spcPts val="800"/>
              </a:lnSpc>
            </a:pPr>
            <a:r>
              <a:rPr lang="ja-JP" altLang="en-US" sz="800" spc="25" dirty="0">
                <a:latin typeface="ＭＳ Ｐゴシック" panose="020B0600070205080204" pitchFamily="50" charset="-128"/>
                <a:ea typeface="ＭＳ Ｐゴシック" panose="020B0600070205080204" pitchFamily="50" charset="-128"/>
                <a:cs typeface="PMingLiU"/>
              </a:rPr>
              <a:t>　回線契約期間満了後は利用月の支払いをもって解除できるものとする。</a:t>
            </a:r>
            <a:endParaRPr lang="en-US" altLang="ja-JP" sz="800" spc="25" dirty="0">
              <a:latin typeface="ＭＳ Ｐゴシック" panose="020B0600070205080204" pitchFamily="50" charset="-128"/>
              <a:ea typeface="ＭＳ Ｐゴシック" panose="020B0600070205080204" pitchFamily="50" charset="-128"/>
              <a:cs typeface="PMingLiU"/>
            </a:endParaRPr>
          </a:p>
          <a:p>
            <a:pPr marL="241300">
              <a:lnSpc>
                <a:spcPts val="800"/>
              </a:lnSpc>
            </a:pPr>
            <a:r>
              <a:rPr lang="ja-JP" altLang="en-US" sz="800" spc="25" dirty="0">
                <a:latin typeface="ＭＳ Ｐゴシック" panose="020B0600070205080204" pitchFamily="50" charset="-128"/>
                <a:ea typeface="ＭＳ Ｐゴシック" panose="020B0600070205080204" pitchFamily="50" charset="-128"/>
                <a:cs typeface="PMingLiU"/>
              </a:rPr>
              <a:t>　ただし、支払い済み分がある場合は、支払い済み分満了をもって解除できるものとする。</a:t>
            </a:r>
            <a:endParaRPr sz="800" dirty="0">
              <a:latin typeface="ＭＳ Ｐゴシック" panose="020B0600070205080204" pitchFamily="50" charset="-128"/>
              <a:ea typeface="ＭＳ Ｐゴシック" panose="020B0600070205080204" pitchFamily="50" charset="-128"/>
              <a:cs typeface="PMingLiU"/>
            </a:endParaRPr>
          </a:p>
          <a:p>
            <a:pPr marL="241300">
              <a:lnSpc>
                <a:spcPts val="800"/>
              </a:lnSpc>
            </a:pPr>
            <a:r>
              <a:rPr sz="800" spc="15" dirty="0">
                <a:latin typeface="ＭＳ Ｐゴシック" panose="020B0600070205080204" pitchFamily="50" charset="-128"/>
                <a:ea typeface="ＭＳ Ｐゴシック" panose="020B0600070205080204" pitchFamily="50" charset="-128"/>
                <a:cs typeface="PMingLiU"/>
              </a:rPr>
              <a:t>■【契約事務手数料】</a:t>
            </a:r>
            <a:r>
              <a:rPr lang="en-US" sz="800" spc="15" dirty="0">
                <a:latin typeface="ＭＳ Ｐゴシック" panose="020B0600070205080204" pitchFamily="50" charset="-128"/>
                <a:ea typeface="ＭＳ Ｐゴシック" panose="020B0600070205080204" pitchFamily="50" charset="-128"/>
                <a:cs typeface="PMingLiU"/>
              </a:rPr>
              <a:t>3,500</a:t>
            </a:r>
            <a:r>
              <a:rPr lang="ja-JP" altLang="en-US" sz="800" spc="15" dirty="0">
                <a:latin typeface="ＭＳ Ｐゴシック" panose="020B0600070205080204" pitchFamily="50" charset="-128"/>
                <a:ea typeface="ＭＳ Ｐゴシック" panose="020B0600070205080204" pitchFamily="50" charset="-128"/>
                <a:cs typeface="PMingLiU"/>
              </a:rPr>
              <a:t>円（税別）</a:t>
            </a:r>
            <a:r>
              <a:rPr sz="800" spc="15" dirty="0">
                <a:latin typeface="ＭＳ Ｐゴシック" panose="020B0600070205080204" pitchFamily="50" charset="-128"/>
                <a:ea typeface="ＭＳ Ｐゴシック" panose="020B0600070205080204" pitchFamily="50" charset="-128"/>
                <a:cs typeface="PMingLiU"/>
              </a:rPr>
              <a:t>/</a:t>
            </a:r>
            <a:r>
              <a:rPr lang="en-US" sz="800" spc="15" dirty="0">
                <a:latin typeface="ＭＳ Ｐゴシック" panose="020B0600070205080204" pitchFamily="50" charset="-128"/>
                <a:ea typeface="ＭＳ Ｐゴシック" panose="020B0600070205080204" pitchFamily="50" charset="-128"/>
                <a:cs typeface="PMingLiU"/>
              </a:rPr>
              <a:t>SIM</a:t>
            </a:r>
            <a:r>
              <a:rPr sz="800" spc="15" dirty="0">
                <a:latin typeface="ＭＳ Ｐゴシック" panose="020B0600070205080204" pitchFamily="50" charset="-128"/>
                <a:ea typeface="ＭＳ Ｐゴシック" panose="020B0600070205080204" pitchFamily="50" charset="-128"/>
                <a:cs typeface="PMingLiU"/>
              </a:rPr>
              <a:t>1回線ごと</a:t>
            </a:r>
            <a:r>
              <a:rPr lang="ja-JP" altLang="en-US" sz="800" spc="15" dirty="0">
                <a:latin typeface="ＭＳ Ｐゴシック" panose="020B0600070205080204" pitchFamily="50" charset="-128"/>
                <a:ea typeface="ＭＳ Ｐゴシック" panose="020B0600070205080204" pitchFamily="50" charset="-128"/>
                <a:cs typeface="PMingLiU"/>
              </a:rPr>
              <a:t>とする</a:t>
            </a:r>
            <a:endParaRPr lang="en-US" altLang="ja-JP" sz="800" spc="15" dirty="0">
              <a:latin typeface="ＭＳ Ｐゴシック" panose="020B0600070205080204" pitchFamily="50" charset="-128"/>
              <a:ea typeface="ＭＳ Ｐゴシック" panose="020B0600070205080204" pitchFamily="50" charset="-128"/>
              <a:cs typeface="PMingLiU"/>
            </a:endParaRPr>
          </a:p>
          <a:p>
            <a:pPr marL="241300">
              <a:lnSpc>
                <a:spcPts val="800"/>
              </a:lnSpc>
            </a:pPr>
            <a:r>
              <a:rPr lang="ja-JP" altLang="en-US" sz="800" spc="15" dirty="0">
                <a:latin typeface="ＭＳ Ｐゴシック" panose="020B0600070205080204" pitchFamily="50" charset="-128"/>
                <a:ea typeface="ＭＳ Ｐゴシック" panose="020B0600070205080204" pitchFamily="50" charset="-128"/>
                <a:cs typeface="PMingLiU"/>
              </a:rPr>
              <a:t>■</a:t>
            </a:r>
            <a:r>
              <a:rPr lang="en-US" altLang="ja-JP" sz="800" spc="15" dirty="0">
                <a:solidFill>
                  <a:srgbClr val="FF0000"/>
                </a:solidFill>
                <a:latin typeface="ＭＳ Ｐゴシック" panose="020B0600070205080204" pitchFamily="50" charset="-128"/>
                <a:ea typeface="ＭＳ Ｐゴシック" panose="020B0600070205080204" pitchFamily="50" charset="-128"/>
                <a:cs typeface="PMingLiU"/>
              </a:rPr>
              <a:t>SIM</a:t>
            </a:r>
            <a:r>
              <a:rPr lang="ja-JP" altLang="en-US" sz="800" spc="15">
                <a:solidFill>
                  <a:srgbClr val="FF0000"/>
                </a:solidFill>
                <a:latin typeface="ＭＳ Ｐゴシック" panose="020B0600070205080204" pitchFamily="50" charset="-128"/>
                <a:ea typeface="ＭＳ Ｐゴシック" panose="020B0600070205080204" pitchFamily="50" charset="-128"/>
                <a:cs typeface="PMingLiU"/>
              </a:rPr>
              <a:t>カード：イソンジャパン（株） </a:t>
            </a:r>
            <a:r>
              <a:rPr lang="ja-JP" altLang="en-US" sz="800" spc="15" dirty="0">
                <a:solidFill>
                  <a:srgbClr val="FF0000"/>
                </a:solidFill>
                <a:latin typeface="ＭＳ Ｐゴシック" panose="020B0600070205080204" pitchFamily="50" charset="-128"/>
                <a:ea typeface="ＭＳ Ｐゴシック" panose="020B0600070205080204" pitchFamily="50" charset="-128"/>
                <a:cs typeface="PMingLiU"/>
              </a:rPr>
              <a:t>宛に、解約月翌月</a:t>
            </a:r>
            <a:r>
              <a:rPr lang="en-US" altLang="ja-JP" sz="800" spc="15" dirty="0">
                <a:solidFill>
                  <a:srgbClr val="FF0000"/>
                </a:solidFill>
                <a:latin typeface="ＭＳ Ｐゴシック" panose="020B0600070205080204" pitchFamily="50" charset="-128"/>
                <a:ea typeface="ＭＳ Ｐゴシック" panose="020B0600070205080204" pitchFamily="50" charset="-128"/>
                <a:cs typeface="PMingLiU"/>
              </a:rPr>
              <a:t>15</a:t>
            </a:r>
            <a:r>
              <a:rPr lang="ja-JP" altLang="en-US" sz="800" spc="15" dirty="0">
                <a:solidFill>
                  <a:srgbClr val="FF0000"/>
                </a:solidFill>
                <a:latin typeface="ＭＳ Ｐゴシック" panose="020B0600070205080204" pitchFamily="50" charset="-128"/>
                <a:ea typeface="ＭＳ Ｐゴシック" panose="020B0600070205080204" pitchFamily="50" charset="-128"/>
                <a:cs typeface="PMingLiU"/>
              </a:rPr>
              <a:t>日</a:t>
            </a:r>
            <a:r>
              <a:rPr lang="en-US" altLang="ja-JP" sz="800" spc="15" dirty="0">
                <a:solidFill>
                  <a:srgbClr val="FF0000"/>
                </a:solidFill>
                <a:latin typeface="ＭＳ Ｐゴシック" panose="020B0600070205080204" pitchFamily="50" charset="-128"/>
                <a:ea typeface="ＭＳ Ｐゴシック" panose="020B0600070205080204" pitchFamily="50" charset="-128"/>
                <a:cs typeface="PMingLiU"/>
              </a:rPr>
              <a:t>19</a:t>
            </a:r>
            <a:r>
              <a:rPr lang="ja-JP" altLang="en-US" sz="800" spc="15" dirty="0">
                <a:solidFill>
                  <a:srgbClr val="FF0000"/>
                </a:solidFill>
                <a:latin typeface="ＭＳ Ｐゴシック" panose="020B0600070205080204" pitchFamily="50" charset="-128"/>
                <a:ea typeface="ＭＳ Ｐゴシック" panose="020B0600070205080204" pitchFamily="50" charset="-128"/>
                <a:cs typeface="PMingLiU"/>
              </a:rPr>
              <a:t>：</a:t>
            </a:r>
            <a:r>
              <a:rPr lang="en-US" altLang="ja-JP" sz="800" spc="15" dirty="0">
                <a:solidFill>
                  <a:srgbClr val="FF0000"/>
                </a:solidFill>
                <a:latin typeface="ＭＳ Ｐゴシック" panose="020B0600070205080204" pitchFamily="50" charset="-128"/>
                <a:ea typeface="ＭＳ Ｐゴシック" panose="020B0600070205080204" pitchFamily="50" charset="-128"/>
                <a:cs typeface="PMingLiU"/>
              </a:rPr>
              <a:t>00</a:t>
            </a:r>
            <a:r>
              <a:rPr lang="ja-JP" altLang="en-US" sz="800" spc="15" dirty="0" err="1">
                <a:solidFill>
                  <a:srgbClr val="FF0000"/>
                </a:solidFill>
                <a:latin typeface="ＭＳ Ｐゴシック" panose="020B0600070205080204" pitchFamily="50" charset="-128"/>
                <a:ea typeface="ＭＳ Ｐゴシック" panose="020B0600070205080204" pitchFamily="50" charset="-128"/>
                <a:cs typeface="PMingLiU"/>
              </a:rPr>
              <a:t>までに</a:t>
            </a:r>
            <a:r>
              <a:rPr lang="ja-JP" altLang="en-US" sz="800" spc="15" dirty="0">
                <a:solidFill>
                  <a:srgbClr val="FF0000"/>
                </a:solidFill>
                <a:latin typeface="ＭＳ Ｐゴシック" panose="020B0600070205080204" pitchFamily="50" charset="-128"/>
                <a:ea typeface="ＭＳ Ｐゴシック" panose="020B0600070205080204" pitchFamily="50" charset="-128"/>
                <a:cs typeface="PMingLiU"/>
              </a:rPr>
              <a:t>返却無き場合、再発</a:t>
            </a:r>
            <a:r>
              <a:rPr lang="ja-JP" altLang="en-US" sz="800" spc="15">
                <a:solidFill>
                  <a:srgbClr val="FF0000"/>
                </a:solidFill>
                <a:latin typeface="ＭＳ Ｐゴシック" panose="020B0600070205080204" pitchFamily="50" charset="-128"/>
                <a:ea typeface="ＭＳ Ｐゴシック" panose="020B0600070205080204" pitchFamily="50" charset="-128"/>
                <a:cs typeface="PMingLiU"/>
              </a:rPr>
              <a:t>行手数料</a:t>
            </a:r>
            <a:r>
              <a:rPr lang="en-US" altLang="ja-JP" sz="800" spc="15" dirty="0">
                <a:solidFill>
                  <a:srgbClr val="FF0000"/>
                </a:solidFill>
                <a:latin typeface="ＭＳ Ｐゴシック" panose="020B0600070205080204" pitchFamily="50" charset="-128"/>
                <a:ea typeface="ＭＳ Ｐゴシック" panose="020B0600070205080204" pitchFamily="50" charset="-128"/>
                <a:cs typeface="PMingLiU"/>
              </a:rPr>
              <a:t>3,500</a:t>
            </a:r>
            <a:r>
              <a:rPr lang="ja-JP" altLang="en-US" sz="800" spc="15" dirty="0">
                <a:solidFill>
                  <a:srgbClr val="FF0000"/>
                </a:solidFill>
                <a:latin typeface="ＭＳ Ｐゴシック" panose="020B0600070205080204" pitchFamily="50" charset="-128"/>
                <a:ea typeface="ＭＳ Ｐゴシック" panose="020B0600070205080204" pitchFamily="50" charset="-128"/>
                <a:cs typeface="PMingLiU"/>
              </a:rPr>
              <a:t>円（税別）が掛かります</a:t>
            </a:r>
            <a:endParaRPr lang="en-US" altLang="ja-JP" sz="800" spc="15" dirty="0">
              <a:solidFill>
                <a:srgbClr val="FF0000"/>
              </a:solidFill>
              <a:latin typeface="ＭＳ Ｐゴシック" panose="020B0600070205080204" pitchFamily="50" charset="-128"/>
              <a:ea typeface="ＭＳ Ｐゴシック" panose="020B0600070205080204" pitchFamily="50" charset="-128"/>
              <a:cs typeface="PMingLiU"/>
            </a:endParaRPr>
          </a:p>
          <a:p>
            <a:pPr marL="241300">
              <a:lnSpc>
                <a:spcPts val="800"/>
              </a:lnSpc>
            </a:pPr>
            <a:r>
              <a:rPr lang="en-US" altLang="ja-JP" sz="800" spc="15" dirty="0">
                <a:latin typeface="ＭＳ Ｐゴシック" panose="020B0600070205080204" pitchFamily="50" charset="-128"/>
                <a:ea typeface="ＭＳ Ｐゴシック" panose="020B0600070205080204" pitchFamily="50" charset="-128"/>
                <a:cs typeface="PMingLiU"/>
              </a:rPr>
              <a:t>                                            </a:t>
            </a:r>
          </a:p>
          <a:p>
            <a:pPr marL="241300">
              <a:lnSpc>
                <a:spcPts val="800"/>
              </a:lnSpc>
            </a:pPr>
            <a:endParaRPr lang="en-US" altLang="ja-JP" sz="800" spc="15" dirty="0">
              <a:latin typeface="ＭＳ Ｐゴシック" panose="020B0600070205080204" pitchFamily="50" charset="-128"/>
              <a:ea typeface="ＭＳ Ｐゴシック" panose="020B0600070205080204" pitchFamily="50" charset="-128"/>
              <a:cs typeface="PMingLiU"/>
            </a:endParaRPr>
          </a:p>
          <a:p>
            <a:pPr marL="241300">
              <a:lnSpc>
                <a:spcPts val="800"/>
              </a:lnSpc>
            </a:pPr>
            <a:r>
              <a:rPr lang="en-US" altLang="ja-JP" sz="800" spc="15" dirty="0">
                <a:latin typeface="ＭＳ Ｐゴシック" panose="020B0600070205080204" pitchFamily="50" charset="-128"/>
                <a:ea typeface="ＭＳ Ｐゴシック" panose="020B0600070205080204" pitchFamily="50" charset="-128"/>
                <a:cs typeface="PMingLiU"/>
              </a:rPr>
              <a:t>【</a:t>
            </a:r>
            <a:r>
              <a:rPr lang="ja-JP" altLang="en-US" sz="800" spc="15" dirty="0">
                <a:latin typeface="ＭＳ Ｐゴシック" panose="020B0600070205080204" pitchFamily="50" charset="-128"/>
                <a:ea typeface="ＭＳ Ｐゴシック" panose="020B0600070205080204" pitchFamily="50" charset="-128"/>
                <a:cs typeface="PMingLiU"/>
              </a:rPr>
              <a:t>お申込み先</a:t>
            </a:r>
            <a:r>
              <a:rPr lang="en-US" altLang="ja-JP" sz="800" spc="15" dirty="0">
                <a:latin typeface="ＭＳ Ｐゴシック" panose="020B0600070205080204" pitchFamily="50" charset="-128"/>
                <a:ea typeface="ＭＳ Ｐゴシック" panose="020B0600070205080204" pitchFamily="50" charset="-128"/>
                <a:cs typeface="PMingLiU"/>
              </a:rPr>
              <a:t>】※</a:t>
            </a:r>
            <a:r>
              <a:rPr lang="ja-JP" altLang="en-US" sz="800" spc="15" dirty="0">
                <a:latin typeface="ＭＳ Ｐゴシック" panose="020B0600070205080204" pitchFamily="50" charset="-128"/>
                <a:ea typeface="ＭＳ Ｐゴシック" panose="020B0600070205080204" pitchFamily="50" charset="-128"/>
                <a:cs typeface="PMingLiU"/>
              </a:rPr>
              <a:t>申込書</a:t>
            </a:r>
            <a:r>
              <a:rPr lang="en-US" altLang="ja-JP" sz="800" spc="15" dirty="0">
                <a:latin typeface="ＭＳ Ｐゴシック" panose="020B0600070205080204" pitchFamily="50" charset="-128"/>
                <a:ea typeface="ＭＳ Ｐゴシック" panose="020B0600070205080204" pitchFamily="50" charset="-128"/>
                <a:cs typeface="PMingLiU"/>
              </a:rPr>
              <a:t>3</a:t>
            </a:r>
            <a:r>
              <a:rPr lang="ja-JP" altLang="en-US" sz="800" spc="15" dirty="0">
                <a:latin typeface="ＭＳ Ｐゴシック" panose="020B0600070205080204" pitchFamily="50" charset="-128"/>
                <a:ea typeface="ＭＳ Ｐゴシック" panose="020B0600070205080204" pitchFamily="50" charset="-128"/>
                <a:cs typeface="PMingLiU"/>
              </a:rPr>
              <a:t>枚ワンセットを</a:t>
            </a:r>
            <a:r>
              <a:rPr lang="en-US" altLang="ja-JP" sz="800" spc="15" dirty="0">
                <a:latin typeface="ＭＳ Ｐゴシック" panose="020B0600070205080204" pitchFamily="50" charset="-128"/>
                <a:ea typeface="ＭＳ Ｐゴシック" panose="020B0600070205080204" pitchFamily="50" charset="-128"/>
                <a:cs typeface="PMingLiU"/>
              </a:rPr>
              <a:t>PDF</a:t>
            </a:r>
            <a:r>
              <a:rPr lang="ja-JP" altLang="en-US" sz="800" spc="15" dirty="0">
                <a:latin typeface="ＭＳ Ｐゴシック" panose="020B0600070205080204" pitchFamily="50" charset="-128"/>
                <a:ea typeface="ＭＳ Ｐゴシック" panose="020B0600070205080204" pitchFamily="50" charset="-128"/>
                <a:cs typeface="PMingLiU"/>
              </a:rPr>
              <a:t>でお送りください。</a:t>
            </a:r>
            <a:endParaRPr lang="en-US" altLang="ja-JP" sz="800" spc="15" dirty="0">
              <a:latin typeface="ＭＳ Ｐゴシック" panose="020B0600070205080204" pitchFamily="50" charset="-128"/>
              <a:ea typeface="ＭＳ Ｐゴシック" panose="020B0600070205080204" pitchFamily="50" charset="-128"/>
              <a:cs typeface="PMingLiU"/>
            </a:endParaRPr>
          </a:p>
          <a:p>
            <a:pPr marL="241300">
              <a:lnSpc>
                <a:spcPts val="800"/>
              </a:lnSpc>
            </a:pPr>
            <a:r>
              <a:rPr lang="en-US" altLang="ja-JP" sz="800" spc="15" dirty="0">
                <a:latin typeface="ＭＳ Ｐゴシック" panose="020B0600070205080204" pitchFamily="50" charset="-128"/>
                <a:ea typeface="ＭＳ Ｐゴシック" panose="020B0600070205080204" pitchFamily="50" charset="-128"/>
                <a:cs typeface="PMingLiU"/>
              </a:rPr>
              <a:t> </a:t>
            </a:r>
            <a:r>
              <a:rPr lang="ja-JP" altLang="en-US" sz="800" spc="15">
                <a:latin typeface="ＭＳ Ｐゴシック" panose="020B0600070205080204" pitchFamily="50" charset="-128"/>
                <a:ea typeface="ＭＳ Ｐゴシック" panose="020B0600070205080204" pitchFamily="50" charset="-128"/>
                <a:cs typeface="PMingLiU"/>
              </a:rPr>
              <a:t>メールアドレス：</a:t>
            </a:r>
            <a:r>
              <a:rPr lang="en-US" altLang="ja-JP" sz="800" spc="15" dirty="0" err="1">
                <a:solidFill>
                  <a:srgbClr val="FF0000"/>
                </a:solidFill>
                <a:latin typeface="ＭＳ Ｐゴシック" panose="020B0600070205080204" pitchFamily="50" charset="-128"/>
                <a:ea typeface="ＭＳ Ｐゴシック" panose="020B0600070205080204" pitchFamily="50" charset="-128"/>
                <a:cs typeface="PMingLiU"/>
              </a:rPr>
              <a:t>info@isung.co.jp</a:t>
            </a:r>
            <a:endParaRPr lang="en-US" altLang="ja-JP" sz="800" dirty="0">
              <a:solidFill>
                <a:srgbClr val="FF0000"/>
              </a:solidFill>
              <a:latin typeface="ＭＳ Ｐゴシック" panose="020B0600070205080204" pitchFamily="50" charset="-128"/>
              <a:ea typeface="ＭＳ Ｐゴシック" panose="020B0600070205080204" pitchFamily="50" charset="-128"/>
              <a:cs typeface="PMingLiU"/>
            </a:endParaRPr>
          </a:p>
          <a:p>
            <a:pPr marL="241300">
              <a:lnSpc>
                <a:spcPts val="800"/>
              </a:lnSpc>
            </a:pPr>
            <a:r>
              <a:rPr lang="en-US" altLang="ja-JP" sz="800" dirty="0">
                <a:latin typeface="ＭＳ Ｐゴシック" panose="020B0600070205080204" pitchFamily="50" charset="-128"/>
                <a:ea typeface="ＭＳ Ｐゴシック" panose="020B0600070205080204" pitchFamily="50" charset="-128"/>
                <a:cs typeface="PMingLiU"/>
              </a:rPr>
              <a:t>【</a:t>
            </a:r>
            <a:r>
              <a:rPr lang="ja-JP" altLang="en-US" sz="800" dirty="0">
                <a:latin typeface="ＭＳ Ｐゴシック" panose="020B0600070205080204" pitchFamily="50" charset="-128"/>
                <a:ea typeface="ＭＳ Ｐゴシック" panose="020B0600070205080204" pitchFamily="50" charset="-128"/>
                <a:cs typeface="PMingLiU"/>
              </a:rPr>
              <a:t>お問合せ先</a:t>
            </a:r>
            <a:r>
              <a:rPr lang="en-US" altLang="ja-JP" sz="800" dirty="0">
                <a:latin typeface="ＭＳ Ｐゴシック" panose="020B0600070205080204" pitchFamily="50" charset="-128"/>
                <a:ea typeface="ＭＳ Ｐゴシック" panose="020B0600070205080204" pitchFamily="50" charset="-128"/>
                <a:cs typeface="PMingLiU"/>
              </a:rPr>
              <a:t>】</a:t>
            </a:r>
          </a:p>
          <a:p>
            <a:pPr marL="241300">
              <a:lnSpc>
                <a:spcPts val="800"/>
              </a:lnSpc>
            </a:pPr>
            <a:r>
              <a:rPr lang="ja-JP" altLang="en-US" sz="800" dirty="0">
                <a:latin typeface="ＭＳ Ｐゴシック" panose="020B0600070205080204" pitchFamily="50" charset="-128"/>
                <a:ea typeface="ＭＳ Ｐゴシック" panose="020B0600070205080204" pitchFamily="50" charset="-128"/>
                <a:cs typeface="PMingLiU"/>
              </a:rPr>
              <a:t>　</a:t>
            </a:r>
            <a:r>
              <a:rPr lang="en-US" altLang="ja-JP" sz="800" dirty="0">
                <a:solidFill>
                  <a:srgbClr val="FF0000"/>
                </a:solidFill>
                <a:latin typeface="ＭＳ Ｐゴシック" panose="020B0600070205080204" pitchFamily="50" charset="-128"/>
                <a:ea typeface="ＭＳ Ｐゴシック" panose="020B0600070205080204" pitchFamily="50" charset="-128"/>
                <a:cs typeface="PMingLiU"/>
              </a:rPr>
              <a:t>TEL</a:t>
            </a:r>
            <a:r>
              <a:rPr lang="ja-JP" altLang="en-US" sz="800">
                <a:solidFill>
                  <a:srgbClr val="FF0000"/>
                </a:solidFill>
                <a:latin typeface="ＭＳ Ｐゴシック" panose="020B0600070205080204" pitchFamily="50" charset="-128"/>
                <a:ea typeface="ＭＳ Ｐゴシック" panose="020B0600070205080204" pitchFamily="50" charset="-128"/>
                <a:cs typeface="PMingLiU"/>
              </a:rPr>
              <a:t>：</a:t>
            </a:r>
            <a:r>
              <a:rPr lang="en-US" altLang="ja-JP" sz="800" dirty="0">
                <a:solidFill>
                  <a:srgbClr val="FF0000"/>
                </a:solidFill>
                <a:latin typeface="ＭＳ Ｐゴシック" panose="020B0600070205080204" pitchFamily="50" charset="-128"/>
                <a:cs typeface="PMingLiU"/>
              </a:rPr>
              <a:t>03-5734-1453</a:t>
            </a:r>
            <a:r>
              <a:rPr lang="ja-JP" altLang="en-US" sz="800">
                <a:solidFill>
                  <a:srgbClr val="FF0000"/>
                </a:solidFill>
                <a:latin typeface="ＭＳ Ｐゴシック" panose="020B0600070205080204" pitchFamily="50" charset="-128"/>
                <a:cs typeface="PMingLiU"/>
              </a:rPr>
              <a:t>（</a:t>
            </a:r>
            <a:r>
              <a:rPr lang="ja-JP" altLang="en-US" sz="800" dirty="0">
                <a:solidFill>
                  <a:srgbClr val="FF0000"/>
                </a:solidFill>
                <a:latin typeface="ＭＳ Ｐゴシック" panose="020B0600070205080204" pitchFamily="50" charset="-128"/>
                <a:cs typeface="PMingLiU"/>
              </a:rPr>
              <a:t>受付時間：</a:t>
            </a:r>
            <a:r>
              <a:rPr lang="en-US" altLang="ja-JP" sz="800" dirty="0">
                <a:solidFill>
                  <a:srgbClr val="FF0000"/>
                </a:solidFill>
                <a:latin typeface="ＭＳ Ｐゴシック" panose="020B0600070205080204" pitchFamily="50" charset="-128"/>
                <a:cs typeface="PMingLiU"/>
              </a:rPr>
              <a:t>10:00</a:t>
            </a:r>
            <a:r>
              <a:rPr lang="ja-JP" altLang="en-US" sz="800">
                <a:solidFill>
                  <a:srgbClr val="FF0000"/>
                </a:solidFill>
                <a:latin typeface="ＭＳ Ｐゴシック" panose="020B0600070205080204" pitchFamily="50" charset="-128"/>
                <a:cs typeface="PMingLiU"/>
              </a:rPr>
              <a:t>～</a:t>
            </a:r>
            <a:r>
              <a:rPr lang="en-US" altLang="ja-JP" sz="800" dirty="0">
                <a:solidFill>
                  <a:srgbClr val="FF0000"/>
                </a:solidFill>
                <a:latin typeface="ＭＳ Ｐゴシック" panose="020B0600070205080204" pitchFamily="50" charset="-128"/>
                <a:cs typeface="PMingLiU"/>
              </a:rPr>
              <a:t>17:00</a:t>
            </a:r>
            <a:r>
              <a:rPr lang="ja-JP" altLang="en-US" sz="800" dirty="0">
                <a:solidFill>
                  <a:srgbClr val="FF0000"/>
                </a:solidFill>
                <a:latin typeface="ＭＳ Ｐゴシック" panose="020B0600070205080204" pitchFamily="50" charset="-128"/>
                <a:cs typeface="PMingLiU"/>
              </a:rPr>
              <a:t>・休み：土日祝、年末年始、弊社指定休日）</a:t>
            </a:r>
          </a:p>
          <a:p>
            <a:pPr marL="241300">
              <a:lnSpc>
                <a:spcPts val="800"/>
              </a:lnSpc>
            </a:pPr>
            <a:endParaRPr sz="800" dirty="0">
              <a:latin typeface="ＭＳ Ｐゴシック" panose="020B0600070205080204" pitchFamily="50" charset="-128"/>
              <a:ea typeface="ＭＳ Ｐゴシック" panose="020B0600070205080204" pitchFamily="50" charset="-128"/>
              <a:cs typeface="PMingLiU"/>
            </a:endParaRPr>
          </a:p>
          <a:p>
            <a:pPr marL="241300">
              <a:lnSpc>
                <a:spcPts val="800"/>
              </a:lnSpc>
            </a:pPr>
            <a:endParaRPr sz="800" dirty="0">
              <a:latin typeface="ＭＳ Ｐゴシック" panose="020B0600070205080204" pitchFamily="50" charset="-128"/>
              <a:ea typeface="ＭＳ Ｐゴシック" panose="020B0600070205080204" pitchFamily="50" charset="-128"/>
              <a:cs typeface="PMingLiU"/>
            </a:endParaRPr>
          </a:p>
        </p:txBody>
      </p:sp>
      <p:sp>
        <p:nvSpPr>
          <p:cNvPr id="24" name="object 24"/>
          <p:cNvSpPr/>
          <p:nvPr/>
        </p:nvSpPr>
        <p:spPr>
          <a:xfrm>
            <a:off x="250825" y="5219700"/>
            <a:ext cx="7054850" cy="0"/>
          </a:xfrm>
          <a:custGeom>
            <a:avLst/>
            <a:gdLst/>
            <a:ahLst/>
            <a:cxnLst/>
            <a:rect l="l" t="t" r="r" b="b"/>
            <a:pathLst>
              <a:path w="7054850">
                <a:moveTo>
                  <a:pt x="0" y="0"/>
                </a:moveTo>
                <a:lnTo>
                  <a:pt x="7054850" y="0"/>
                </a:lnTo>
              </a:path>
            </a:pathLst>
          </a:custGeom>
          <a:ln w="6350">
            <a:solidFill>
              <a:srgbClr val="000000"/>
            </a:solidFill>
          </a:ln>
        </p:spPr>
        <p:txBody>
          <a:bodyPr wrap="square" lIns="0" tIns="0" rIns="0" bIns="0" rtlCol="0"/>
          <a:lstStyle/>
          <a:p>
            <a:endParaRPr/>
          </a:p>
        </p:txBody>
      </p:sp>
      <p:sp>
        <p:nvSpPr>
          <p:cNvPr id="25" name="object 25"/>
          <p:cNvSpPr/>
          <p:nvPr/>
        </p:nvSpPr>
        <p:spPr>
          <a:xfrm>
            <a:off x="254000" y="5216525"/>
            <a:ext cx="0" cy="5226050"/>
          </a:xfrm>
          <a:custGeom>
            <a:avLst/>
            <a:gdLst/>
            <a:ahLst/>
            <a:cxnLst/>
            <a:rect l="l" t="t" r="r" b="b"/>
            <a:pathLst>
              <a:path h="5226050">
                <a:moveTo>
                  <a:pt x="0" y="0"/>
                </a:moveTo>
                <a:lnTo>
                  <a:pt x="0" y="5226050"/>
                </a:lnTo>
              </a:path>
            </a:pathLst>
          </a:custGeom>
          <a:ln w="6350">
            <a:solidFill>
              <a:srgbClr val="000000"/>
            </a:solidFill>
          </a:ln>
        </p:spPr>
        <p:txBody>
          <a:bodyPr wrap="square" lIns="0" tIns="0" rIns="0" bIns="0" rtlCol="0"/>
          <a:lstStyle/>
          <a:p>
            <a:endParaRPr/>
          </a:p>
        </p:txBody>
      </p:sp>
      <p:sp>
        <p:nvSpPr>
          <p:cNvPr id="26" name="object 26"/>
          <p:cNvSpPr/>
          <p:nvPr/>
        </p:nvSpPr>
        <p:spPr>
          <a:xfrm>
            <a:off x="250825" y="10439400"/>
            <a:ext cx="7054850" cy="0"/>
          </a:xfrm>
          <a:custGeom>
            <a:avLst/>
            <a:gdLst/>
            <a:ahLst/>
            <a:cxnLst/>
            <a:rect l="l" t="t" r="r" b="b"/>
            <a:pathLst>
              <a:path w="7054850">
                <a:moveTo>
                  <a:pt x="0" y="0"/>
                </a:moveTo>
                <a:lnTo>
                  <a:pt x="7054850" y="0"/>
                </a:lnTo>
              </a:path>
            </a:pathLst>
          </a:custGeom>
          <a:ln w="6350">
            <a:solidFill>
              <a:srgbClr val="000000"/>
            </a:solidFill>
          </a:ln>
        </p:spPr>
        <p:txBody>
          <a:bodyPr wrap="square" lIns="0" tIns="0" rIns="0" bIns="0" rtlCol="0"/>
          <a:lstStyle/>
          <a:p>
            <a:endParaRPr/>
          </a:p>
        </p:txBody>
      </p:sp>
      <p:sp>
        <p:nvSpPr>
          <p:cNvPr id="27" name="object 27"/>
          <p:cNvSpPr/>
          <p:nvPr/>
        </p:nvSpPr>
        <p:spPr>
          <a:xfrm>
            <a:off x="7302500" y="5216525"/>
            <a:ext cx="0" cy="5226050"/>
          </a:xfrm>
          <a:custGeom>
            <a:avLst/>
            <a:gdLst/>
            <a:ahLst/>
            <a:cxnLst/>
            <a:rect l="l" t="t" r="r" b="b"/>
            <a:pathLst>
              <a:path h="5226050">
                <a:moveTo>
                  <a:pt x="0" y="0"/>
                </a:moveTo>
                <a:lnTo>
                  <a:pt x="0" y="5226050"/>
                </a:lnTo>
              </a:path>
            </a:pathLst>
          </a:custGeom>
          <a:ln w="6350">
            <a:solidFill>
              <a:srgbClr val="000000"/>
            </a:solidFill>
          </a:ln>
        </p:spPr>
        <p:txBody>
          <a:bodyPr wrap="square" lIns="0" tIns="0" rIns="0" bIns="0" rtlCol="0"/>
          <a:lstStyle/>
          <a:p>
            <a:endParaRPr/>
          </a:p>
        </p:txBody>
      </p:sp>
      <p:sp>
        <p:nvSpPr>
          <p:cNvPr id="29" name="object 23"/>
          <p:cNvSpPr txBox="1"/>
          <p:nvPr/>
        </p:nvSpPr>
        <p:spPr>
          <a:xfrm>
            <a:off x="294132" y="4994000"/>
            <a:ext cx="6990080" cy="153888"/>
          </a:xfrm>
          <a:prstGeom prst="rect">
            <a:avLst/>
          </a:prstGeom>
        </p:spPr>
        <p:txBody>
          <a:bodyPr vert="horz" wrap="square" lIns="0" tIns="0" rIns="0" bIns="0" rtlCol="0">
            <a:spAutoFit/>
          </a:bodyPr>
          <a:lstStyle/>
          <a:p>
            <a:pPr marL="12700">
              <a:lnSpc>
                <a:spcPct val="100000"/>
              </a:lnSpc>
            </a:pPr>
            <a:r>
              <a:rPr sz="1000" dirty="0" err="1">
                <a:solidFill>
                  <a:srgbClr val="FFFFFF"/>
                </a:solidFill>
                <a:latin typeface="ＭＳ Ｐゴシック" panose="020B0600070205080204" pitchFamily="50" charset="-128"/>
                <a:ea typeface="ＭＳ Ｐゴシック" panose="020B0600070205080204" pitchFamily="50" charset="-128"/>
                <a:cs typeface="PMingLiU"/>
              </a:rPr>
              <a:t>規約</a:t>
            </a:r>
            <a:endParaRPr sz="800" dirty="0">
              <a:latin typeface="ＭＳ Ｐゴシック" panose="020B0600070205080204" pitchFamily="50" charset="-128"/>
              <a:ea typeface="ＭＳ Ｐゴシック" panose="020B0600070205080204" pitchFamily="50" charset="-128"/>
              <a:cs typeface="PMingLiU"/>
            </a:endParaRPr>
          </a:p>
        </p:txBody>
      </p:sp>
      <p:sp>
        <p:nvSpPr>
          <p:cNvPr id="30" name="object 23"/>
          <p:cNvSpPr txBox="1"/>
          <p:nvPr/>
        </p:nvSpPr>
        <p:spPr>
          <a:xfrm>
            <a:off x="297180" y="1914123"/>
            <a:ext cx="6990080" cy="153888"/>
          </a:xfrm>
          <a:prstGeom prst="rect">
            <a:avLst/>
          </a:prstGeom>
        </p:spPr>
        <p:txBody>
          <a:bodyPr vert="horz" wrap="square" lIns="0" tIns="0" rIns="0" bIns="0" rtlCol="0">
            <a:spAutoFit/>
          </a:bodyPr>
          <a:lstStyle/>
          <a:p>
            <a:pPr marL="12700">
              <a:lnSpc>
                <a:spcPct val="100000"/>
              </a:lnSpc>
            </a:pPr>
            <a:r>
              <a:rPr sz="1000" dirty="0" err="1">
                <a:solidFill>
                  <a:srgbClr val="FFFFFF"/>
                </a:solidFill>
                <a:latin typeface="ＭＳ Ｐゴシック" panose="020B0600070205080204" pitchFamily="50" charset="-128"/>
                <a:ea typeface="ＭＳ Ｐゴシック" panose="020B0600070205080204" pitchFamily="50" charset="-128"/>
                <a:cs typeface="PMingLiU"/>
              </a:rPr>
              <a:t>特約</a:t>
            </a:r>
            <a:endParaRPr sz="1000" dirty="0">
              <a:latin typeface="ＭＳ Ｐゴシック" panose="020B0600070205080204" pitchFamily="50" charset="-128"/>
              <a:ea typeface="ＭＳ Ｐゴシック" panose="020B0600070205080204" pitchFamily="50" charset="-128"/>
              <a:cs typeface="PMingLiU"/>
            </a:endParaRPr>
          </a:p>
        </p:txBody>
      </p:sp>
      <p:sp>
        <p:nvSpPr>
          <p:cNvPr id="33" name="正方形/長方形 32"/>
          <p:cNvSpPr/>
          <p:nvPr/>
        </p:nvSpPr>
        <p:spPr>
          <a:xfrm>
            <a:off x="254000" y="5239687"/>
            <a:ext cx="7030211" cy="5262979"/>
          </a:xfrm>
          <a:prstGeom prst="rect">
            <a:avLst/>
          </a:prstGeom>
        </p:spPr>
        <p:txBody>
          <a:bodyPr wrap="square">
            <a:spAutoFit/>
          </a:bodyPr>
          <a:lstStyle/>
          <a:p>
            <a:r>
              <a:rPr lang="ja-JP" altLang="en-US" sz="700" dirty="0">
                <a:latin typeface="+mn-ea"/>
              </a:rPr>
              <a:t>電気通信サービス特約（以下、</a:t>
            </a:r>
            <a:r>
              <a:rPr lang="en-US" altLang="ja-JP" sz="700" dirty="0">
                <a:latin typeface="+mn-ea"/>
              </a:rPr>
              <a:t>｢</a:t>
            </a:r>
            <a:r>
              <a:rPr lang="ja-JP" altLang="en-US" sz="700" dirty="0">
                <a:latin typeface="+mn-ea"/>
              </a:rPr>
              <a:t>本特約</a:t>
            </a:r>
            <a:r>
              <a:rPr lang="en-US" altLang="ja-JP" sz="700" dirty="0">
                <a:latin typeface="+mn-ea"/>
              </a:rPr>
              <a:t>｣</a:t>
            </a:r>
            <a:r>
              <a:rPr lang="ja-JP" altLang="en-US" sz="700" dirty="0">
                <a:latin typeface="+mn-ea"/>
              </a:rPr>
              <a:t>という）は、「一般規定」と「特約条件」で構成されます。</a:t>
            </a:r>
          </a:p>
          <a:p>
            <a:r>
              <a:rPr lang="en-US" altLang="ja-JP" sz="700" dirty="0">
                <a:latin typeface="+mn-ea"/>
              </a:rPr>
              <a:t>【</a:t>
            </a:r>
            <a:r>
              <a:rPr lang="ja-JP" altLang="en-US" sz="700" dirty="0">
                <a:latin typeface="+mn-ea"/>
              </a:rPr>
              <a:t>一般規定</a:t>
            </a:r>
            <a:r>
              <a:rPr lang="en-US" altLang="ja-JP" sz="700" dirty="0">
                <a:latin typeface="+mn-ea"/>
              </a:rPr>
              <a:t>】</a:t>
            </a:r>
          </a:p>
          <a:p>
            <a:r>
              <a:rPr lang="en-US" altLang="ja-JP" sz="700" dirty="0">
                <a:latin typeface="+mn-ea"/>
              </a:rPr>
              <a:t>■</a:t>
            </a:r>
            <a:r>
              <a:rPr lang="ja-JP" altLang="en-US" sz="700" dirty="0">
                <a:latin typeface="+mn-ea"/>
              </a:rPr>
              <a:t>本特約の変更等  特約条件の適用開始後において、契約者から特約条件の修正、変更、追加等（以下「変更等」という。）の申込みの意思表示があった場合において</a:t>
            </a:r>
            <a:r>
              <a:rPr lang="ja-JP" altLang="en-US" sz="700">
                <a:latin typeface="+mn-ea"/>
              </a:rPr>
              <a:t>、  イソンジャパン</a:t>
            </a:r>
            <a:r>
              <a:rPr lang="ja-JP" altLang="en-US" sz="700" dirty="0">
                <a:latin typeface="+mn-ea"/>
              </a:rPr>
              <a:t>がこれを認めたときは、契約者に対して別途特約申込書により変更等後の相対条件の内容について、適用期日を定めて変更等を実施する旨の通知（書面の交付のほか、電子メールの送付による場合を含む。以下、総称して「変更通知」という。）を行うものとします。  </a:t>
            </a:r>
            <a:endParaRPr lang="en-US" altLang="ja-JP" sz="700" dirty="0">
              <a:latin typeface="+mn-ea"/>
            </a:endParaRPr>
          </a:p>
          <a:p>
            <a:r>
              <a:rPr lang="ja-JP" altLang="en-US" sz="700" dirty="0">
                <a:latin typeface="+mn-ea"/>
              </a:rPr>
              <a:t>なお、変更通知日（変更等の変更通知を交付した日をいう）から</a:t>
            </a:r>
            <a:r>
              <a:rPr lang="en-US" altLang="ja-JP" sz="700" dirty="0">
                <a:latin typeface="+mn-ea"/>
              </a:rPr>
              <a:t>20</a:t>
            </a:r>
            <a:r>
              <a:rPr lang="ja-JP" altLang="en-US" sz="700" dirty="0">
                <a:latin typeface="+mn-ea"/>
              </a:rPr>
              <a:t>営業日以内に契約者から当該の変更通知に対して書面により何らの異議や疑義の</a:t>
            </a:r>
            <a:r>
              <a:rPr lang="ja-JP" altLang="en-US" sz="700">
                <a:latin typeface="+mn-ea"/>
              </a:rPr>
              <a:t>申し出もイソンジャパン</a:t>
            </a:r>
            <a:r>
              <a:rPr lang="ja-JP" altLang="en-US" sz="700" dirty="0">
                <a:latin typeface="+mn-ea"/>
              </a:rPr>
              <a:t>に対して到達しなかったとき</a:t>
            </a:r>
            <a:r>
              <a:rPr lang="ja-JP" altLang="en-US" sz="700">
                <a:latin typeface="+mn-ea"/>
              </a:rPr>
              <a:t>は、イソンジャパン</a:t>
            </a:r>
            <a:r>
              <a:rPr lang="ja-JP" altLang="en-US" sz="700" dirty="0">
                <a:latin typeface="+mn-ea"/>
              </a:rPr>
              <a:t>による当該変更通知の内容に従って、特約条件の変更等がなされることについて契約者が異議なく承諾したものとみなして取り扱うものとします。この場合、変更等がなされた特約条件の内容</a:t>
            </a:r>
            <a:r>
              <a:rPr lang="ja-JP" altLang="en-US" sz="700">
                <a:latin typeface="+mn-ea"/>
              </a:rPr>
              <a:t>は、イソンジャパン</a:t>
            </a:r>
            <a:r>
              <a:rPr lang="ja-JP" altLang="en-US" sz="700" dirty="0">
                <a:latin typeface="+mn-ea"/>
              </a:rPr>
              <a:t>が当該通知において定めた日より適用されるものとします。</a:t>
            </a:r>
          </a:p>
          <a:p>
            <a:r>
              <a:rPr lang="ja-JP" altLang="en-US" sz="700" dirty="0">
                <a:latin typeface="+mn-ea"/>
              </a:rPr>
              <a:t>   ●一般規定は、特約条件が変更等された場合においても引き続き本特約の一部として有効に継続するものとします。</a:t>
            </a:r>
          </a:p>
          <a:p>
            <a:r>
              <a:rPr lang="ja-JP" altLang="en-US" sz="700" dirty="0">
                <a:latin typeface="+mn-ea"/>
              </a:rPr>
              <a:t>■秘密保持：秘密保持について、以下のとおりとします。</a:t>
            </a:r>
          </a:p>
          <a:p>
            <a:r>
              <a:rPr lang="ja-JP" altLang="en-US" sz="700" dirty="0">
                <a:latin typeface="+mn-ea"/>
              </a:rPr>
              <a:t>   ●本特約（契約成立前に提示された特約条件のほか、将来当事者間で合意する特約条件も含む。 ）の内容および存在を秘密として保持するものとします。</a:t>
            </a:r>
          </a:p>
          <a:p>
            <a:r>
              <a:rPr lang="ja-JP" altLang="en-US" sz="700" dirty="0">
                <a:latin typeface="+mn-ea"/>
              </a:rPr>
              <a:t>   ●第三者（</a:t>
            </a:r>
            <a:r>
              <a:rPr lang="en-US" altLang="ja-JP" sz="700" dirty="0">
                <a:latin typeface="+mn-ea"/>
              </a:rPr>
              <a:t>※</a:t>
            </a:r>
            <a:r>
              <a:rPr lang="ja-JP" altLang="en-US" sz="700" dirty="0">
                <a:latin typeface="+mn-ea"/>
              </a:rPr>
              <a:t>）に開示する場合に</a:t>
            </a:r>
            <a:r>
              <a:rPr lang="ja-JP" altLang="en-US" sz="700">
                <a:latin typeface="+mn-ea"/>
              </a:rPr>
              <a:t>は、イソンジャパン</a:t>
            </a:r>
            <a:r>
              <a:rPr lang="ja-JP" altLang="en-US" sz="700" dirty="0">
                <a:latin typeface="+mn-ea"/>
              </a:rPr>
              <a:t>の承諾を得るものとします。</a:t>
            </a:r>
          </a:p>
          <a:p>
            <a:r>
              <a:rPr lang="en-US" altLang="ja-JP" sz="700" dirty="0">
                <a:latin typeface="+mn-ea"/>
              </a:rPr>
              <a:t>   ※</a:t>
            </a:r>
            <a:r>
              <a:rPr lang="ja-JP" altLang="en-US" sz="700" dirty="0">
                <a:latin typeface="+mn-ea"/>
              </a:rPr>
              <a:t>「第三者」とは、契約者の本申込又は本特約に関わる役員、従業員及び弁護士、会計士等の守秘義務を負う専門家は除きます。</a:t>
            </a:r>
          </a:p>
          <a:p>
            <a:r>
              <a:rPr lang="ja-JP" altLang="en-US" sz="700" dirty="0">
                <a:latin typeface="+mn-ea"/>
              </a:rPr>
              <a:t>   ●秘密保持義務は、本特約または個別の特約条件 が失効した後も継続して適用されるものとします。</a:t>
            </a:r>
          </a:p>
          <a:p>
            <a:r>
              <a:rPr lang="ja-JP" altLang="en-US" sz="700" dirty="0">
                <a:latin typeface="+mn-ea"/>
              </a:rPr>
              <a:t>■本特約の解除</a:t>
            </a:r>
          </a:p>
          <a:p>
            <a:r>
              <a:rPr lang="ja-JP" altLang="en-US" sz="700">
                <a:latin typeface="+mn-ea"/>
              </a:rPr>
              <a:t>   ●イソンジャパン</a:t>
            </a:r>
            <a:r>
              <a:rPr lang="ja-JP" altLang="en-US" sz="700" dirty="0">
                <a:latin typeface="+mn-ea"/>
              </a:rPr>
              <a:t>は、貴社に次の各号のいずれかの事由が生じた場合、本特約を解除することができるものとします。  </a:t>
            </a:r>
          </a:p>
          <a:p>
            <a:r>
              <a:rPr lang="en-US" altLang="ja-JP" sz="700" dirty="0">
                <a:latin typeface="+mn-ea"/>
              </a:rPr>
              <a:t>      a.   </a:t>
            </a:r>
            <a:r>
              <a:rPr lang="ja-JP" altLang="en-US" sz="700" dirty="0">
                <a:latin typeface="+mn-ea"/>
              </a:rPr>
              <a:t>契約者が原回線契約の利用権の譲渡請求を</a:t>
            </a:r>
            <a:r>
              <a:rPr lang="ja-JP" altLang="en-US" sz="700">
                <a:latin typeface="+mn-ea"/>
              </a:rPr>
              <a:t>行い、イソンジャパン</a:t>
            </a:r>
            <a:r>
              <a:rPr lang="ja-JP" altLang="en-US" sz="700" dirty="0">
                <a:latin typeface="+mn-ea"/>
              </a:rPr>
              <a:t>がその請求を承諾したとき。</a:t>
            </a:r>
          </a:p>
          <a:p>
            <a:r>
              <a:rPr lang="ja-JP" altLang="en-US" sz="700" dirty="0">
                <a:latin typeface="+mn-ea"/>
              </a:rPr>
              <a:t>            </a:t>
            </a:r>
            <a:r>
              <a:rPr lang="ja-JP" altLang="en-US" sz="700">
                <a:latin typeface="+mn-ea"/>
              </a:rPr>
              <a:t>もしくはイソンジャパン</a:t>
            </a:r>
            <a:r>
              <a:rPr lang="ja-JP" altLang="en-US" sz="700" dirty="0">
                <a:latin typeface="+mn-ea"/>
              </a:rPr>
              <a:t>の承諾なく、契約者が当該利用権を譲渡、第三者に移転（合併、会社分割による移転を含む。）したとき。</a:t>
            </a:r>
          </a:p>
          <a:p>
            <a:r>
              <a:rPr lang="en-US" altLang="ja-JP" sz="700" dirty="0">
                <a:latin typeface="+mn-ea"/>
              </a:rPr>
              <a:t>      b.   </a:t>
            </a:r>
            <a:r>
              <a:rPr lang="ja-JP" altLang="en-US" sz="700" dirty="0">
                <a:latin typeface="+mn-ea"/>
              </a:rPr>
              <a:t>契約者が、本特約に違反</a:t>
            </a:r>
            <a:r>
              <a:rPr lang="ja-JP" altLang="en-US" sz="700">
                <a:latin typeface="+mn-ea"/>
              </a:rPr>
              <a:t>し、イソンベジャパン</a:t>
            </a:r>
            <a:r>
              <a:rPr lang="ja-JP" altLang="en-US" sz="700" dirty="0">
                <a:latin typeface="+mn-ea"/>
              </a:rPr>
              <a:t>が改善又は是正要求をした日から起算して</a:t>
            </a:r>
            <a:r>
              <a:rPr lang="en-US" altLang="ja-JP" sz="700" dirty="0">
                <a:latin typeface="+mn-ea"/>
              </a:rPr>
              <a:t>30</a:t>
            </a:r>
            <a:r>
              <a:rPr lang="ja-JP" altLang="en-US" sz="700" dirty="0">
                <a:latin typeface="+mn-ea"/>
              </a:rPr>
              <a:t>日以内に改善又は是正されないとき。</a:t>
            </a:r>
          </a:p>
          <a:p>
            <a:r>
              <a:rPr lang="en-US" altLang="ja-JP" sz="700" dirty="0">
                <a:latin typeface="+mn-ea"/>
              </a:rPr>
              <a:t>      c.   </a:t>
            </a:r>
            <a:r>
              <a:rPr lang="ja-JP" altLang="en-US" sz="700" dirty="0">
                <a:latin typeface="+mn-ea"/>
              </a:rPr>
              <a:t>契約者が差押、仮差押、仮処分、租税滞納処分、その他公権力による処分を受け、又は破産手続開始、民事再生手続開始、会社更生手続開始が</a:t>
            </a:r>
            <a:endParaRPr lang="en-US" altLang="ja-JP" sz="700" dirty="0">
              <a:latin typeface="+mn-ea"/>
            </a:endParaRPr>
          </a:p>
          <a:p>
            <a:r>
              <a:rPr lang="en-US" altLang="ja-JP" sz="700" dirty="0">
                <a:latin typeface="+mn-ea"/>
              </a:rPr>
              <a:t>            </a:t>
            </a:r>
            <a:r>
              <a:rPr lang="ja-JP" altLang="en-US" sz="700" dirty="0">
                <a:latin typeface="+mn-ea"/>
              </a:rPr>
              <a:t>あったとき。</a:t>
            </a:r>
          </a:p>
          <a:p>
            <a:r>
              <a:rPr lang="en-US" altLang="ja-JP" sz="700" dirty="0">
                <a:latin typeface="+mn-ea"/>
              </a:rPr>
              <a:t>      d.   </a:t>
            </a:r>
            <a:r>
              <a:rPr lang="ja-JP" altLang="en-US" sz="700" dirty="0">
                <a:latin typeface="+mn-ea"/>
              </a:rPr>
              <a:t>契約者が解散決議の手続を開始したとき（ただし、合併による場合は除く）。 </a:t>
            </a:r>
          </a:p>
          <a:p>
            <a:r>
              <a:rPr lang="en-US" altLang="ja-JP" sz="700" dirty="0">
                <a:latin typeface="+mn-ea"/>
              </a:rPr>
              <a:t>      e.   </a:t>
            </a:r>
            <a:r>
              <a:rPr lang="ja-JP" altLang="en-US" sz="700" dirty="0">
                <a:latin typeface="+mn-ea"/>
              </a:rPr>
              <a:t>その他、本特約の円滑な履行が困難になったとき。</a:t>
            </a:r>
          </a:p>
          <a:p>
            <a:r>
              <a:rPr lang="ja-JP" altLang="en-US" sz="700" dirty="0">
                <a:latin typeface="+mn-ea"/>
              </a:rPr>
              <a:t>■反社会勢力の排除に関する表明保証：</a:t>
            </a:r>
            <a:r>
              <a:rPr lang="ja-JP" altLang="en-US" sz="700">
                <a:latin typeface="+mn-ea"/>
              </a:rPr>
              <a:t>契約者およびイソンジャパン</a:t>
            </a:r>
            <a:r>
              <a:rPr lang="ja-JP" altLang="en-US" sz="700" dirty="0">
                <a:latin typeface="+mn-ea"/>
              </a:rPr>
              <a:t>は相手方に対して、以下のとおり、表明し保証するものとします。</a:t>
            </a:r>
          </a:p>
          <a:p>
            <a:r>
              <a:rPr lang="ja-JP" altLang="en-US" sz="700" dirty="0">
                <a:latin typeface="+mn-ea"/>
              </a:rPr>
              <a:t>   ●自ら（自社の取締役、執行役、監査役、実質的に経営権を有する者を含む。以下同じ）又は本特約を代理若しくは媒介する者が次の各号のいずれにも</a:t>
            </a:r>
            <a:endParaRPr lang="en-US" altLang="ja-JP" sz="700" dirty="0">
              <a:latin typeface="+mn-ea"/>
            </a:endParaRPr>
          </a:p>
          <a:p>
            <a:r>
              <a:rPr lang="en-US" altLang="ja-JP" sz="700" dirty="0">
                <a:latin typeface="+mn-ea"/>
              </a:rPr>
              <a:t>       </a:t>
            </a:r>
            <a:r>
              <a:rPr lang="ja-JP" altLang="en-US" sz="700" dirty="0">
                <a:latin typeface="+mn-ea"/>
              </a:rPr>
              <a:t>該当しないことを表明し保証するものとします。</a:t>
            </a:r>
          </a:p>
          <a:p>
            <a:r>
              <a:rPr lang="en-US" altLang="ja-JP" sz="700" dirty="0">
                <a:latin typeface="+mn-ea"/>
              </a:rPr>
              <a:t>      a. </a:t>
            </a:r>
            <a:r>
              <a:rPr lang="ja-JP" altLang="en-US" sz="700" dirty="0">
                <a:latin typeface="+mn-ea"/>
              </a:rPr>
              <a:t>暴力団  </a:t>
            </a:r>
          </a:p>
          <a:p>
            <a:r>
              <a:rPr lang="en-US" altLang="ja-JP" sz="700" dirty="0">
                <a:latin typeface="+mn-ea"/>
              </a:rPr>
              <a:t>      b. </a:t>
            </a:r>
            <a:r>
              <a:rPr lang="ja-JP" altLang="en-US" sz="700" dirty="0">
                <a:latin typeface="+mn-ea"/>
              </a:rPr>
              <a:t>暴力団員</a:t>
            </a:r>
          </a:p>
          <a:p>
            <a:r>
              <a:rPr lang="en-US" altLang="ja-JP" sz="700" dirty="0">
                <a:latin typeface="+mn-ea"/>
              </a:rPr>
              <a:t>      c. </a:t>
            </a:r>
            <a:r>
              <a:rPr lang="ja-JP" altLang="en-US" sz="700" dirty="0">
                <a:latin typeface="+mn-ea"/>
              </a:rPr>
              <a:t>暴力団準構成員  </a:t>
            </a:r>
          </a:p>
          <a:p>
            <a:r>
              <a:rPr lang="en-US" altLang="ja-JP" sz="700" dirty="0">
                <a:latin typeface="+mn-ea"/>
              </a:rPr>
              <a:t>      d. </a:t>
            </a:r>
            <a:r>
              <a:rPr lang="ja-JP" altLang="en-US" sz="700" dirty="0">
                <a:latin typeface="+mn-ea"/>
              </a:rPr>
              <a:t>暴力団関係企業</a:t>
            </a:r>
          </a:p>
          <a:p>
            <a:r>
              <a:rPr lang="en-US" altLang="ja-JP" sz="700" dirty="0">
                <a:latin typeface="+mn-ea"/>
              </a:rPr>
              <a:t>      e. </a:t>
            </a:r>
            <a:r>
              <a:rPr lang="ja-JP" altLang="en-US" sz="700" dirty="0">
                <a:latin typeface="+mn-ea"/>
              </a:rPr>
              <a:t>総会屋等、社会運動等標ぼうゴロ又は特殊知能暴力集団等  </a:t>
            </a:r>
          </a:p>
          <a:p>
            <a:r>
              <a:rPr lang="en-US" altLang="ja-JP" sz="700" dirty="0">
                <a:latin typeface="+mn-ea"/>
              </a:rPr>
              <a:t>      f.  </a:t>
            </a:r>
            <a:r>
              <a:rPr lang="ja-JP" altLang="en-US" sz="700" dirty="0">
                <a:latin typeface="+mn-ea"/>
              </a:rPr>
              <a:t>その他、反社会的勢力者及び前各号に準ずる者</a:t>
            </a:r>
          </a:p>
          <a:p>
            <a:r>
              <a:rPr lang="ja-JP" altLang="en-US" sz="700" dirty="0">
                <a:latin typeface="+mn-ea"/>
              </a:rPr>
              <a:t>   ●前項各号に掲げる反社会的勢力または反社会的勢力と密接な交友関係にある者（以下、併せて「反社会的勢力等」という）と次のいずれかに</a:t>
            </a:r>
            <a:endParaRPr lang="en-US" altLang="ja-JP" sz="700" dirty="0">
              <a:latin typeface="+mn-ea"/>
            </a:endParaRPr>
          </a:p>
          <a:p>
            <a:r>
              <a:rPr lang="en-US" altLang="ja-JP" sz="700" dirty="0">
                <a:latin typeface="+mn-ea"/>
              </a:rPr>
              <a:t>       </a:t>
            </a:r>
            <a:r>
              <a:rPr lang="ja-JP" altLang="en-US" sz="700" dirty="0">
                <a:latin typeface="+mn-ea"/>
              </a:rPr>
              <a:t>該当する関係を有しないことを表明し保証します。</a:t>
            </a:r>
          </a:p>
          <a:p>
            <a:r>
              <a:rPr lang="en-US" altLang="ja-JP" sz="700" dirty="0">
                <a:latin typeface="+mn-ea"/>
              </a:rPr>
              <a:t>      a. </a:t>
            </a:r>
            <a:r>
              <a:rPr lang="ja-JP" altLang="en-US" sz="700" dirty="0">
                <a:latin typeface="+mn-ea"/>
              </a:rPr>
              <a:t>反社会的勢力等によって、その経営を支配される関係</a:t>
            </a:r>
          </a:p>
          <a:p>
            <a:r>
              <a:rPr lang="en-US" altLang="ja-JP" sz="700" dirty="0">
                <a:latin typeface="+mn-ea"/>
              </a:rPr>
              <a:t>      b. </a:t>
            </a:r>
            <a:r>
              <a:rPr lang="ja-JP" altLang="en-US" sz="700" dirty="0">
                <a:latin typeface="+mn-ea"/>
              </a:rPr>
              <a:t>反社会的勢力等が、その経営に実質的に関与している関係  </a:t>
            </a:r>
          </a:p>
          <a:p>
            <a:r>
              <a:rPr lang="en-US" altLang="ja-JP" sz="700" dirty="0">
                <a:latin typeface="+mn-ea"/>
              </a:rPr>
              <a:t>      c. </a:t>
            </a:r>
            <a:r>
              <a:rPr lang="ja-JP" altLang="en-US" sz="700" dirty="0">
                <a:latin typeface="+mn-ea"/>
              </a:rPr>
              <a:t>反社会的勢力等を利用する関係</a:t>
            </a:r>
          </a:p>
          <a:p>
            <a:r>
              <a:rPr lang="en-US" altLang="ja-JP" sz="700" dirty="0">
                <a:latin typeface="+mn-ea"/>
              </a:rPr>
              <a:t>      d. </a:t>
            </a:r>
            <a:r>
              <a:rPr lang="ja-JP" altLang="en-US" sz="700" dirty="0">
                <a:latin typeface="+mn-ea"/>
              </a:rPr>
              <a:t>反社会的勢力等に対して資金等を提供し、または便宜を供与するなどの関係</a:t>
            </a:r>
          </a:p>
          <a:p>
            <a:r>
              <a:rPr lang="ja-JP" altLang="en-US" sz="700" dirty="0">
                <a:latin typeface="+mn-ea"/>
              </a:rPr>
              <a:t>   ●自ら又は第三者を利用して次の各号に該当する行為（以下、併せて「反社会的行為等」という）を行わないことを表明し保証します。  </a:t>
            </a:r>
          </a:p>
          <a:p>
            <a:r>
              <a:rPr lang="en-US" altLang="ja-JP" sz="700" dirty="0">
                <a:latin typeface="+mn-ea"/>
              </a:rPr>
              <a:t>      a. </a:t>
            </a:r>
            <a:r>
              <a:rPr lang="ja-JP" altLang="en-US" sz="700" dirty="0">
                <a:latin typeface="+mn-ea"/>
              </a:rPr>
              <a:t>暴力的な要求行為</a:t>
            </a:r>
          </a:p>
          <a:p>
            <a:r>
              <a:rPr lang="en-US" altLang="ja-JP" sz="700" dirty="0">
                <a:latin typeface="+mn-ea"/>
              </a:rPr>
              <a:t>      b. </a:t>
            </a:r>
            <a:r>
              <a:rPr lang="ja-JP" altLang="en-US" sz="700" dirty="0">
                <a:latin typeface="+mn-ea"/>
              </a:rPr>
              <a:t>法的な責任を超えた不当な要求行為</a:t>
            </a:r>
          </a:p>
          <a:p>
            <a:r>
              <a:rPr lang="en-US" altLang="ja-JP" sz="700" dirty="0">
                <a:latin typeface="+mn-ea"/>
              </a:rPr>
              <a:t>      c. </a:t>
            </a:r>
            <a:r>
              <a:rPr lang="ja-JP" altLang="en-US" sz="700" dirty="0">
                <a:latin typeface="+mn-ea"/>
              </a:rPr>
              <a:t>取引に関して、脅迫的な言動をし、又は暴力を用いる行為</a:t>
            </a:r>
          </a:p>
          <a:p>
            <a:r>
              <a:rPr lang="en-US" altLang="ja-JP" sz="700" dirty="0">
                <a:latin typeface="+mn-ea"/>
              </a:rPr>
              <a:t>      d. </a:t>
            </a:r>
            <a:r>
              <a:rPr lang="ja-JP" altLang="en-US" sz="700" dirty="0">
                <a:latin typeface="+mn-ea"/>
              </a:rPr>
              <a:t>風説を流布し、偽計を用い又は威力を用いて相手方の信用を毀損し、又は相手方の業務を妨害する行為  </a:t>
            </a:r>
          </a:p>
          <a:p>
            <a:r>
              <a:rPr lang="en-US" altLang="ja-JP" sz="700" dirty="0">
                <a:latin typeface="+mn-ea"/>
              </a:rPr>
              <a:t>      e. </a:t>
            </a:r>
            <a:r>
              <a:rPr lang="ja-JP" altLang="en-US" sz="700" dirty="0">
                <a:latin typeface="+mn-ea"/>
              </a:rPr>
              <a:t>その他前各号に準ずる行為</a:t>
            </a:r>
          </a:p>
          <a:p>
            <a:r>
              <a:rPr lang="ja-JP" altLang="en-US" sz="700" dirty="0">
                <a:latin typeface="+mn-ea"/>
              </a:rPr>
              <a:t>   ●契約者</a:t>
            </a:r>
            <a:r>
              <a:rPr lang="ja-JP" altLang="en-US" sz="700">
                <a:latin typeface="+mn-ea"/>
              </a:rPr>
              <a:t>またはイソンジャパン</a:t>
            </a:r>
            <a:r>
              <a:rPr lang="ja-JP" altLang="en-US" sz="700" dirty="0">
                <a:latin typeface="+mn-ea"/>
              </a:rPr>
              <a:t>のいずれかが前各項に該当性の判断のために調査を要すると判断した場合、申入れを受けた当事者その調査に協力し、</a:t>
            </a:r>
            <a:endParaRPr lang="en-US" altLang="ja-JP" sz="700" dirty="0">
              <a:latin typeface="+mn-ea"/>
            </a:endParaRPr>
          </a:p>
          <a:p>
            <a:r>
              <a:rPr lang="en-US" altLang="ja-JP" sz="700" dirty="0">
                <a:latin typeface="+mn-ea"/>
              </a:rPr>
              <a:t>       </a:t>
            </a:r>
            <a:r>
              <a:rPr lang="ja-JP" altLang="en-US" sz="700" dirty="0">
                <a:latin typeface="+mn-ea"/>
              </a:rPr>
              <a:t>これに必要と判断する資料を</a:t>
            </a:r>
            <a:r>
              <a:rPr lang="ja-JP" altLang="en-US" sz="700">
                <a:latin typeface="+mn-ea"/>
              </a:rPr>
              <a:t>提出しなければならい</a:t>
            </a:r>
            <a:r>
              <a:rPr lang="ja-JP" altLang="en-US" sz="700" dirty="0">
                <a:latin typeface="+mn-ea"/>
              </a:rPr>
              <a:t>ものとします。</a:t>
            </a:r>
          </a:p>
          <a:p>
            <a:r>
              <a:rPr lang="ja-JP" altLang="en-US" sz="700" dirty="0">
                <a:latin typeface="+mn-ea"/>
              </a:rPr>
              <a:t>   ●</a:t>
            </a:r>
            <a:r>
              <a:rPr lang="ja-JP" altLang="en-US" sz="700">
                <a:latin typeface="+mn-ea"/>
              </a:rPr>
              <a:t>契約者およびイソンジャパン</a:t>
            </a:r>
            <a:r>
              <a:rPr lang="ja-JP" altLang="en-US" sz="700" dirty="0">
                <a:latin typeface="+mn-ea"/>
              </a:rPr>
              <a:t>は、相手方が次の各号のいずれかを違反した場合、何らの催告をすることなく、本特約およびその他付帯する契約の全部または一部を</a:t>
            </a:r>
            <a:endParaRPr lang="en-US" altLang="ja-JP" sz="700" dirty="0">
              <a:latin typeface="+mn-ea"/>
            </a:endParaRPr>
          </a:p>
          <a:p>
            <a:r>
              <a:rPr lang="en-US" altLang="ja-JP" sz="700" dirty="0">
                <a:latin typeface="+mn-ea"/>
              </a:rPr>
              <a:t>       </a:t>
            </a:r>
            <a:r>
              <a:rPr lang="ja-JP" altLang="en-US" sz="700" dirty="0">
                <a:latin typeface="+mn-ea"/>
              </a:rPr>
              <a:t>解除することができるものとします。</a:t>
            </a:r>
          </a:p>
        </p:txBody>
      </p:sp>
      <p:pic>
        <p:nvPicPr>
          <p:cNvPr id="31" name="그림 8">
            <a:extLst>
              <a:ext uri="{FF2B5EF4-FFF2-40B4-BE49-F238E27FC236}">
                <a16:creationId xmlns:a16="http://schemas.microsoft.com/office/drawing/2014/main" id="{3DE3D858-3E51-574F-BD34-20B2B258765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464300" y="413257"/>
            <a:ext cx="609600" cy="17504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54000" y="254000"/>
            <a:ext cx="635000" cy="190500"/>
          </a:xfrm>
          <a:prstGeom prst="rect">
            <a:avLst/>
          </a:prstGeom>
          <a:solidFill>
            <a:srgbClr val="212B34"/>
          </a:solidFill>
        </p:spPr>
        <p:txBody>
          <a:bodyPr vert="horz" wrap="square" lIns="0" tIns="38100" rIns="0" bIns="0" rtlCol="0">
            <a:spAutoFit/>
          </a:bodyPr>
          <a:lstStyle/>
          <a:p>
            <a:pPr marL="107950">
              <a:lnSpc>
                <a:spcPct val="100000"/>
              </a:lnSpc>
              <a:spcBef>
                <a:spcPts val="300"/>
              </a:spcBef>
            </a:pPr>
            <a:r>
              <a:rPr sz="800" dirty="0">
                <a:solidFill>
                  <a:srgbClr val="FFFFFF"/>
                </a:solidFill>
                <a:latin typeface="PMingLiU"/>
                <a:cs typeface="PMingLiU"/>
              </a:rPr>
              <a:t>法人専用</a:t>
            </a:r>
            <a:endParaRPr sz="800">
              <a:latin typeface="PMingLiU"/>
              <a:cs typeface="PMingLiU"/>
            </a:endParaRPr>
          </a:p>
        </p:txBody>
      </p:sp>
      <p:sp>
        <p:nvSpPr>
          <p:cNvPr id="4" name="object 4"/>
          <p:cNvSpPr txBox="1"/>
          <p:nvPr/>
        </p:nvSpPr>
        <p:spPr>
          <a:xfrm>
            <a:off x="6261100" y="275081"/>
            <a:ext cx="508000" cy="112395"/>
          </a:xfrm>
          <a:prstGeom prst="rect">
            <a:avLst/>
          </a:prstGeom>
        </p:spPr>
        <p:txBody>
          <a:bodyPr vert="horz" wrap="square" lIns="0" tIns="0" rIns="0" bIns="0" rtlCol="0">
            <a:spAutoFit/>
          </a:bodyPr>
          <a:lstStyle/>
          <a:p>
            <a:pPr marL="12700">
              <a:lnSpc>
                <a:spcPct val="100000"/>
              </a:lnSpc>
            </a:pPr>
            <a:r>
              <a:rPr sz="700" dirty="0">
                <a:latin typeface="PMingLiU"/>
                <a:cs typeface="PMingLiU"/>
              </a:rPr>
              <a:t>【 </a:t>
            </a:r>
            <a:r>
              <a:rPr sz="700" spc="110" dirty="0">
                <a:latin typeface="PMingLiU"/>
                <a:cs typeface="PMingLiU"/>
              </a:rPr>
              <a:t>2 </a:t>
            </a:r>
            <a:r>
              <a:rPr sz="700" spc="165" dirty="0">
                <a:latin typeface="PMingLiU"/>
                <a:cs typeface="PMingLiU"/>
              </a:rPr>
              <a:t>/ </a:t>
            </a:r>
            <a:r>
              <a:rPr sz="700" spc="110" dirty="0">
                <a:latin typeface="PMingLiU"/>
                <a:cs typeface="PMingLiU"/>
              </a:rPr>
              <a:t>2</a:t>
            </a:r>
            <a:r>
              <a:rPr sz="700" spc="60" dirty="0">
                <a:latin typeface="PMingLiU"/>
                <a:cs typeface="PMingLiU"/>
              </a:rPr>
              <a:t> </a:t>
            </a:r>
            <a:r>
              <a:rPr sz="700" dirty="0">
                <a:latin typeface="PMingLiU"/>
                <a:cs typeface="PMingLiU"/>
              </a:rPr>
              <a:t>】</a:t>
            </a:r>
            <a:endParaRPr sz="700">
              <a:latin typeface="PMingLiU"/>
              <a:cs typeface="PMingLiU"/>
            </a:endParaRPr>
          </a:p>
        </p:txBody>
      </p:sp>
      <p:sp>
        <p:nvSpPr>
          <p:cNvPr id="9" name="正方形/長方形 8"/>
          <p:cNvSpPr/>
          <p:nvPr/>
        </p:nvSpPr>
        <p:spPr>
          <a:xfrm>
            <a:off x="254000" y="698500"/>
            <a:ext cx="6724650" cy="3108543"/>
          </a:xfrm>
          <a:prstGeom prst="rect">
            <a:avLst/>
          </a:prstGeom>
          <a:ln>
            <a:solidFill>
              <a:schemeClr val="tx1"/>
            </a:solidFill>
          </a:ln>
        </p:spPr>
        <p:txBody>
          <a:bodyPr wrap="square">
            <a:spAutoFit/>
          </a:bodyPr>
          <a:lstStyle/>
          <a:p>
            <a:r>
              <a:rPr lang="en-US" altLang="ja-JP" sz="700" dirty="0"/>
              <a:t>    ※</a:t>
            </a:r>
            <a:r>
              <a:rPr lang="ja-JP" altLang="en-US" sz="700" dirty="0"/>
              <a:t>当該解除は、契約者</a:t>
            </a:r>
            <a:r>
              <a:rPr lang="ja-JP" altLang="en-US" sz="700"/>
              <a:t>またはイソンジャパン</a:t>
            </a:r>
            <a:r>
              <a:rPr lang="ja-JP" altLang="en-US" sz="700" dirty="0"/>
              <a:t>による違反当事者に対する損害賠償の請求を妨げず、また、当該解除により違反当事者に損害が生じても何ら賠償することを</a:t>
            </a:r>
            <a:endParaRPr lang="en-US" altLang="ja-JP" sz="700" dirty="0"/>
          </a:p>
          <a:p>
            <a:r>
              <a:rPr lang="en-US" altLang="ja-JP" sz="700" dirty="0"/>
              <a:t>        </a:t>
            </a:r>
            <a:r>
              <a:rPr lang="ja-JP" altLang="en-US" sz="700" dirty="0"/>
              <a:t>要さないものとします。</a:t>
            </a:r>
          </a:p>
          <a:p>
            <a:r>
              <a:rPr lang="en-US" altLang="ja-JP" sz="700" dirty="0"/>
              <a:t>        a. </a:t>
            </a:r>
            <a:r>
              <a:rPr lang="ja-JP" altLang="en-US" sz="700" dirty="0"/>
              <a:t>反社会的勢力等に該当する場合  </a:t>
            </a:r>
          </a:p>
          <a:p>
            <a:r>
              <a:rPr lang="en-US" altLang="ja-JP" sz="700" dirty="0"/>
              <a:t>        b. </a:t>
            </a:r>
            <a:r>
              <a:rPr lang="ja-JP" altLang="en-US" sz="700" dirty="0"/>
              <a:t>反社会的行為等に該当する場合</a:t>
            </a:r>
          </a:p>
          <a:p>
            <a:r>
              <a:rPr lang="en-US" altLang="ja-JP" sz="700" dirty="0"/>
              <a:t>        c. </a:t>
            </a:r>
            <a:r>
              <a:rPr lang="ja-JP" altLang="en-US" sz="700" dirty="0"/>
              <a:t>表明保証に関して、虚偽の申告をしたことが判明した場合</a:t>
            </a:r>
          </a:p>
          <a:p>
            <a:r>
              <a:rPr lang="en-US" altLang="ja-JP" sz="700" dirty="0"/>
              <a:t>        d. </a:t>
            </a:r>
            <a:r>
              <a:rPr lang="ja-JP" altLang="en-US" sz="700" dirty="0"/>
              <a:t>風説を流布し、偽計を用い又は威力を用いて相手方の信用を毀損し、又は相手方の業務を妨害する行為</a:t>
            </a:r>
          </a:p>
          <a:p>
            <a:r>
              <a:rPr lang="ja-JP" altLang="en-US" sz="700" dirty="0"/>
              <a:t>■優先適用：本特約は契約約款等及びサービス条項等に優先して適用されるものとします。また、本特約の成立に関わる</a:t>
            </a:r>
            <a:r>
              <a:rPr lang="ja-JP" altLang="en-US" sz="700"/>
              <a:t>契約者とイソンジャパン間</a:t>
            </a:r>
            <a:r>
              <a:rPr lang="ja-JP" altLang="en-US" sz="700" dirty="0"/>
              <a:t>のすべての交渉時における</a:t>
            </a:r>
            <a:endParaRPr lang="en-US" altLang="ja-JP" sz="700" dirty="0"/>
          </a:p>
          <a:p>
            <a:r>
              <a:rPr lang="en-US" altLang="ja-JP" sz="700" dirty="0"/>
              <a:t>    </a:t>
            </a:r>
            <a:r>
              <a:rPr lang="ja-JP" altLang="en-US" sz="700" dirty="0"/>
              <a:t>当事者間の申入れ、合意の内容と本特約の内容との間に相違があった場合、本特約の内容が優先して適用されるものとします。</a:t>
            </a:r>
          </a:p>
          <a:p>
            <a:r>
              <a:rPr lang="ja-JP" altLang="en-US" sz="700" dirty="0"/>
              <a:t>    ●本特約は契約約款等及びサービス条項等の一部の規定を変更して提供しているため、本特約に定めのない事項については、契約約款等及びサービス条項等の</a:t>
            </a:r>
            <a:endParaRPr lang="en-US" altLang="ja-JP" sz="700" dirty="0"/>
          </a:p>
          <a:p>
            <a:r>
              <a:rPr lang="en-US" altLang="ja-JP" sz="700" dirty="0"/>
              <a:t>         </a:t>
            </a:r>
            <a:r>
              <a:rPr lang="ja-JP" altLang="en-US" sz="700" dirty="0"/>
              <a:t>定めによるものとします。</a:t>
            </a:r>
          </a:p>
          <a:p>
            <a:r>
              <a:rPr lang="ja-JP" altLang="en-US" sz="700" dirty="0"/>
              <a:t>■特約条件の失効：本特約に定める個別の特約条件は、当該条件を適用するすべての回線について以下のいずれかの事由が発生した場合、当該の期日をもって</a:t>
            </a:r>
            <a:endParaRPr lang="en-US" altLang="ja-JP" sz="700" dirty="0"/>
          </a:p>
          <a:p>
            <a:r>
              <a:rPr lang="en-US" altLang="ja-JP" sz="700" dirty="0"/>
              <a:t>     </a:t>
            </a:r>
            <a:r>
              <a:rPr lang="ja-JP" altLang="en-US" sz="700" dirty="0"/>
              <a:t>自動的に失効するものとします。</a:t>
            </a:r>
          </a:p>
          <a:p>
            <a:r>
              <a:rPr lang="en-US" altLang="ja-JP" sz="700" dirty="0"/>
              <a:t>(a) </a:t>
            </a:r>
            <a:r>
              <a:rPr lang="ja-JP" altLang="en-US" sz="700"/>
              <a:t>契約者とイソンジャパン</a:t>
            </a:r>
            <a:r>
              <a:rPr lang="ja-JP" altLang="en-US" sz="700" dirty="0"/>
              <a:t>の間で別途、新たな特約条件について合意し、同特約条件に変更された場合  </a:t>
            </a:r>
          </a:p>
          <a:p>
            <a:r>
              <a:rPr lang="en-US" altLang="ja-JP" sz="700" dirty="0"/>
              <a:t>(b) </a:t>
            </a:r>
            <a:r>
              <a:rPr lang="ja-JP" altLang="en-US" sz="700" dirty="0"/>
              <a:t>契約約款等の規定のみに基づく契約に変更された場合</a:t>
            </a:r>
          </a:p>
          <a:p>
            <a:r>
              <a:rPr lang="en-US" altLang="ja-JP" sz="700" dirty="0"/>
              <a:t>(c) </a:t>
            </a:r>
            <a:r>
              <a:rPr lang="ja-JP" altLang="en-US" sz="700" dirty="0"/>
              <a:t>原回線契約が解除等により終了した場合</a:t>
            </a:r>
          </a:p>
          <a:p>
            <a:r>
              <a:rPr lang="ja-JP" altLang="en-US" sz="700" dirty="0"/>
              <a:t>■本特約の終了：本特約が終了する場合は以下のとおりです。</a:t>
            </a:r>
          </a:p>
          <a:p>
            <a:r>
              <a:rPr lang="en-US" altLang="ja-JP" sz="700" dirty="0"/>
              <a:t>(a) </a:t>
            </a:r>
            <a:r>
              <a:rPr lang="ja-JP" altLang="en-US" sz="700" dirty="0"/>
              <a:t>契約者に対するすべての特約条件の適用が終了した場合（ただし、本特約が終了した場合であっても、原回線契約は契約約款等に基づき、本件利用契約はサービス条項等に基づき、引き続き有効に存続します。）</a:t>
            </a:r>
          </a:p>
          <a:p>
            <a:r>
              <a:rPr lang="en-US" altLang="ja-JP" sz="700" dirty="0"/>
              <a:t>(b) </a:t>
            </a:r>
            <a:r>
              <a:rPr lang="ja-JP" altLang="en-US" sz="700" dirty="0"/>
              <a:t>契約者名義のすべての原回線契約が解除された場合</a:t>
            </a:r>
          </a:p>
          <a:p>
            <a:r>
              <a:rPr lang="en-US" altLang="ja-JP" sz="700" dirty="0"/>
              <a:t>【</a:t>
            </a:r>
            <a:r>
              <a:rPr lang="ja-JP" altLang="en-US" sz="700" dirty="0"/>
              <a:t>特約条件補足</a:t>
            </a:r>
            <a:r>
              <a:rPr lang="en-US" altLang="ja-JP" sz="700" dirty="0"/>
              <a:t>】</a:t>
            </a:r>
          </a:p>
          <a:p>
            <a:r>
              <a:rPr lang="en-US" altLang="ja-JP" sz="700" dirty="0"/>
              <a:t>■</a:t>
            </a:r>
            <a:r>
              <a:rPr lang="ja-JP" altLang="en-US" sz="700" dirty="0"/>
              <a:t>特約対象料金プランについて：本特約が適用される料金プランです。</a:t>
            </a:r>
          </a:p>
          <a:p>
            <a:r>
              <a:rPr lang="ja-JP" altLang="en-US" sz="700" dirty="0"/>
              <a:t>    ●これ以外の料金プランに変更した場合には特約の適用は終了します。</a:t>
            </a:r>
            <a:endParaRPr lang="en-US" altLang="ja-JP" sz="700" dirty="0"/>
          </a:p>
          <a:p>
            <a:r>
              <a:rPr lang="ja-JP" altLang="en-US" sz="700" dirty="0"/>
              <a:t>■支払い：月末締めで翌</a:t>
            </a:r>
            <a:r>
              <a:rPr lang="en-US" altLang="ja-JP" sz="700" dirty="0"/>
              <a:t>10</a:t>
            </a:r>
            <a:r>
              <a:rPr lang="ja-JP" altLang="en-US" sz="700" dirty="0"/>
              <a:t>日頃までに請求書をお送りいたします。請求書が到着した月の末日までにお支払いください。</a:t>
            </a:r>
          </a:p>
          <a:p>
            <a:r>
              <a:rPr lang="ja-JP" altLang="en-US" sz="700" dirty="0"/>
              <a:t>　　　　　　  月末日が金融機関休業日の場合、前営業日のお支払いでお願い</a:t>
            </a:r>
            <a:r>
              <a:rPr lang="ja-JP" altLang="en-US" sz="700"/>
              <a:t>致します。</a:t>
            </a:r>
            <a:r>
              <a:rPr lang="ja-JP" altLang="en-US" sz="700">
                <a:solidFill>
                  <a:srgbClr val="FF0000"/>
                </a:solidFill>
              </a:rPr>
              <a:t>年度払いでお願い致します。</a:t>
            </a:r>
            <a:endParaRPr lang="ja-JP" altLang="en-US" sz="700" dirty="0">
              <a:solidFill>
                <a:srgbClr val="FF0000"/>
              </a:solidFill>
            </a:endParaRPr>
          </a:p>
          <a:p>
            <a:r>
              <a:rPr lang="ja-JP" altLang="en-US" sz="700" dirty="0"/>
              <a:t>■解除料について：申込書本紙の特約条件に定める利用期間中に本特約適用回線を解除した場合に発生する違約金です。</a:t>
            </a:r>
          </a:p>
          <a:p>
            <a:r>
              <a:rPr lang="en-US" altLang="ja-JP" sz="700" dirty="0"/>
              <a:t>    ※</a:t>
            </a:r>
            <a:r>
              <a:rPr lang="ja-JP" altLang="en-US" sz="700" dirty="0"/>
              <a:t>「料金月」</a:t>
            </a:r>
            <a:r>
              <a:rPr lang="ja-JP" altLang="en-US" sz="700"/>
              <a:t>とはイソンジャパン</a:t>
            </a:r>
            <a:r>
              <a:rPr lang="ja-JP" altLang="en-US" sz="700" dirty="0"/>
              <a:t>が指定する料金の請求サイクルです。</a:t>
            </a:r>
          </a:p>
          <a:p>
            <a:r>
              <a:rPr lang="ja-JP" altLang="en-US" sz="700" dirty="0"/>
              <a:t>    ●利用契約期間の満了時に本特約適用回線を解除した場合には解除料はかかりません。</a:t>
            </a:r>
            <a:endParaRPr lang="en-US" altLang="ja-JP" sz="700" dirty="0"/>
          </a:p>
        </p:txBody>
      </p:sp>
      <p:sp>
        <p:nvSpPr>
          <p:cNvPr id="10" name="object 3"/>
          <p:cNvSpPr txBox="1"/>
          <p:nvPr/>
        </p:nvSpPr>
        <p:spPr>
          <a:xfrm>
            <a:off x="1498600" y="286257"/>
            <a:ext cx="4140200" cy="127000"/>
          </a:xfrm>
          <a:prstGeom prst="rect">
            <a:avLst/>
          </a:prstGeom>
        </p:spPr>
        <p:txBody>
          <a:bodyPr vert="horz" wrap="square" lIns="0" tIns="0" rIns="0" bIns="0" rtlCol="0">
            <a:spAutoFit/>
          </a:bodyPr>
          <a:lstStyle/>
          <a:p>
            <a:pPr marL="12700">
              <a:lnSpc>
                <a:spcPct val="100000"/>
              </a:lnSpc>
            </a:pPr>
            <a:r>
              <a:rPr sz="800" dirty="0" err="1">
                <a:latin typeface="ＭＳ Ｐゴシック" panose="020B0600070205080204" pitchFamily="50" charset="-128"/>
                <a:ea typeface="ＭＳ Ｐゴシック" panose="020B0600070205080204" pitchFamily="50" charset="-128"/>
                <a:cs typeface="PMingLiU"/>
              </a:rPr>
              <a:t>電気通信サ</a:t>
            </a:r>
            <a:r>
              <a:rPr sz="800" dirty="0">
                <a:latin typeface="ＭＳ Ｐゴシック" panose="020B0600070205080204" pitchFamily="50" charset="-128"/>
                <a:ea typeface="ＭＳ Ｐゴシック" panose="020B0600070205080204" pitchFamily="50" charset="-128"/>
                <a:cs typeface="PMingLiU"/>
              </a:rPr>
              <a:t>ー</a:t>
            </a:r>
            <a:r>
              <a:rPr lang="ja-JP" altLang="en-US" sz="800">
                <a:latin typeface="ＭＳ Ｐゴシック" panose="020B0600070205080204" pitchFamily="50" charset="-128"/>
                <a:ea typeface="ＭＳ Ｐゴシック" panose="020B0600070205080204" pitchFamily="50" charset="-128"/>
                <a:cs typeface="PMingLiU"/>
              </a:rPr>
              <a:t>ビス契約　</a:t>
            </a:r>
            <a:r>
              <a:rPr sz="800" spc="5" dirty="0" err="1">
                <a:latin typeface="ＭＳ Ｐゴシック" panose="020B0600070205080204" pitchFamily="50" charset="-128"/>
                <a:ea typeface="ＭＳ Ｐゴシック" panose="020B0600070205080204" pitchFamily="50" charset="-128"/>
                <a:cs typeface="PMingLiU"/>
              </a:rPr>
              <a:t>申込書</a:t>
            </a:r>
            <a:r>
              <a:rPr sz="800" spc="5" dirty="0">
                <a:latin typeface="ＭＳ Ｐゴシック" panose="020B0600070205080204" pitchFamily="50" charset="-128"/>
                <a:ea typeface="ＭＳ Ｐゴシック" panose="020B0600070205080204" pitchFamily="50" charset="-128"/>
                <a:cs typeface="PMingLiU"/>
              </a:rPr>
              <a:t>/特約通知書</a:t>
            </a:r>
            <a:endParaRPr sz="800" dirty="0">
              <a:latin typeface="ＭＳ Ｐゴシック" panose="020B0600070205080204" pitchFamily="50" charset="-128"/>
              <a:ea typeface="ＭＳ Ｐゴシック" panose="020B0600070205080204" pitchFamily="50" charset="-128"/>
              <a:cs typeface="PMingLiU"/>
            </a:endParaRPr>
          </a:p>
        </p:txBody>
      </p:sp>
      <p:pic>
        <p:nvPicPr>
          <p:cNvPr id="7" name="그림 8">
            <a:extLst>
              <a:ext uri="{FF2B5EF4-FFF2-40B4-BE49-F238E27FC236}">
                <a16:creationId xmlns:a16="http://schemas.microsoft.com/office/drawing/2014/main" id="{EAEEECDA-2143-F048-B7BC-6E2431A2155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369050" y="444500"/>
            <a:ext cx="609600" cy="175049"/>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1644</TotalTime>
  <Words>2423</Words>
  <Application>Microsoft Office PowerPoint</Application>
  <PresentationFormat>ユーザー設定</PresentationFormat>
  <Paragraphs>271</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ＭＳ Ｐゴシック</vt:lpstr>
      <vt:lpstr>PMingLiU</vt:lpstr>
      <vt:lpstr>メイリオ</vt:lpstr>
      <vt:lpstr>Calibri</vt:lpstr>
      <vt:lpstr>Office Theme</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サイネージSIM申込書</dc:title>
  <dc:creator>林</dc:creator>
  <cp:lastModifiedBy>イソンジャパン株式会社</cp:lastModifiedBy>
  <cp:revision>100</cp:revision>
  <cp:lastPrinted>2020-03-19T02:02:34Z</cp:lastPrinted>
  <dcterms:created xsi:type="dcterms:W3CDTF">2017-01-30T06:34:15Z</dcterms:created>
  <dcterms:modified xsi:type="dcterms:W3CDTF">2022-08-03T08:19:56Z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2016-12-20T00:00:00Z</vt:filetime>
  </property>
  <property fmtid="{D5CDD505-2E9C-101B-9397-08002B2CF9AE}" pid="3" name="Creator">
    <vt:lpwstr>JasperReports (applyFormReport)</vt:lpwstr>
  </property>
  <property fmtid="{D5CDD505-2E9C-101B-9397-08002B2CF9AE}" pid="4" name="LastSaved">
    <vt:filetime>2017-01-30T00:00:00Z</vt:filetime>
  </property>
</Properties>
</file>