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98" r:id="rId5"/>
    <p:sldId id="1128" r:id="rId6"/>
    <p:sldId id="1131" r:id="rId7"/>
    <p:sldId id="1129" r:id="rId8"/>
    <p:sldId id="1130" r:id="rId9"/>
    <p:sldId id="1119" r:id="rId10"/>
  </p:sldIdLst>
  <p:sldSz cx="12192000" cy="6858000"/>
  <p:notesSz cx="6858000" cy="9144000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8" autoAdjust="0"/>
    <p:restoredTop sz="94545" autoAdjust="0"/>
  </p:normalViewPr>
  <p:slideViewPr>
    <p:cSldViewPr snapToGrid="0">
      <p:cViewPr varScale="1">
        <p:scale>
          <a:sx n="98" d="100"/>
          <a:sy n="98" d="100"/>
        </p:scale>
        <p:origin x="17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243AE-AB9C-4F99-A927-9F2471FAD649}" type="datetime1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2023/3/30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ADE32-FD1A-494E-A873-FBE034D5C1DA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820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D5D0D523-8CFC-4A67-BC17-72B1EE12365D}" type="datetime1">
              <a:rPr kumimoji="1" lang="ja-JP" altLang="en-US" smtClean="0"/>
              <a:pPr/>
              <a:t>2023/3/30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noProof="0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noProof="0" dirty="0"/>
              <a:t>マスター テキストの書式設定</a:t>
            </a:r>
          </a:p>
          <a:p>
            <a:pPr lvl="1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2 </a:t>
            </a:r>
            <a:r>
              <a:rPr kumimoji="1" lang="ja-JP" altLang="en-US" noProof="0" dirty="0"/>
              <a:t>レベル</a:t>
            </a:r>
          </a:p>
          <a:p>
            <a:pPr lvl="2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3 </a:t>
            </a:r>
            <a:r>
              <a:rPr kumimoji="1" lang="ja-JP" altLang="en-US" noProof="0" dirty="0"/>
              <a:t>レベル</a:t>
            </a:r>
          </a:p>
          <a:p>
            <a:pPr lvl="3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4 </a:t>
            </a:r>
            <a:r>
              <a:rPr kumimoji="1" lang="ja-JP" altLang="en-US" noProof="0" dirty="0"/>
              <a:t>レベル</a:t>
            </a:r>
          </a:p>
          <a:p>
            <a:pPr lvl="4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5 </a:t>
            </a:r>
            <a:r>
              <a:rPr kumimoji="1" lang="ja-JP" altLang="en-US" noProof="0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5DBB06E8-024C-426A-A87F-EDA2F6EC649B}" type="slidenum">
              <a:rPr kumimoji="1" lang="en-US" altLang="ja-JP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0282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B06E8-024C-426A-A87F-EDA2F6EC649B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7516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B06E8-024C-426A-A87F-EDA2F6EC649B}" type="slidenum">
              <a:rPr kumimoji="1" lang="en-US" altLang="ja-JP" smtClean="0"/>
              <a:pPr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69373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B06E8-024C-426A-A87F-EDA2F6EC649B}" type="slidenum">
              <a:rPr kumimoji="1" lang="en-US" altLang="ja-JP" smtClean="0"/>
              <a:pPr/>
              <a:t>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3975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B06E8-024C-426A-A87F-EDA2F6EC649B}" type="slidenum">
              <a:rPr kumimoji="1" lang="en-US" altLang="ja-JP" smtClean="0"/>
              <a:pPr/>
              <a:t>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35069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ja-JP" altLang="en-US" noProof="0"/>
              <a:t>マスター サブタイトルの書式設定</a:t>
            </a:r>
            <a:endParaRPr lang="ja-JP" altLang="en-US" noProof="0" dirty="0"/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 ヘッダ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 rtl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11" name="フッター プレースホルダー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2" name="スライド番号プレースホルダー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7" name="フッター プレースホルダー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図プレースホルダー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 noProof="0"/>
              <a:t>アイコンをクリックして図を追加</a:t>
            </a:r>
            <a:endParaRPr lang="ja-JP" altLang="en-US" noProof="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長方形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ja-JP" altLang="en-US" noProof="0" dirty="0"/>
              <a:t>マスター テキストの書式設定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  <p:cxnSp>
        <p:nvCxnSpPr>
          <p:cNvPr id="10" name="直線​​コネクタ(S)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700" i="0" kern="1200" spc="-50" baseline="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19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7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長方形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E36AC74-C893-2981-E2B5-FA6DAACE06D2}"/>
              </a:ext>
            </a:extLst>
          </p:cNvPr>
          <p:cNvSpPr>
            <a:spLocks/>
          </p:cNvSpPr>
          <p:nvPr/>
        </p:nvSpPr>
        <p:spPr>
          <a:xfrm>
            <a:off x="8987247" y="12685"/>
            <a:ext cx="105404" cy="63984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長方形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45480" y="1326067"/>
            <a:ext cx="5788296" cy="1871973"/>
          </a:xfrm>
        </p:spPr>
        <p:txBody>
          <a:bodyPr rtlCol="0" anchor="t">
            <a:normAutofit/>
          </a:bodyPr>
          <a:lstStyle/>
          <a:p>
            <a:pPr algn="r"/>
            <a:r>
              <a:rPr lang="ja-JP" altLang="en-US" sz="4400" b="1" dirty="0"/>
              <a:t>横型設置時の</a:t>
            </a:r>
            <a:br>
              <a:rPr lang="en-US" altLang="ja-JP" sz="4400" b="1" dirty="0"/>
            </a:br>
            <a:r>
              <a:rPr lang="ja-JP" altLang="en-US" sz="4400" b="1" dirty="0"/>
              <a:t>防水処理方法</a:t>
            </a:r>
            <a:endParaRPr lang="en-US" altLang="ja-JP" sz="4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7" name="直線​​コネクタ(S)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長方形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54DED331-7648-B8C5-3F6B-8038B920D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6090" y="4968897"/>
            <a:ext cx="1704975" cy="447675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416EC49A-9F50-4E34-7C65-453334A2AAF2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tx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tx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06C1F3D9-53FE-6EE8-CA7A-FB233FECC804}"/>
              </a:ext>
            </a:extLst>
          </p:cNvPr>
          <p:cNvSpPr txBox="1">
            <a:spLocks/>
          </p:cNvSpPr>
          <p:nvPr/>
        </p:nvSpPr>
        <p:spPr>
          <a:xfrm>
            <a:off x="8223001" y="1120651"/>
            <a:ext cx="3356378" cy="2424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8000" i="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r"/>
            <a:r>
              <a:rPr lang="en-US" altLang="ja-JP" sz="1000" b="1" dirty="0">
                <a:solidFill>
                  <a:srgbClr val="FF0000"/>
                </a:solidFill>
              </a:rPr>
              <a:t>2023</a:t>
            </a:r>
            <a:r>
              <a:rPr lang="ja-JP" altLang="en-US" sz="1000" b="1" dirty="0">
                <a:solidFill>
                  <a:srgbClr val="FF0000"/>
                </a:solidFill>
              </a:rPr>
              <a:t>年</a:t>
            </a:r>
            <a:r>
              <a:rPr lang="en-US" altLang="ja-JP" sz="1000" b="1" dirty="0">
                <a:solidFill>
                  <a:srgbClr val="FF0000"/>
                </a:solidFill>
              </a:rPr>
              <a:t>03</a:t>
            </a:r>
            <a:r>
              <a:rPr lang="ja-JP" altLang="en-US" sz="1000" b="1" dirty="0">
                <a:solidFill>
                  <a:srgbClr val="FF0000"/>
                </a:solidFill>
              </a:rPr>
              <a:t>月</a:t>
            </a:r>
            <a:r>
              <a:rPr lang="en-US" altLang="ja-JP" sz="1000" b="1" dirty="0">
                <a:solidFill>
                  <a:srgbClr val="FF0000"/>
                </a:solidFill>
              </a:rPr>
              <a:t>30</a:t>
            </a:r>
            <a:r>
              <a:rPr lang="ja-JP" altLang="en-US" sz="1000" b="1" dirty="0">
                <a:solidFill>
                  <a:srgbClr val="FF0000"/>
                </a:solidFill>
              </a:rPr>
              <a:t>日作成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589DDB0C-B212-5848-86DC-368DC9C5094D}"/>
              </a:ext>
            </a:extLst>
          </p:cNvPr>
          <p:cNvGrpSpPr/>
          <p:nvPr/>
        </p:nvGrpSpPr>
        <p:grpSpPr>
          <a:xfrm>
            <a:off x="522121" y="782339"/>
            <a:ext cx="6824194" cy="4749594"/>
            <a:chOff x="176681" y="597467"/>
            <a:chExt cx="7517321" cy="4895077"/>
          </a:xfrm>
        </p:grpSpPr>
        <p:pic>
          <p:nvPicPr>
            <p:cNvPr id="4" name="図 3" descr="座る, 車, テーブル, コンピュータ が含まれている画像&#10;&#10;自動的に生成された説明">
              <a:extLst>
                <a:ext uri="{FF2B5EF4-FFF2-40B4-BE49-F238E27FC236}">
                  <a16:creationId xmlns:a16="http://schemas.microsoft.com/office/drawing/2014/main" id="{F3577482-53F8-33F0-947A-DCC46FC4E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 flipH="1">
              <a:off x="176681" y="597467"/>
              <a:ext cx="3638822" cy="4895074"/>
            </a:xfrm>
            <a:prstGeom prst="rect">
              <a:avLst/>
            </a:prstGeom>
          </p:spPr>
        </p:pic>
        <p:pic>
          <p:nvPicPr>
            <p:cNvPr id="5" name="図 4" descr="車, 座る, 男, 荷物 が含まれている画像&#10;&#10;自動的に生成された説明">
              <a:extLst>
                <a:ext uri="{FF2B5EF4-FFF2-40B4-BE49-F238E27FC236}">
                  <a16:creationId xmlns:a16="http://schemas.microsoft.com/office/drawing/2014/main" id="{E654A734-D83E-9280-E5BB-7739E29A7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22696" y="597470"/>
              <a:ext cx="3671306" cy="48950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■横型設置時の防水処理方法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A3904FBC-80EA-15F6-DBDA-3281A0F3C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2126195"/>
            <a:ext cx="4848225" cy="2625978"/>
          </a:xfrm>
          <a:prstGeom prst="rect">
            <a:avLst/>
          </a:prstGeom>
        </p:spPr>
      </p:pic>
      <p:pic>
        <p:nvPicPr>
          <p:cNvPr id="11" name="図 10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DBDDBBA8-84F1-0181-B476-BDE6E228C5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974" y="1762125"/>
            <a:ext cx="3333750" cy="3333750"/>
          </a:xfrm>
          <a:prstGeom prst="rect">
            <a:avLst/>
          </a:prstGeom>
        </p:spPr>
      </p:pic>
      <p:sp>
        <p:nvSpPr>
          <p:cNvPr id="24" name="タイトル 1">
            <a:extLst>
              <a:ext uri="{FF2B5EF4-FFF2-40B4-BE49-F238E27FC236}">
                <a16:creationId xmlns:a16="http://schemas.microsoft.com/office/drawing/2014/main" id="{08B99457-715A-F66F-25FA-34DD2531FDAE}"/>
              </a:ext>
            </a:extLst>
          </p:cNvPr>
          <p:cNvSpPr txBox="1">
            <a:spLocks/>
          </p:cNvSpPr>
          <p:nvPr/>
        </p:nvSpPr>
        <p:spPr>
          <a:xfrm>
            <a:off x="460951" y="968383"/>
            <a:ext cx="2177474" cy="66138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必要な材料</a:t>
            </a:r>
            <a:endParaRPr lang="en-US" altLang="ja-JP" sz="3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DD689AE1-3307-D088-F5CB-4B08977FF130}"/>
              </a:ext>
            </a:extLst>
          </p:cNvPr>
          <p:cNvSpPr/>
          <p:nvPr/>
        </p:nvSpPr>
        <p:spPr>
          <a:xfrm>
            <a:off x="6838950" y="4752173"/>
            <a:ext cx="4582718" cy="41990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0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エフコテープ</a:t>
            </a:r>
            <a:r>
              <a:rPr lang="en-US" altLang="ja-JP" sz="20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</a:t>
            </a:r>
            <a:r>
              <a:rPr lang="ja-JP" altLang="en-US" sz="20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号</a:t>
            </a:r>
            <a:r>
              <a:rPr lang="en-US" altLang="ja-JP" sz="20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</a:t>
            </a:r>
            <a:r>
              <a:rPr lang="ja-JP" altLang="en-US" sz="20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高圧絶縁テープ</a:t>
            </a:r>
            <a:r>
              <a:rPr lang="en-US" altLang="ja-JP" sz="20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)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783B0B14-8F4A-2C45-3165-3C8DC26C851A}"/>
              </a:ext>
            </a:extLst>
          </p:cNvPr>
          <p:cNvSpPr/>
          <p:nvPr/>
        </p:nvSpPr>
        <p:spPr>
          <a:xfrm>
            <a:off x="847128" y="4752173"/>
            <a:ext cx="4582718" cy="41990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0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タイシーラー</a:t>
            </a:r>
            <a:endParaRPr lang="en-US" altLang="ja-JP" sz="2000" b="0" i="0" dirty="0"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40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グラフィックス 65">
            <a:extLst>
              <a:ext uri="{FF2B5EF4-FFF2-40B4-BE49-F238E27FC236}">
                <a16:creationId xmlns:a16="http://schemas.microsoft.com/office/drawing/2014/main" id="{6A3F689D-3864-FD89-1EF4-E2F37A07AE3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9274" y="2871404"/>
            <a:ext cx="11753452" cy="2629768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■横型設置時の防水処理方法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31BABC23-B5AF-CCE7-ECC4-4DC45E5A79C0}"/>
              </a:ext>
            </a:extLst>
          </p:cNvPr>
          <p:cNvSpPr txBox="1">
            <a:spLocks/>
          </p:cNvSpPr>
          <p:nvPr/>
        </p:nvSpPr>
        <p:spPr>
          <a:xfrm>
            <a:off x="460951" y="968383"/>
            <a:ext cx="2177474" cy="66138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作業方法</a:t>
            </a:r>
            <a:endParaRPr lang="en-US" altLang="ja-JP" sz="3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9BB3627-60D3-771B-50C4-14E92A39CD54}"/>
              </a:ext>
            </a:extLst>
          </p:cNvPr>
          <p:cNvSpPr txBox="1"/>
          <p:nvPr/>
        </p:nvSpPr>
        <p:spPr>
          <a:xfrm>
            <a:off x="3898035" y="2405163"/>
            <a:ext cx="59030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i="0" dirty="0">
                <a:ln w="0"/>
                <a:solidFill>
                  <a:srgbClr val="FF0000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200" b="1" i="0" dirty="0">
                <a:ln w="0"/>
                <a:solidFill>
                  <a:srgbClr val="FF0000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作業</a:t>
            </a:r>
            <a:r>
              <a:rPr lang="ja-JP" altLang="en-US" sz="1200" b="1" dirty="0">
                <a:ln w="0"/>
                <a:solidFill>
                  <a:srgbClr val="FF0000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箇所はパワーケーブル</a:t>
            </a:r>
            <a:r>
              <a:rPr lang="ja-JP" altLang="en-US" sz="1200" b="1" i="0" dirty="0">
                <a:ln w="0"/>
                <a:solidFill>
                  <a:srgbClr val="FF0000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のコネクトが天に向いている</a:t>
            </a:r>
            <a:r>
              <a:rPr lang="ja-JP" altLang="en-US" sz="1200" b="1" dirty="0">
                <a:ln w="0"/>
                <a:solidFill>
                  <a:srgbClr val="FF0000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箇所のみとなります。</a:t>
            </a:r>
            <a:endParaRPr lang="en-US" altLang="ja-JP" sz="1200" b="1" i="0" dirty="0">
              <a:ln w="0"/>
              <a:solidFill>
                <a:srgbClr val="FF0000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CAC34F59-1C5E-AC38-5E10-C3CD598CDF9F}"/>
              </a:ext>
            </a:extLst>
          </p:cNvPr>
          <p:cNvCxnSpPr>
            <a:cxnSpLocks/>
          </p:cNvCxnSpPr>
          <p:nvPr/>
        </p:nvCxnSpPr>
        <p:spPr>
          <a:xfrm flipH="1">
            <a:off x="3442149" y="2804901"/>
            <a:ext cx="18827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6E27CA3E-78B1-3407-273C-C04CE91A08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079676" y="663808"/>
            <a:ext cx="8080325" cy="4336399"/>
          </a:xfrm>
          <a:prstGeom prst="rect">
            <a:avLst/>
          </a:prstGeom>
        </p:spPr>
      </p:pic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9E3C8613-3D79-B3D0-DE6A-94A9FC13613B}"/>
              </a:ext>
            </a:extLst>
          </p:cNvPr>
          <p:cNvCxnSpPr>
            <a:cxnSpLocks/>
          </p:cNvCxnSpPr>
          <p:nvPr/>
        </p:nvCxnSpPr>
        <p:spPr>
          <a:xfrm>
            <a:off x="5273516" y="2804901"/>
            <a:ext cx="1783462" cy="1248198"/>
          </a:xfrm>
          <a:prstGeom prst="straightConnector1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89ACD72C-C486-0A4F-2DC7-4B568520415A}"/>
              </a:ext>
            </a:extLst>
          </p:cNvPr>
          <p:cNvCxnSpPr>
            <a:cxnSpLocks/>
          </p:cNvCxnSpPr>
          <p:nvPr/>
        </p:nvCxnSpPr>
        <p:spPr>
          <a:xfrm flipH="1">
            <a:off x="3611422" y="2795376"/>
            <a:ext cx="1662094" cy="1246660"/>
          </a:xfrm>
          <a:prstGeom prst="straightConnector1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7B92B814-108C-8673-A8A1-7E6460405EB7}"/>
              </a:ext>
            </a:extLst>
          </p:cNvPr>
          <p:cNvCxnSpPr>
            <a:cxnSpLocks/>
          </p:cNvCxnSpPr>
          <p:nvPr/>
        </p:nvCxnSpPr>
        <p:spPr>
          <a:xfrm>
            <a:off x="5324937" y="2804901"/>
            <a:ext cx="5585880" cy="1248198"/>
          </a:xfrm>
          <a:prstGeom prst="straightConnector1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6" name="楕円 55">
            <a:extLst>
              <a:ext uri="{FF2B5EF4-FFF2-40B4-BE49-F238E27FC236}">
                <a16:creationId xmlns:a16="http://schemas.microsoft.com/office/drawing/2014/main" id="{398FA7B7-9E99-04A2-7B14-C50A73D23E27}"/>
              </a:ext>
            </a:extLst>
          </p:cNvPr>
          <p:cNvSpPr/>
          <p:nvPr/>
        </p:nvSpPr>
        <p:spPr>
          <a:xfrm>
            <a:off x="3097194" y="3690255"/>
            <a:ext cx="703563" cy="703563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7" name="楕円 56">
            <a:extLst>
              <a:ext uri="{FF2B5EF4-FFF2-40B4-BE49-F238E27FC236}">
                <a16:creationId xmlns:a16="http://schemas.microsoft.com/office/drawing/2014/main" id="{64F7D625-999D-9A45-6EBA-7D92E7AC8886}"/>
              </a:ext>
            </a:extLst>
          </p:cNvPr>
          <p:cNvSpPr/>
          <p:nvPr/>
        </p:nvSpPr>
        <p:spPr>
          <a:xfrm>
            <a:off x="6890992" y="3690255"/>
            <a:ext cx="703563" cy="703563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2" name="楕円 61">
            <a:extLst>
              <a:ext uri="{FF2B5EF4-FFF2-40B4-BE49-F238E27FC236}">
                <a16:creationId xmlns:a16="http://schemas.microsoft.com/office/drawing/2014/main" id="{8DD93F75-BAAE-0549-AF7A-59AFAAF3F0FB}"/>
              </a:ext>
            </a:extLst>
          </p:cNvPr>
          <p:cNvSpPr/>
          <p:nvPr/>
        </p:nvSpPr>
        <p:spPr>
          <a:xfrm>
            <a:off x="10665947" y="3690255"/>
            <a:ext cx="703563" cy="703563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　</a:t>
            </a:r>
          </a:p>
        </p:txBody>
      </p:sp>
      <p:sp>
        <p:nvSpPr>
          <p:cNvPr id="70" name="矢印: 右 69">
            <a:extLst>
              <a:ext uri="{FF2B5EF4-FFF2-40B4-BE49-F238E27FC236}">
                <a16:creationId xmlns:a16="http://schemas.microsoft.com/office/drawing/2014/main" id="{E4757CEB-DDCA-619A-86FE-F23FC11C1BE3}"/>
              </a:ext>
            </a:extLst>
          </p:cNvPr>
          <p:cNvSpPr/>
          <p:nvPr/>
        </p:nvSpPr>
        <p:spPr>
          <a:xfrm rot="16200000">
            <a:off x="9893048" y="2176778"/>
            <a:ext cx="718413" cy="10455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625C5CD6-9476-19B8-4D52-BB1F68A6E4F9}"/>
              </a:ext>
            </a:extLst>
          </p:cNvPr>
          <p:cNvSpPr txBox="1"/>
          <p:nvPr/>
        </p:nvSpPr>
        <p:spPr>
          <a:xfrm>
            <a:off x="9990408" y="2555008"/>
            <a:ext cx="7310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000" b="1" i="0" dirty="0">
                <a:ln w="0"/>
                <a:solidFill>
                  <a:schemeClr val="bg1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天</a:t>
            </a:r>
            <a:endParaRPr lang="en-US" altLang="ja-JP" sz="3000" b="1" i="0" dirty="0">
              <a:ln w="0"/>
              <a:solidFill>
                <a:schemeClr val="bg1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2" name="矢印: 右 71">
            <a:extLst>
              <a:ext uri="{FF2B5EF4-FFF2-40B4-BE49-F238E27FC236}">
                <a16:creationId xmlns:a16="http://schemas.microsoft.com/office/drawing/2014/main" id="{7D6A2A7D-D149-C86F-6EB8-B7CA0099E7F7}"/>
              </a:ext>
            </a:extLst>
          </p:cNvPr>
          <p:cNvSpPr/>
          <p:nvPr/>
        </p:nvSpPr>
        <p:spPr>
          <a:xfrm rot="5400000">
            <a:off x="9893048" y="5404128"/>
            <a:ext cx="718413" cy="104550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E264539-6D74-D036-6847-C42105E5C789}"/>
              </a:ext>
            </a:extLst>
          </p:cNvPr>
          <p:cNvSpPr txBox="1"/>
          <p:nvPr/>
        </p:nvSpPr>
        <p:spPr>
          <a:xfrm>
            <a:off x="9990408" y="5621306"/>
            <a:ext cx="7310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000" b="1" i="0" dirty="0">
                <a:ln w="0"/>
                <a:solidFill>
                  <a:schemeClr val="bg1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地</a:t>
            </a:r>
            <a:endParaRPr lang="en-US" altLang="ja-JP" sz="3000" b="1" i="0" dirty="0">
              <a:ln w="0"/>
              <a:solidFill>
                <a:schemeClr val="bg1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877CD675-AAD7-C2EB-DFB5-A4FCC30613D4}"/>
              </a:ext>
            </a:extLst>
          </p:cNvPr>
          <p:cNvSpPr txBox="1"/>
          <p:nvPr/>
        </p:nvSpPr>
        <p:spPr>
          <a:xfrm>
            <a:off x="11100187" y="2746793"/>
            <a:ext cx="1045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i="0" dirty="0">
                <a:ln w="0"/>
                <a:latin typeface="Meiryo" panose="020B0604030504040204" pitchFamily="50" charset="-128"/>
                <a:ea typeface="Meiryo" panose="020B0604030504040204" pitchFamily="50" charset="-128"/>
              </a:rPr>
              <a:t>OUT</a:t>
            </a: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F357C0E2-A036-BAAC-C43F-92440AEE9E5D}"/>
              </a:ext>
            </a:extLst>
          </p:cNvPr>
          <p:cNvSpPr txBox="1"/>
          <p:nvPr/>
        </p:nvSpPr>
        <p:spPr>
          <a:xfrm>
            <a:off x="11173092" y="5716295"/>
            <a:ext cx="567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i="0" dirty="0">
                <a:ln w="0"/>
                <a:latin typeface="Meiryo" panose="020B0604030504040204" pitchFamily="50" charset="-128"/>
                <a:ea typeface="Meiryo" panose="020B0604030504040204" pitchFamily="50" charset="-128"/>
              </a:rPr>
              <a:t>IN</a:t>
            </a:r>
          </a:p>
        </p:txBody>
      </p:sp>
      <p:sp>
        <p:nvSpPr>
          <p:cNvPr id="76" name="タイトル 1">
            <a:extLst>
              <a:ext uri="{FF2B5EF4-FFF2-40B4-BE49-F238E27FC236}">
                <a16:creationId xmlns:a16="http://schemas.microsoft.com/office/drawing/2014/main" id="{C2102BD1-F550-056D-42FC-C2A8CCBB3B0F}"/>
              </a:ext>
            </a:extLst>
          </p:cNvPr>
          <p:cNvSpPr txBox="1">
            <a:spLocks/>
          </p:cNvSpPr>
          <p:nvPr/>
        </p:nvSpPr>
        <p:spPr>
          <a:xfrm>
            <a:off x="4454503" y="5600954"/>
            <a:ext cx="3663374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横型設置</a:t>
            </a:r>
            <a:r>
              <a:rPr kumimoji="1" lang="en-US" altLang="ja-JP" sz="2800" b="1" dirty="0"/>
              <a:t>3</a:t>
            </a:r>
            <a:r>
              <a:rPr kumimoji="1" lang="ja-JP" altLang="en-US" sz="2800" b="1" dirty="0"/>
              <a:t>ｘ</a:t>
            </a:r>
            <a:r>
              <a:rPr kumimoji="1" lang="en-US" altLang="ja-JP" sz="2800" b="1" dirty="0"/>
              <a:t>1</a:t>
            </a:r>
            <a:r>
              <a:rPr kumimoji="1" lang="ja-JP" altLang="en-US" sz="2800" b="1" dirty="0"/>
              <a:t>の</a:t>
            </a:r>
            <a:r>
              <a:rPr lang="ja-JP" altLang="en-US" sz="2800" b="1" dirty="0"/>
              <a:t>事例</a:t>
            </a:r>
            <a:endParaRPr kumimoji="1" lang="ja-JP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75581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■横型設置時の防水処理方法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31BABC23-B5AF-CCE7-ECC4-4DC45E5A79C0}"/>
              </a:ext>
            </a:extLst>
          </p:cNvPr>
          <p:cNvSpPr txBox="1">
            <a:spLocks/>
          </p:cNvSpPr>
          <p:nvPr/>
        </p:nvSpPr>
        <p:spPr>
          <a:xfrm>
            <a:off x="460951" y="968383"/>
            <a:ext cx="2177474" cy="66138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作業方法</a:t>
            </a:r>
            <a:endParaRPr lang="en-US" altLang="ja-JP" sz="3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グラフィックス 14">
            <a:extLst>
              <a:ext uri="{FF2B5EF4-FFF2-40B4-BE49-F238E27FC236}">
                <a16:creationId xmlns:a16="http://schemas.microsoft.com/office/drawing/2014/main" id="{5CEFC7C3-5E6A-60EC-35C4-0B08F3F1C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8619" y="1610150"/>
            <a:ext cx="1602504" cy="4033421"/>
          </a:xfrm>
          <a:prstGeom prst="rect">
            <a:avLst/>
          </a:prstGeom>
        </p:spPr>
      </p:pic>
      <p:pic>
        <p:nvPicPr>
          <p:cNvPr id="20" name="グラフィックス 19">
            <a:extLst>
              <a:ext uri="{FF2B5EF4-FFF2-40B4-BE49-F238E27FC236}">
                <a16:creationId xmlns:a16="http://schemas.microsoft.com/office/drawing/2014/main" id="{D79F0D87-C348-1BD3-AD28-F37185ACB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59976" y="1610150"/>
            <a:ext cx="1602504" cy="4033421"/>
          </a:xfrm>
          <a:prstGeom prst="rect">
            <a:avLst/>
          </a:prstGeom>
        </p:spPr>
      </p:pic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D8782EE3-B7BB-3DE0-44B9-D5B0DB494844}"/>
              </a:ext>
            </a:extLst>
          </p:cNvPr>
          <p:cNvGrpSpPr/>
          <p:nvPr/>
        </p:nvGrpSpPr>
        <p:grpSpPr>
          <a:xfrm>
            <a:off x="2323435" y="1610150"/>
            <a:ext cx="5210216" cy="4691775"/>
            <a:chOff x="2678866" y="1610150"/>
            <a:chExt cx="5210216" cy="4691775"/>
          </a:xfrm>
        </p:grpSpPr>
        <p:pic>
          <p:nvPicPr>
            <p:cNvPr id="17" name="グラフィックス 16">
              <a:extLst>
                <a:ext uri="{FF2B5EF4-FFF2-40B4-BE49-F238E27FC236}">
                  <a16:creationId xmlns:a16="http://schemas.microsoft.com/office/drawing/2014/main" id="{A2160CE5-4E45-4DD7-EEC2-D6298610C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887421" y="1610150"/>
              <a:ext cx="1602504" cy="4033421"/>
            </a:xfrm>
            <a:prstGeom prst="rect">
              <a:avLst/>
            </a:prstGeom>
          </p:spPr>
        </p:pic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B0DC97FE-B98C-470F-E11B-1CD8E6518023}"/>
                </a:ext>
              </a:extLst>
            </p:cNvPr>
            <p:cNvSpPr txBox="1"/>
            <p:nvPr/>
          </p:nvSpPr>
          <p:spPr>
            <a:xfrm>
              <a:off x="3488263" y="5778705"/>
              <a:ext cx="44008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0" i="0" dirty="0">
                  <a:effectLst/>
                  <a:latin typeface="Meiryo" panose="020B0604030504040204" pitchFamily="50" charset="-128"/>
                  <a:ea typeface="Meiryo" panose="020B0604030504040204" pitchFamily="50" charset="-128"/>
                </a:rPr>
                <a:t>エフコテープ</a:t>
              </a:r>
              <a:r>
                <a:rPr lang="en-US" altLang="ja-JP" sz="1400" b="0" i="0" dirty="0">
                  <a:effectLst/>
                  <a:latin typeface="Meiryo" panose="020B0604030504040204" pitchFamily="50" charset="-128"/>
                  <a:ea typeface="Meiryo" panose="020B0604030504040204" pitchFamily="50" charset="-128"/>
                </a:rPr>
                <a:t>2</a:t>
              </a:r>
              <a:r>
                <a:rPr lang="ja-JP" altLang="en-US" sz="1400" b="0" i="0" dirty="0">
                  <a:effectLst/>
                  <a:latin typeface="Meiryo" panose="020B0604030504040204" pitchFamily="50" charset="-128"/>
                  <a:ea typeface="Meiryo" panose="020B0604030504040204" pitchFamily="50" charset="-128"/>
                </a:rPr>
                <a:t>号</a:t>
              </a:r>
              <a:r>
                <a:rPr lang="en-US" altLang="ja-JP" sz="1400" b="0" i="0" dirty="0">
                  <a:effectLst/>
                  <a:latin typeface="Meiryo" panose="020B0604030504040204" pitchFamily="50" charset="-128"/>
                  <a:ea typeface="Meiryo" panose="020B0604030504040204" pitchFamily="50" charset="-128"/>
                </a:rPr>
                <a:t>(</a:t>
              </a:r>
              <a:r>
                <a:rPr lang="ja-JP" altLang="en-US" sz="1400" b="0" i="0" dirty="0">
                  <a:effectLst/>
                  <a:latin typeface="Meiryo" panose="020B0604030504040204" pitchFamily="50" charset="-128"/>
                  <a:ea typeface="Meiryo" panose="020B0604030504040204" pitchFamily="50" charset="-128"/>
                </a:rPr>
                <a:t>高圧絶縁テープ</a:t>
              </a:r>
              <a:r>
                <a:rPr lang="en-US" altLang="ja-JP" sz="1400" b="0" i="0" dirty="0">
                  <a:effectLst/>
                  <a:latin typeface="Meiryo" panose="020B0604030504040204" pitchFamily="50" charset="-128"/>
                  <a:ea typeface="Meiryo" panose="020B0604030504040204" pitchFamily="50" charset="-128"/>
                </a:rPr>
                <a:t>) </a:t>
              </a:r>
              <a:r>
                <a:rPr lang="ja-JP" altLang="en-US" sz="1400" dirty="0">
                  <a:latin typeface="Meiryo" panose="020B0604030504040204" pitchFamily="50" charset="-128"/>
                  <a:ea typeface="Meiryo" panose="020B0604030504040204" pitchFamily="50" charset="-128"/>
                </a:rPr>
                <a:t>を使用し</a:t>
              </a:r>
              <a:endParaRPr lang="en-US" altLang="ja-JP" sz="14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endParaRPr>
            </a:p>
            <a:p>
              <a:pPr algn="ctr"/>
              <a:r>
                <a:rPr lang="ja-JP" altLang="en-US" sz="1400" dirty="0">
                  <a:latin typeface="Meiryo" panose="020B0604030504040204" pitchFamily="50" charset="-128"/>
                  <a:ea typeface="Meiryo" panose="020B0604030504040204" pitchFamily="50" charset="-128"/>
                </a:rPr>
                <a:t>上記黒色箇所に数回巻きます。</a:t>
              </a:r>
              <a:endParaRPr lang="en-US" altLang="ja-JP" sz="14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endParaRPr>
            </a:p>
          </p:txBody>
        </p: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48F5C2A2-A3E3-9DDB-EFA2-6453F16D5F4B}"/>
                </a:ext>
              </a:extLst>
            </p:cNvPr>
            <p:cNvGrpSpPr/>
            <p:nvPr/>
          </p:nvGrpSpPr>
          <p:grpSpPr>
            <a:xfrm>
              <a:off x="2678866" y="1744098"/>
              <a:ext cx="2748188" cy="2611516"/>
              <a:chOff x="2130877" y="1744098"/>
              <a:chExt cx="2748188" cy="2611516"/>
            </a:xfrm>
          </p:grpSpPr>
          <p:cxnSp>
            <p:nvCxnSpPr>
              <p:cNvPr id="32" name="直線矢印コネクタ 31">
                <a:extLst>
                  <a:ext uri="{FF2B5EF4-FFF2-40B4-BE49-F238E27FC236}">
                    <a16:creationId xmlns:a16="http://schemas.microsoft.com/office/drawing/2014/main" id="{C1189C69-EF99-00B3-81F8-85DCDB890C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29882" y="2088664"/>
                <a:ext cx="571500" cy="352425"/>
              </a:xfrm>
              <a:prstGeom prst="straightConnector1">
                <a:avLst/>
              </a:prstGeom>
              <a:ln w="28575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34" name="直線矢印コネクタ 33">
                <a:extLst>
                  <a:ext uri="{FF2B5EF4-FFF2-40B4-BE49-F238E27FC236}">
                    <a16:creationId xmlns:a16="http://schemas.microsoft.com/office/drawing/2014/main" id="{2B4486B8-8D73-E43B-FEA5-EE008657B5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29882" y="2088664"/>
                <a:ext cx="352425" cy="2266950"/>
              </a:xfrm>
              <a:prstGeom prst="straightConnector1">
                <a:avLst/>
              </a:prstGeom>
              <a:ln w="28575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>
                <a:extLst>
                  <a:ext uri="{FF2B5EF4-FFF2-40B4-BE49-F238E27FC236}">
                    <a16:creationId xmlns:a16="http://schemas.microsoft.com/office/drawing/2014/main" id="{9D304406-EFE0-0F96-7E2A-99C9AF4BDF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48757" y="2088664"/>
                <a:ext cx="1381125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3C4DF38C-BA1E-8CD9-3836-F0F14CD6401D}"/>
                  </a:ext>
                </a:extLst>
              </p:cNvPr>
              <p:cNvSpPr txBox="1"/>
              <p:nvPr/>
            </p:nvSpPr>
            <p:spPr>
              <a:xfrm>
                <a:off x="2130877" y="1744098"/>
                <a:ext cx="27481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1200" i="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Meiryo" panose="020B0604030504040204" pitchFamily="50" charset="-128"/>
                    <a:ea typeface="Meiryo" panose="020B0604030504040204" pitchFamily="50" charset="-128"/>
                  </a:rPr>
                  <a:t>エフコテープ</a:t>
                </a:r>
                <a:r>
                  <a:rPr lang="en-US" altLang="ja-JP" sz="1200" i="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Meiryo" panose="020B0604030504040204" pitchFamily="50" charset="-128"/>
                    <a:ea typeface="Meiryo" panose="020B0604030504040204" pitchFamily="50" charset="-128"/>
                  </a:rPr>
                  <a:t>2</a:t>
                </a:r>
                <a:r>
                  <a:rPr lang="ja-JP" altLang="en-US" sz="1200" i="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Meiryo" panose="020B0604030504040204" pitchFamily="50" charset="-128"/>
                    <a:ea typeface="Meiryo" panose="020B0604030504040204" pitchFamily="50" charset="-128"/>
                  </a:rPr>
                  <a:t>号</a:t>
                </a:r>
                <a:r>
                  <a:rPr lang="en-US" altLang="ja-JP" sz="1200" i="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Meiryo" panose="020B0604030504040204" pitchFamily="50" charset="-128"/>
                    <a:ea typeface="Meiryo" panose="020B0604030504040204" pitchFamily="50" charset="-128"/>
                  </a:rPr>
                  <a:t>(</a:t>
                </a:r>
                <a:r>
                  <a:rPr lang="ja-JP" altLang="en-US" sz="1200" i="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Meiryo" panose="020B0604030504040204" pitchFamily="50" charset="-128"/>
                    <a:ea typeface="Meiryo" panose="020B0604030504040204" pitchFamily="50" charset="-128"/>
                  </a:rPr>
                  <a:t>高圧絶縁テープ</a:t>
                </a:r>
                <a:r>
                  <a:rPr lang="en-US" altLang="ja-JP" sz="1200" i="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Meiryo" panose="020B0604030504040204" pitchFamily="50" charset="-128"/>
                    <a:ea typeface="Meiryo" panose="020B0604030504040204" pitchFamily="50" charset="-128"/>
                  </a:rPr>
                  <a:t>)</a:t>
                </a:r>
              </a:p>
            </p:txBody>
          </p:sp>
        </p:grpSp>
      </p:grp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779FE0FF-D1F4-1C73-8359-37E56EF13DD9}"/>
              </a:ext>
            </a:extLst>
          </p:cNvPr>
          <p:cNvCxnSpPr>
            <a:cxnSpLocks/>
          </p:cNvCxnSpPr>
          <p:nvPr/>
        </p:nvCxnSpPr>
        <p:spPr>
          <a:xfrm flipH="1">
            <a:off x="9909923" y="3753300"/>
            <a:ext cx="305114" cy="352425"/>
          </a:xfrm>
          <a:prstGeom prst="straightConnector1">
            <a:avLst/>
          </a:prstGeom>
          <a:ln w="2857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4F7203D1-2318-3B4B-D6CD-3EAC5A2935E7}"/>
              </a:ext>
            </a:extLst>
          </p:cNvPr>
          <p:cNvCxnSpPr>
            <a:cxnSpLocks/>
          </p:cNvCxnSpPr>
          <p:nvPr/>
        </p:nvCxnSpPr>
        <p:spPr>
          <a:xfrm flipH="1">
            <a:off x="10215037" y="3753300"/>
            <a:ext cx="138112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E4E30703-48CA-5BDD-40A3-924E4EA581C6}"/>
              </a:ext>
            </a:extLst>
          </p:cNvPr>
          <p:cNvSpPr txBox="1"/>
          <p:nvPr/>
        </p:nvSpPr>
        <p:spPr>
          <a:xfrm>
            <a:off x="10215037" y="3464766"/>
            <a:ext cx="1381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eiryo" panose="020B0604030504040204" pitchFamily="50" charset="-128"/>
                <a:ea typeface="Meiryo" panose="020B0604030504040204" pitchFamily="50" charset="-128"/>
              </a:rPr>
              <a:t>タイシーラー</a:t>
            </a:r>
            <a:endParaRPr lang="en-US" altLang="ja-JP" sz="1200" i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59C62A81-E101-A8EF-D342-DFE4BD42CC71}"/>
              </a:ext>
            </a:extLst>
          </p:cNvPr>
          <p:cNvSpPr txBox="1"/>
          <p:nvPr/>
        </p:nvSpPr>
        <p:spPr>
          <a:xfrm>
            <a:off x="7852569" y="5778705"/>
            <a:ext cx="313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タイシーラーを使用して、</a:t>
            </a:r>
            <a:endParaRPr lang="en-US" altLang="ja-JP" sz="1400" b="0" i="0" dirty="0"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ctr"/>
            <a:r>
              <a:rPr lang="ja-JP" altLang="en-US" sz="14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コネクト全部分を隙間なく覆います。</a:t>
            </a:r>
            <a:endParaRPr lang="en-US" altLang="ja-JP" sz="1400" b="0" i="0" dirty="0"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59A9DF4E-7058-EDEC-5D05-F29D4EB2914F}"/>
              </a:ext>
            </a:extLst>
          </p:cNvPr>
          <p:cNvCxnSpPr>
            <a:cxnSpLocks/>
          </p:cNvCxnSpPr>
          <p:nvPr/>
        </p:nvCxnSpPr>
        <p:spPr>
          <a:xfrm flipH="1">
            <a:off x="9364268" y="1559300"/>
            <a:ext cx="349106" cy="296088"/>
          </a:xfrm>
          <a:prstGeom prst="straightConnector1">
            <a:avLst/>
          </a:prstGeom>
          <a:ln w="2857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54CFC9BD-DD8C-83EC-78A1-A1EBAC590EC9}"/>
              </a:ext>
            </a:extLst>
          </p:cNvPr>
          <p:cNvSpPr txBox="1"/>
          <p:nvPr/>
        </p:nvSpPr>
        <p:spPr>
          <a:xfrm>
            <a:off x="9588107" y="1270766"/>
            <a:ext cx="23383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i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200" i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eiryo" panose="020B0604030504040204" pitchFamily="50" charset="-128"/>
                <a:ea typeface="Meiryo" panose="020B0604030504040204" pitchFamily="50" charset="-128"/>
              </a:rPr>
              <a:t>隙間がないように作業します</a:t>
            </a:r>
            <a:endParaRPr lang="en-US" altLang="ja-JP" sz="1200" i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A5A6A76-6352-E5A2-7A12-553CEF1C6B2A}"/>
              </a:ext>
            </a:extLst>
          </p:cNvPr>
          <p:cNvCxnSpPr>
            <a:cxnSpLocks/>
          </p:cNvCxnSpPr>
          <p:nvPr/>
        </p:nvCxnSpPr>
        <p:spPr>
          <a:xfrm flipH="1">
            <a:off x="9713374" y="1559300"/>
            <a:ext cx="188278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矢印: 右 57">
            <a:extLst>
              <a:ext uri="{FF2B5EF4-FFF2-40B4-BE49-F238E27FC236}">
                <a16:creationId xmlns:a16="http://schemas.microsoft.com/office/drawing/2014/main" id="{EAD7CE82-9931-E569-D101-C0981D44DE45}"/>
              </a:ext>
            </a:extLst>
          </p:cNvPr>
          <p:cNvSpPr/>
          <p:nvPr/>
        </p:nvSpPr>
        <p:spPr>
          <a:xfrm>
            <a:off x="2704185" y="2905125"/>
            <a:ext cx="981075" cy="17335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1" name="矢印: 右 60">
            <a:extLst>
              <a:ext uri="{FF2B5EF4-FFF2-40B4-BE49-F238E27FC236}">
                <a16:creationId xmlns:a16="http://schemas.microsoft.com/office/drawing/2014/main" id="{30CF6999-7A63-F838-CD5C-F6019F8BAC10}"/>
              </a:ext>
            </a:extLst>
          </p:cNvPr>
          <p:cNvSpPr/>
          <p:nvPr/>
        </p:nvSpPr>
        <p:spPr>
          <a:xfrm>
            <a:off x="6795194" y="2905125"/>
            <a:ext cx="981075" cy="17335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5158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337573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kumimoji="1" lang="ja-JP" altLang="en-US" sz="2800" b="1" dirty="0"/>
              <a:t>■横型設置時の防水処理方法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22" name="サブタイトル 2">
            <a:extLst>
              <a:ext uri="{FF2B5EF4-FFF2-40B4-BE49-F238E27FC236}">
                <a16:creationId xmlns:a16="http://schemas.microsoft.com/office/drawing/2014/main" id="{D4C5838B-830B-E23A-707A-D6D18FAA988D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31BABC23-B5AF-CCE7-ECC4-4DC45E5A79C0}"/>
              </a:ext>
            </a:extLst>
          </p:cNvPr>
          <p:cNvSpPr txBox="1">
            <a:spLocks/>
          </p:cNvSpPr>
          <p:nvPr/>
        </p:nvSpPr>
        <p:spPr>
          <a:xfrm>
            <a:off x="460951" y="968383"/>
            <a:ext cx="1415474" cy="661383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作業例</a:t>
            </a:r>
            <a:endParaRPr lang="en-US" altLang="ja-JP" sz="3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図 5" descr="座る, 靴, テーブル, 自転車 が含まれている画像&#10;&#10;自動的に生成された説明">
            <a:extLst>
              <a:ext uri="{FF2B5EF4-FFF2-40B4-BE49-F238E27FC236}">
                <a16:creationId xmlns:a16="http://schemas.microsoft.com/office/drawing/2014/main" id="{D826B338-CBE1-D985-864E-8D70453682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4859" y="1691930"/>
            <a:ext cx="2850460" cy="3800613"/>
          </a:xfrm>
          <a:prstGeom prst="rect">
            <a:avLst/>
          </a:prstGeom>
        </p:spPr>
      </p:pic>
      <p:pic>
        <p:nvPicPr>
          <p:cNvPr id="8" name="図 7" descr="座る, 車, テーブル, コンピュータ が含まれている画像&#10;&#10;自動的に生成された説明">
            <a:extLst>
              <a:ext uri="{FF2B5EF4-FFF2-40B4-BE49-F238E27FC236}">
                <a16:creationId xmlns:a16="http://schemas.microsoft.com/office/drawing/2014/main" id="{DB0F8BA7-D670-D388-7714-293EF91002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>
            <a:off x="176681" y="1691928"/>
            <a:ext cx="2825239" cy="3800613"/>
          </a:xfrm>
          <a:prstGeom prst="rect">
            <a:avLst/>
          </a:prstGeom>
        </p:spPr>
      </p:pic>
      <p:pic>
        <p:nvPicPr>
          <p:cNvPr id="16" name="図 15" descr="車, 座る, 男, 荷物 が含まれている画像&#10;&#10;自動的に生成された説明">
            <a:extLst>
              <a:ext uri="{FF2B5EF4-FFF2-40B4-BE49-F238E27FC236}">
                <a16:creationId xmlns:a16="http://schemas.microsoft.com/office/drawing/2014/main" id="{DE30497D-E899-D60F-1F8A-97C5BD7529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7490" y="1691930"/>
            <a:ext cx="2850460" cy="3800613"/>
          </a:xfrm>
          <a:prstGeom prst="rect">
            <a:avLst/>
          </a:prstGeom>
        </p:spPr>
      </p:pic>
      <p:pic>
        <p:nvPicPr>
          <p:cNvPr id="19" name="図 18" descr="屋内, 座る, 車, 小さい が含まれている画像&#10;&#10;自動的に生成された説明">
            <a:extLst>
              <a:ext uri="{FF2B5EF4-FFF2-40B4-BE49-F238E27FC236}">
                <a16:creationId xmlns:a16="http://schemas.microsoft.com/office/drawing/2014/main" id="{9A55CE0E-A25A-E69F-2E53-ACF89707E9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3520" y="1685388"/>
            <a:ext cx="2850460" cy="3800613"/>
          </a:xfrm>
          <a:prstGeom prst="rect">
            <a:avLst/>
          </a:prstGeom>
        </p:spPr>
      </p:pic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8EE2D050-BCD8-9518-3D07-E2116985E408}"/>
              </a:ext>
            </a:extLst>
          </p:cNvPr>
          <p:cNvSpPr/>
          <p:nvPr/>
        </p:nvSpPr>
        <p:spPr>
          <a:xfrm>
            <a:off x="156151" y="5715288"/>
            <a:ext cx="2850460" cy="41990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作業前</a:t>
            </a:r>
            <a:endParaRPr lang="en-US" altLang="ja-JP" sz="1600" b="0" i="0" dirty="0"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3D616AF6-909C-E017-B0FC-7A6C62F442D3}"/>
              </a:ext>
            </a:extLst>
          </p:cNvPr>
          <p:cNvSpPr/>
          <p:nvPr/>
        </p:nvSpPr>
        <p:spPr>
          <a:xfrm>
            <a:off x="3157489" y="5715288"/>
            <a:ext cx="8878359" cy="41990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b="0" i="0" dirty="0"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作業後</a:t>
            </a:r>
            <a:endParaRPr lang="en-US" altLang="ja-JP" sz="1600" b="0" i="0" dirty="0"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7DED63BB-0632-1B34-C7D0-7AB721EF4C5A}"/>
              </a:ext>
            </a:extLst>
          </p:cNvPr>
          <p:cNvSpPr/>
          <p:nvPr/>
        </p:nvSpPr>
        <p:spPr>
          <a:xfrm rot="20499313">
            <a:off x="1810547" y="4020392"/>
            <a:ext cx="307304" cy="1831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5721FB7-EFC7-AF35-ECB2-378D76097760}"/>
              </a:ext>
            </a:extLst>
          </p:cNvPr>
          <p:cNvSpPr txBox="1"/>
          <p:nvPr/>
        </p:nvSpPr>
        <p:spPr>
          <a:xfrm rot="20496528">
            <a:off x="1724025" y="3938403"/>
            <a:ext cx="614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/>
              <a:t>OUT</a:t>
            </a:r>
            <a:endParaRPr kumimoji="1" lang="ja-JP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539807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タイトル 1">
            <a:extLst>
              <a:ext uri="{FF2B5EF4-FFF2-40B4-BE49-F238E27FC236}">
                <a16:creationId xmlns:a16="http://schemas.microsoft.com/office/drawing/2014/main" id="{FDEC320F-D26B-C89A-F31B-842151064A69}"/>
              </a:ext>
            </a:extLst>
          </p:cNvPr>
          <p:cNvSpPr txBox="1">
            <a:spLocks/>
          </p:cNvSpPr>
          <p:nvPr/>
        </p:nvSpPr>
        <p:spPr>
          <a:xfrm>
            <a:off x="3805065" y="2842308"/>
            <a:ext cx="4578596" cy="661383"/>
          </a:xfrm>
          <a:prstGeom prst="rect">
            <a:avLst/>
          </a:prstGeom>
        </p:spPr>
        <p:txBody>
          <a:bodyPr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THANK YOU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FB73D2FD-EF99-38E4-15CB-437787EBF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9541" y="2329785"/>
            <a:ext cx="1169643" cy="307113"/>
          </a:xfrm>
          <a:prstGeom prst="rect">
            <a:avLst/>
          </a:prstGeom>
        </p:spPr>
      </p:pic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F796645A-B649-52A9-F408-E01AB1F6B9EE}"/>
              </a:ext>
            </a:extLst>
          </p:cNvPr>
          <p:cNvSpPr txBox="1">
            <a:spLocks/>
          </p:cNvSpPr>
          <p:nvPr/>
        </p:nvSpPr>
        <p:spPr>
          <a:xfrm>
            <a:off x="0" y="6504507"/>
            <a:ext cx="1218961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</p:spTree>
    <p:extLst>
      <p:ext uri="{BB962C8B-B14F-4D97-AF65-F5344CB8AC3E}">
        <p14:creationId xmlns:p14="http://schemas.microsoft.com/office/powerpoint/2010/main" val="3738076993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4286112_TF22712842.potx" id="{DC1F4CAC-463E-46B1-B56C-8FFBB0733DDE}" vid="{102B73BB-D185-4E66-89CB-192264AF1FD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3EEFF0-FB57-4CB4-8BFC-DF397689E2E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{EB7223E8-5771-460C-9B3E-2E6FF386B798}tf22712842_win32</Template>
  <TotalTime>7969</TotalTime>
  <Words>281</Words>
  <Application>Microsoft Office PowerPoint</Application>
  <PresentationFormat>ワイド画面</PresentationFormat>
  <Paragraphs>40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Meiryo UI</vt:lpstr>
      <vt:lpstr>Meiryo</vt:lpstr>
      <vt:lpstr>Calibri</vt:lpstr>
      <vt:lpstr>Franklin Gothic Book</vt:lpstr>
      <vt:lpstr>Wingdings 2</vt:lpstr>
      <vt:lpstr>1_RetrospectVTI</vt:lpstr>
      <vt:lpstr>横型設置時の 防水処理方法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サイネージ 提案資料</dc:title>
  <dc:creator>イソンジャパン株式会社</dc:creator>
  <cp:lastModifiedBy>イソンジャパン株式会社</cp:lastModifiedBy>
  <cp:revision>199</cp:revision>
  <dcterms:created xsi:type="dcterms:W3CDTF">2022-12-23T00:00:27Z</dcterms:created>
  <dcterms:modified xsi:type="dcterms:W3CDTF">2023-03-30T05:29:23Z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